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69.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99.xml" ContentType="application/vnd.openxmlformats-officedocument.presentationml.slide+xml"/>
  <Override PartName="/ppt/slides/slide136.xml" ContentType="application/vnd.openxmlformats-officedocument.presentationml.slide+xml"/>
  <Override PartName="/ppt/notesSlides/notesSlide7.xml" ContentType="application/vnd.openxmlformats-officedocument.presentationml.notesSlide+xml"/>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slides/slide107.xml" ContentType="application/vnd.openxmlformats-officedocument.presentationml.slide+xml"/>
  <Override PartName="/ppt/slides/slide125.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72.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32.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Default Extension="emf" ContentType="image/x-emf"/>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48.xml" ContentType="application/vnd.openxmlformats-officedocument.presentationml.slide+xml"/>
  <Override PartName="/ppt/slides/slide166.xml" ContentType="application/vnd.openxmlformats-officedocument.presentationml.slide+xml"/>
  <Override PartName="/ppt/slideLayouts/slideLayout10.xml" ContentType="application/vnd.openxmlformats-officedocument.presentationml.slideLayout+xml"/>
  <Default Extension="vml" ContentType="application/vnd.openxmlformats-officedocument.vmlDrawing"/>
  <Override PartName="/ppt/notesSlides/notesSlide8.xml" ContentType="application/vnd.openxmlformats-officedocument.presentationml.notesSlide+xml"/>
  <Default Extension="gif" ContentType="image/gif"/>
  <Override PartName="/ppt/notesSlides/notesSlide20.xml" ContentType="application/vnd.openxmlformats-officedocument.presentationml.notesSlide+xml"/>
  <Override PartName="/ppt/slides/slide89.xml" ContentType="application/vnd.openxmlformats-officedocument.presentationml.slide+xml"/>
  <Override PartName="/ppt/slides/slide108.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55.xml" ContentType="application/vnd.openxmlformats-officedocument.presentationml.slide+xml"/>
  <Override PartName="/ppt/slides/slide173.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slides/slide115.xml" ContentType="application/vnd.openxmlformats-officedocument.presentationml.slide+xml"/>
  <Override PartName="/ppt/slides/slide144.xml" ContentType="application/vnd.openxmlformats-officedocument.presentationml.slide+xml"/>
  <Override PartName="/ppt/slides/slide162.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s/slide104.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51.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s/slide140.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slides/slide138.xml" ContentType="application/vnd.openxmlformats-officedocument.presentationml.slide+xml"/>
  <Override PartName="/ppt/slides/slide167.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notesSlides/notesSlide22.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6"/>
  </p:notesMasterIdLst>
  <p:sldIdLst>
    <p:sldId id="285" r:id="rId2"/>
    <p:sldId id="286" r:id="rId3"/>
    <p:sldId id="288" r:id="rId4"/>
    <p:sldId id="496" r:id="rId5"/>
    <p:sldId id="495" r:id="rId6"/>
    <p:sldId id="290" r:id="rId7"/>
    <p:sldId id="291" r:id="rId8"/>
    <p:sldId id="292" r:id="rId9"/>
    <p:sldId id="380" r:id="rId10"/>
    <p:sldId id="381" r:id="rId11"/>
    <p:sldId id="382" r:id="rId12"/>
    <p:sldId id="416" r:id="rId13"/>
    <p:sldId id="419" r:id="rId14"/>
    <p:sldId id="420" r:id="rId15"/>
    <p:sldId id="412" r:id="rId16"/>
    <p:sldId id="414" r:id="rId17"/>
    <p:sldId id="413" r:id="rId18"/>
    <p:sldId id="415" r:id="rId19"/>
    <p:sldId id="417" r:id="rId20"/>
    <p:sldId id="418" r:id="rId21"/>
    <p:sldId id="375" r:id="rId22"/>
    <p:sldId id="457" r:id="rId23"/>
    <p:sldId id="460" r:id="rId24"/>
    <p:sldId id="461" r:id="rId25"/>
    <p:sldId id="462" r:id="rId26"/>
    <p:sldId id="383" r:id="rId27"/>
    <p:sldId id="458" r:id="rId28"/>
    <p:sldId id="459" r:id="rId29"/>
    <p:sldId id="456" r:id="rId30"/>
    <p:sldId id="388" r:id="rId31"/>
    <p:sldId id="386" r:id="rId32"/>
    <p:sldId id="390" r:id="rId33"/>
    <p:sldId id="389" r:id="rId34"/>
    <p:sldId id="378" r:id="rId35"/>
    <p:sldId id="421" r:id="rId36"/>
    <p:sldId id="391" r:id="rId37"/>
    <p:sldId id="392" r:id="rId38"/>
    <p:sldId id="393" r:id="rId39"/>
    <p:sldId id="394" r:id="rId40"/>
    <p:sldId id="294" r:id="rId41"/>
    <p:sldId id="395" r:id="rId42"/>
    <p:sldId id="422" r:id="rId43"/>
    <p:sldId id="396" r:id="rId44"/>
    <p:sldId id="408" r:id="rId45"/>
    <p:sldId id="409" r:id="rId46"/>
    <p:sldId id="298" r:id="rId47"/>
    <p:sldId id="319" r:id="rId48"/>
    <p:sldId id="487" r:id="rId49"/>
    <p:sldId id="423" r:id="rId50"/>
    <p:sldId id="424" r:id="rId51"/>
    <p:sldId id="425" r:id="rId52"/>
    <p:sldId id="426" r:id="rId53"/>
    <p:sldId id="427" r:id="rId54"/>
    <p:sldId id="428" r:id="rId55"/>
    <p:sldId id="434" r:id="rId56"/>
    <p:sldId id="435" r:id="rId57"/>
    <p:sldId id="437" r:id="rId58"/>
    <p:sldId id="438" r:id="rId59"/>
    <p:sldId id="439" r:id="rId60"/>
    <p:sldId id="440" r:id="rId61"/>
    <p:sldId id="441" r:id="rId62"/>
    <p:sldId id="442" r:id="rId63"/>
    <p:sldId id="443" r:id="rId64"/>
    <p:sldId id="444" r:id="rId65"/>
    <p:sldId id="445" r:id="rId66"/>
    <p:sldId id="446" r:id="rId67"/>
    <p:sldId id="447" r:id="rId68"/>
    <p:sldId id="448" r:id="rId69"/>
    <p:sldId id="475" r:id="rId70"/>
    <p:sldId id="476" r:id="rId71"/>
    <p:sldId id="477" r:id="rId72"/>
    <p:sldId id="449" r:id="rId73"/>
    <p:sldId id="450" r:id="rId74"/>
    <p:sldId id="451" r:id="rId75"/>
    <p:sldId id="452" r:id="rId76"/>
    <p:sldId id="453" r:id="rId77"/>
    <p:sldId id="303" r:id="rId78"/>
    <p:sldId id="295" r:id="rId79"/>
    <p:sldId id="299" r:id="rId80"/>
    <p:sldId id="300" r:id="rId81"/>
    <p:sldId id="490" r:id="rId82"/>
    <p:sldId id="491" r:id="rId83"/>
    <p:sldId id="492" r:id="rId84"/>
    <p:sldId id="504" r:id="rId85"/>
    <p:sldId id="493" r:id="rId86"/>
    <p:sldId id="505" r:id="rId87"/>
    <p:sldId id="489" r:id="rId88"/>
    <p:sldId id="302" r:id="rId89"/>
    <p:sldId id="315" r:id="rId90"/>
    <p:sldId id="317" r:id="rId91"/>
    <p:sldId id="455" r:id="rId92"/>
    <p:sldId id="321" r:id="rId93"/>
    <p:sldId id="466" r:id="rId94"/>
    <p:sldId id="324" r:id="rId95"/>
    <p:sldId id="369" r:id="rId96"/>
    <p:sldId id="370" r:id="rId97"/>
    <p:sldId id="366" r:id="rId98"/>
    <p:sldId id="508" r:id="rId99"/>
    <p:sldId id="509" r:id="rId100"/>
    <p:sldId id="507" r:id="rId101"/>
    <p:sldId id="512" r:id="rId102"/>
    <p:sldId id="510" r:id="rId103"/>
    <p:sldId id="511" r:id="rId104"/>
    <p:sldId id="467" r:id="rId105"/>
    <p:sldId id="469" r:id="rId106"/>
    <p:sldId id="470" r:id="rId107"/>
    <p:sldId id="472" r:id="rId108"/>
    <p:sldId id="471" r:id="rId109"/>
    <p:sldId id="473" r:id="rId110"/>
    <p:sldId id="468" r:id="rId111"/>
    <p:sldId id="325" r:id="rId112"/>
    <p:sldId id="478" r:id="rId113"/>
    <p:sldId id="518" r:id="rId114"/>
    <p:sldId id="517" r:id="rId115"/>
    <p:sldId id="519" r:id="rId116"/>
    <p:sldId id="520" r:id="rId117"/>
    <p:sldId id="521" r:id="rId118"/>
    <p:sldId id="326" r:id="rId119"/>
    <p:sldId id="522" r:id="rId120"/>
    <p:sldId id="479" r:id="rId121"/>
    <p:sldId id="481" r:id="rId122"/>
    <p:sldId id="506" r:id="rId123"/>
    <p:sldId id="514" r:id="rId124"/>
    <p:sldId id="523" r:id="rId125"/>
    <p:sldId id="515" r:id="rId126"/>
    <p:sldId id="327" r:id="rId127"/>
    <p:sldId id="368" r:id="rId128"/>
    <p:sldId id="513" r:id="rId129"/>
    <p:sldId id="525" r:id="rId130"/>
    <p:sldId id="328" r:id="rId131"/>
    <p:sldId id="488" r:id="rId132"/>
    <p:sldId id="329" r:id="rId133"/>
    <p:sldId id="336" r:id="rId134"/>
    <p:sldId id="482" r:id="rId135"/>
    <p:sldId id="483" r:id="rId136"/>
    <p:sldId id="484" r:id="rId137"/>
    <p:sldId id="485" r:id="rId138"/>
    <p:sldId id="486" r:id="rId139"/>
    <p:sldId id="465" r:id="rId140"/>
    <p:sldId id="322" r:id="rId141"/>
    <p:sldId id="367" r:id="rId142"/>
    <p:sldId id="497" r:id="rId143"/>
    <p:sldId id="464" r:id="rId144"/>
    <p:sldId id="313" r:id="rId145"/>
    <p:sldId id="314" r:id="rId146"/>
    <p:sldId id="306" r:id="rId147"/>
    <p:sldId id="527" r:id="rId148"/>
    <p:sldId id="528" r:id="rId149"/>
    <p:sldId id="529" r:id="rId150"/>
    <p:sldId id="498" r:id="rId151"/>
    <p:sldId id="499" r:id="rId152"/>
    <p:sldId id="500" r:id="rId153"/>
    <p:sldId id="310" r:id="rId154"/>
    <p:sldId id="311" r:id="rId155"/>
    <p:sldId id="501" r:id="rId156"/>
    <p:sldId id="502" r:id="rId157"/>
    <p:sldId id="503" r:id="rId158"/>
    <p:sldId id="323" r:id="rId159"/>
    <p:sldId id="332" r:id="rId160"/>
    <p:sldId id="334" r:id="rId161"/>
    <p:sldId id="340" r:id="rId162"/>
    <p:sldId id="351" r:id="rId163"/>
    <p:sldId id="354" r:id="rId164"/>
    <p:sldId id="341" r:id="rId165"/>
    <p:sldId id="356" r:id="rId166"/>
    <p:sldId id="358" r:id="rId167"/>
    <p:sldId id="357" r:id="rId168"/>
    <p:sldId id="359" r:id="rId169"/>
    <p:sldId id="360" r:id="rId170"/>
    <p:sldId id="342" r:id="rId171"/>
    <p:sldId id="345" r:id="rId172"/>
    <p:sldId id="346" r:id="rId173"/>
    <p:sldId id="347" r:id="rId174"/>
    <p:sldId id="348" r:id="rId175"/>
  </p:sldIdLst>
  <p:sldSz cx="9144000" cy="6858000" type="screen4x3"/>
  <p:notesSz cx="6858000" cy="9144000"/>
  <p:defaultTextStyle>
    <a:defPPr>
      <a:defRPr lang="en-US"/>
    </a:defPPr>
    <a:lvl1pPr algn="l" rtl="0" fontAlgn="base">
      <a:spcBef>
        <a:spcPct val="0"/>
      </a:spcBef>
      <a:spcAft>
        <a:spcPct val="0"/>
      </a:spcAft>
      <a:defRPr sz="2400" b="1" kern="1200">
        <a:solidFill>
          <a:schemeClr val="tx1"/>
        </a:solidFill>
        <a:latin typeface="Verdana" pitchFamily="34" charset="0"/>
        <a:ea typeface="宋体" pitchFamily="2" charset="-122"/>
        <a:cs typeface="+mn-cs"/>
      </a:defRPr>
    </a:lvl1pPr>
    <a:lvl2pPr marL="457200" algn="l" rtl="0" fontAlgn="base">
      <a:spcBef>
        <a:spcPct val="0"/>
      </a:spcBef>
      <a:spcAft>
        <a:spcPct val="0"/>
      </a:spcAft>
      <a:defRPr sz="2400" b="1"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sz="2400" b="1"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sz="2400" b="1"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sz="2400" b="1" kern="1200">
        <a:solidFill>
          <a:schemeClr val="tx1"/>
        </a:solidFill>
        <a:latin typeface="Verdana" pitchFamily="34" charset="0"/>
        <a:ea typeface="宋体" pitchFamily="2" charset="-122"/>
        <a:cs typeface="+mn-cs"/>
      </a:defRPr>
    </a:lvl5pPr>
    <a:lvl6pPr marL="2286000" algn="l" defTabSz="914400" rtl="0" eaLnBrk="1" latinLnBrk="0" hangingPunct="1">
      <a:defRPr sz="2400" b="1" kern="1200">
        <a:solidFill>
          <a:schemeClr val="tx1"/>
        </a:solidFill>
        <a:latin typeface="Verdana" pitchFamily="34" charset="0"/>
        <a:ea typeface="宋体" pitchFamily="2" charset="-122"/>
        <a:cs typeface="+mn-cs"/>
      </a:defRPr>
    </a:lvl6pPr>
    <a:lvl7pPr marL="2743200" algn="l" defTabSz="914400" rtl="0" eaLnBrk="1" latinLnBrk="0" hangingPunct="1">
      <a:defRPr sz="2400" b="1" kern="1200">
        <a:solidFill>
          <a:schemeClr val="tx1"/>
        </a:solidFill>
        <a:latin typeface="Verdana" pitchFamily="34" charset="0"/>
        <a:ea typeface="宋体" pitchFamily="2" charset="-122"/>
        <a:cs typeface="+mn-cs"/>
      </a:defRPr>
    </a:lvl7pPr>
    <a:lvl8pPr marL="3200400" algn="l" defTabSz="914400" rtl="0" eaLnBrk="1" latinLnBrk="0" hangingPunct="1">
      <a:defRPr sz="2400" b="1" kern="1200">
        <a:solidFill>
          <a:schemeClr val="tx1"/>
        </a:solidFill>
        <a:latin typeface="Verdana" pitchFamily="34" charset="0"/>
        <a:ea typeface="宋体" pitchFamily="2" charset="-122"/>
        <a:cs typeface="+mn-cs"/>
      </a:defRPr>
    </a:lvl8pPr>
    <a:lvl9pPr marL="3657600" algn="l" defTabSz="914400" rtl="0" eaLnBrk="1" latinLnBrk="0" hangingPunct="1">
      <a:defRPr sz="2400" b="1" kern="1200">
        <a:solidFill>
          <a:schemeClr val="tx1"/>
        </a:solidFill>
        <a:latin typeface="Verdana"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99"/>
    <a:srgbClr val="F84628"/>
    <a:srgbClr val="5F5F5F"/>
    <a:srgbClr val="808080"/>
    <a:srgbClr val="000000"/>
    <a:srgbClr val="CC0000"/>
    <a:srgbClr val="78A4BC"/>
    <a:srgbClr val="9DBDB2"/>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1" autoAdjust="0"/>
    <p:restoredTop sz="82931" autoAdjust="0"/>
  </p:normalViewPr>
  <p:slideViewPr>
    <p:cSldViewPr>
      <p:cViewPr>
        <p:scale>
          <a:sx n="52" d="100"/>
          <a:sy n="52" d="100"/>
        </p:scale>
        <p:origin x="-906" y="-21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177"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4.png"/></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50.wmf"/><Relationship Id="rId13" Type="http://schemas.openxmlformats.org/officeDocument/2006/relationships/image" Target="../media/image55.wmf"/><Relationship Id="rId3" Type="http://schemas.openxmlformats.org/officeDocument/2006/relationships/image" Target="../media/image45.wmf"/><Relationship Id="rId7" Type="http://schemas.openxmlformats.org/officeDocument/2006/relationships/image" Target="../media/image49.wmf"/><Relationship Id="rId12" Type="http://schemas.openxmlformats.org/officeDocument/2006/relationships/image" Target="../media/image54.wmf"/><Relationship Id="rId2" Type="http://schemas.openxmlformats.org/officeDocument/2006/relationships/image" Target="../media/image44.wmf"/><Relationship Id="rId1" Type="http://schemas.openxmlformats.org/officeDocument/2006/relationships/image" Target="../media/image43.wmf"/><Relationship Id="rId6" Type="http://schemas.openxmlformats.org/officeDocument/2006/relationships/image" Target="../media/image48.wmf"/><Relationship Id="rId11" Type="http://schemas.openxmlformats.org/officeDocument/2006/relationships/image" Target="../media/image53.wmf"/><Relationship Id="rId5" Type="http://schemas.openxmlformats.org/officeDocument/2006/relationships/image" Target="../media/image47.wmf"/><Relationship Id="rId10" Type="http://schemas.openxmlformats.org/officeDocument/2006/relationships/image" Target="../media/image52.wmf"/><Relationship Id="rId4" Type="http://schemas.openxmlformats.org/officeDocument/2006/relationships/image" Target="../media/image46.wmf"/><Relationship Id="rId9" Type="http://schemas.openxmlformats.org/officeDocument/2006/relationships/image" Target="../media/image51.wmf"/><Relationship Id="rId14" Type="http://schemas.openxmlformats.org/officeDocument/2006/relationships/image" Target="../media/image56.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57.png"/></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image" Target="../media/image60.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image" Target="../media/image73.wmf"/><Relationship Id="rId1" Type="http://schemas.openxmlformats.org/officeDocument/2006/relationships/image" Target="../media/image72.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78.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82.wmf"/><Relationship Id="rId2" Type="http://schemas.openxmlformats.org/officeDocument/2006/relationships/image" Target="../media/image81.wmf"/><Relationship Id="rId1" Type="http://schemas.openxmlformats.org/officeDocument/2006/relationships/image" Target="../media/image80.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5.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8.wmf"/><Relationship Id="rId2" Type="http://schemas.openxmlformats.org/officeDocument/2006/relationships/image" Target="../media/image87.wmf"/><Relationship Id="rId1" Type="http://schemas.openxmlformats.org/officeDocument/2006/relationships/image" Target="../media/image86.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91.wmf"/><Relationship Id="rId7" Type="http://schemas.openxmlformats.org/officeDocument/2006/relationships/image" Target="../media/image95.wmf"/><Relationship Id="rId2" Type="http://schemas.openxmlformats.org/officeDocument/2006/relationships/image" Target="../media/image90.wmf"/><Relationship Id="rId1" Type="http://schemas.openxmlformats.org/officeDocument/2006/relationships/image" Target="../media/image89.wmf"/><Relationship Id="rId6" Type="http://schemas.openxmlformats.org/officeDocument/2006/relationships/image" Target="../media/image94.wmf"/><Relationship Id="rId5" Type="http://schemas.openxmlformats.org/officeDocument/2006/relationships/image" Target="../media/image93.wmf"/><Relationship Id="rId4" Type="http://schemas.openxmlformats.org/officeDocument/2006/relationships/image" Target="../media/image9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99.emf"/><Relationship Id="rId1" Type="http://schemas.openxmlformats.org/officeDocument/2006/relationships/image" Target="../media/image98.e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5" Type="http://schemas.openxmlformats.org/officeDocument/2006/relationships/image" Target="../media/image105.wmf"/><Relationship Id="rId4" Type="http://schemas.openxmlformats.org/officeDocument/2006/relationships/image" Target="../media/image104.wmf"/></Relationships>
</file>

<file path=ppt/drawings/_rels/vmlDrawing23.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5" Type="http://schemas.openxmlformats.org/officeDocument/2006/relationships/image" Target="../media/image110.wmf"/><Relationship Id="rId4" Type="http://schemas.openxmlformats.org/officeDocument/2006/relationships/image" Target="../media/image109.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25.v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wmf"/><Relationship Id="rId1" Type="http://schemas.openxmlformats.org/officeDocument/2006/relationships/image" Target="../media/image113.wmf"/><Relationship Id="rId4" Type="http://schemas.openxmlformats.org/officeDocument/2006/relationships/image" Target="../media/image116.wmf"/></Relationships>
</file>

<file path=ppt/drawings/_rels/vmlDrawing26.v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image" Target="../media/image117.wmf"/></Relationships>
</file>

<file path=ppt/drawings/_rels/vmlDrawing27.vml.rels><?xml version="1.0" encoding="UTF-8" standalone="yes"?>
<Relationships xmlns="http://schemas.openxmlformats.org/package/2006/relationships"><Relationship Id="rId3" Type="http://schemas.openxmlformats.org/officeDocument/2006/relationships/image" Target="../media/image121.wmf"/><Relationship Id="rId2" Type="http://schemas.openxmlformats.org/officeDocument/2006/relationships/image" Target="../media/image120.emf"/><Relationship Id="rId1" Type="http://schemas.openxmlformats.org/officeDocument/2006/relationships/image" Target="../media/image119.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2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26.emf"/></Relationships>
</file>

<file path=ppt/drawings/_rels/vmlDrawing31.vml.rels><?xml version="1.0" encoding="UTF-8" standalone="yes"?>
<Relationships xmlns="http://schemas.openxmlformats.org/package/2006/relationships"><Relationship Id="rId8" Type="http://schemas.openxmlformats.org/officeDocument/2006/relationships/image" Target="../media/image134.wmf"/><Relationship Id="rId13" Type="http://schemas.openxmlformats.org/officeDocument/2006/relationships/image" Target="../media/image139.wmf"/><Relationship Id="rId18" Type="http://schemas.openxmlformats.org/officeDocument/2006/relationships/image" Target="../media/image144.wmf"/><Relationship Id="rId3" Type="http://schemas.openxmlformats.org/officeDocument/2006/relationships/image" Target="../media/image129.wmf"/><Relationship Id="rId7" Type="http://schemas.openxmlformats.org/officeDocument/2006/relationships/image" Target="../media/image133.wmf"/><Relationship Id="rId12" Type="http://schemas.openxmlformats.org/officeDocument/2006/relationships/image" Target="../media/image138.wmf"/><Relationship Id="rId17" Type="http://schemas.openxmlformats.org/officeDocument/2006/relationships/image" Target="../media/image143.wmf"/><Relationship Id="rId2" Type="http://schemas.openxmlformats.org/officeDocument/2006/relationships/image" Target="../media/image128.wmf"/><Relationship Id="rId16" Type="http://schemas.openxmlformats.org/officeDocument/2006/relationships/image" Target="../media/image142.wmf"/><Relationship Id="rId20" Type="http://schemas.openxmlformats.org/officeDocument/2006/relationships/image" Target="../media/image146.wmf"/><Relationship Id="rId1" Type="http://schemas.openxmlformats.org/officeDocument/2006/relationships/image" Target="../media/image127.wmf"/><Relationship Id="rId6" Type="http://schemas.openxmlformats.org/officeDocument/2006/relationships/image" Target="../media/image132.wmf"/><Relationship Id="rId11" Type="http://schemas.openxmlformats.org/officeDocument/2006/relationships/image" Target="../media/image137.wmf"/><Relationship Id="rId5" Type="http://schemas.openxmlformats.org/officeDocument/2006/relationships/image" Target="../media/image131.wmf"/><Relationship Id="rId15" Type="http://schemas.openxmlformats.org/officeDocument/2006/relationships/image" Target="../media/image141.wmf"/><Relationship Id="rId10" Type="http://schemas.openxmlformats.org/officeDocument/2006/relationships/image" Target="../media/image136.wmf"/><Relationship Id="rId19" Type="http://schemas.openxmlformats.org/officeDocument/2006/relationships/image" Target="../media/image145.wmf"/><Relationship Id="rId4" Type="http://schemas.openxmlformats.org/officeDocument/2006/relationships/image" Target="../media/image130.wmf"/><Relationship Id="rId9" Type="http://schemas.openxmlformats.org/officeDocument/2006/relationships/image" Target="../media/image135.wmf"/><Relationship Id="rId14" Type="http://schemas.openxmlformats.org/officeDocument/2006/relationships/image" Target="../media/image140.wmf"/></Relationships>
</file>

<file path=ppt/drawings/_rels/vmlDrawing32.v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image" Target="../media/image147.w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49.w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50.emf"/></Relationships>
</file>

<file path=ppt/drawings/_rels/vmlDrawing35.vml.rels><?xml version="1.0" encoding="UTF-8" standalone="yes"?>
<Relationships xmlns="http://schemas.openxmlformats.org/package/2006/relationships"><Relationship Id="rId2" Type="http://schemas.openxmlformats.org/officeDocument/2006/relationships/image" Target="../media/image165.wmf"/><Relationship Id="rId1" Type="http://schemas.openxmlformats.org/officeDocument/2006/relationships/image" Target="../media/image164.wmf"/></Relationships>
</file>

<file path=ppt/drawings/_rels/vmlDrawing36.vml.rels><?xml version="1.0" encoding="UTF-8" standalone="yes"?>
<Relationships xmlns="http://schemas.openxmlformats.org/package/2006/relationships"><Relationship Id="rId1" Type="http://schemas.openxmlformats.org/officeDocument/2006/relationships/image" Target="../media/image166.wmf"/></Relationships>
</file>

<file path=ppt/drawings/_rels/vmlDrawing37.vml.rels><?xml version="1.0" encoding="UTF-8" standalone="yes"?>
<Relationships xmlns="http://schemas.openxmlformats.org/package/2006/relationships"><Relationship Id="rId1" Type="http://schemas.openxmlformats.org/officeDocument/2006/relationships/image" Target="../media/image167.wmf"/></Relationships>
</file>

<file path=ppt/drawings/_rels/vmlDrawing38.vml.rels><?xml version="1.0" encoding="UTF-8" standalone="yes"?>
<Relationships xmlns="http://schemas.openxmlformats.org/package/2006/relationships"><Relationship Id="rId3" Type="http://schemas.openxmlformats.org/officeDocument/2006/relationships/image" Target="../media/image170.wmf"/><Relationship Id="rId2" Type="http://schemas.openxmlformats.org/officeDocument/2006/relationships/image" Target="../media/image169.wmf"/><Relationship Id="rId1" Type="http://schemas.openxmlformats.org/officeDocument/2006/relationships/image" Target="../media/image168.wmf"/><Relationship Id="rId4" Type="http://schemas.openxmlformats.org/officeDocument/2006/relationships/image" Target="../media/image171.wmf"/></Relationships>
</file>

<file path=ppt/drawings/_rels/vmlDrawing39.vml.rels><?xml version="1.0" encoding="UTF-8" standalone="yes"?>
<Relationships xmlns="http://schemas.openxmlformats.org/package/2006/relationships"><Relationship Id="rId1" Type="http://schemas.openxmlformats.org/officeDocument/2006/relationships/image" Target="../media/image17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0.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41.vml.rels><?xml version="1.0" encoding="UTF-8" standalone="yes"?>
<Relationships xmlns="http://schemas.openxmlformats.org/package/2006/relationships"><Relationship Id="rId1" Type="http://schemas.openxmlformats.org/officeDocument/2006/relationships/image" Target="../media/image176.wmf"/></Relationships>
</file>

<file path=ppt/drawings/_rels/vmlDrawing42.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43.vml.rels><?xml version="1.0" encoding="UTF-8" standalone="yes"?>
<Relationships xmlns="http://schemas.openxmlformats.org/package/2006/relationships"><Relationship Id="rId1" Type="http://schemas.openxmlformats.org/officeDocument/2006/relationships/image" Target="../media/image178.wmf"/></Relationships>
</file>

<file path=ppt/drawings/_rels/vmlDrawing44.vml.rels><?xml version="1.0" encoding="UTF-8" standalone="yes"?>
<Relationships xmlns="http://schemas.openxmlformats.org/package/2006/relationships"><Relationship Id="rId1" Type="http://schemas.openxmlformats.org/officeDocument/2006/relationships/image" Target="../media/image179.wmf"/></Relationships>
</file>

<file path=ppt/drawings/_rels/vmlDrawing45.vml.rels><?xml version="1.0" encoding="UTF-8" standalone="yes"?>
<Relationships xmlns="http://schemas.openxmlformats.org/package/2006/relationships"><Relationship Id="rId1" Type="http://schemas.openxmlformats.org/officeDocument/2006/relationships/image" Target="../media/image181.wmf"/></Relationships>
</file>

<file path=ppt/drawings/_rels/vmlDrawing46.vml.rels><?xml version="1.0" encoding="UTF-8" standalone="yes"?>
<Relationships xmlns="http://schemas.openxmlformats.org/package/2006/relationships"><Relationship Id="rId3" Type="http://schemas.openxmlformats.org/officeDocument/2006/relationships/image" Target="../media/image184.wmf"/><Relationship Id="rId2" Type="http://schemas.openxmlformats.org/officeDocument/2006/relationships/image" Target="../media/image183.wmf"/><Relationship Id="rId1" Type="http://schemas.openxmlformats.org/officeDocument/2006/relationships/image" Target="../media/image182.wmf"/><Relationship Id="rId4" Type="http://schemas.openxmlformats.org/officeDocument/2006/relationships/image" Target="../media/image185.wmf"/></Relationships>
</file>

<file path=ppt/drawings/_rels/vmlDrawing47.vml.rels><?xml version="1.0" encoding="UTF-8" standalone="yes"?>
<Relationships xmlns="http://schemas.openxmlformats.org/package/2006/relationships"><Relationship Id="rId2" Type="http://schemas.openxmlformats.org/officeDocument/2006/relationships/image" Target="../media/image187.wmf"/><Relationship Id="rId1" Type="http://schemas.openxmlformats.org/officeDocument/2006/relationships/image" Target="../media/image186.wmf"/></Relationships>
</file>

<file path=ppt/drawings/_rels/vmlDrawing48.vml.rels><?xml version="1.0" encoding="UTF-8" standalone="yes"?>
<Relationships xmlns="http://schemas.openxmlformats.org/package/2006/relationships"><Relationship Id="rId2" Type="http://schemas.openxmlformats.org/officeDocument/2006/relationships/image" Target="../media/image189.wmf"/><Relationship Id="rId1" Type="http://schemas.openxmlformats.org/officeDocument/2006/relationships/image" Target="../media/image188.wmf"/></Relationships>
</file>

<file path=ppt/drawings/_rels/vmlDrawing49.vml.rels><?xml version="1.0" encoding="UTF-8" standalone="yes"?>
<Relationships xmlns="http://schemas.openxmlformats.org/package/2006/relationships"><Relationship Id="rId3" Type="http://schemas.openxmlformats.org/officeDocument/2006/relationships/image" Target="../media/image193.wmf"/><Relationship Id="rId2" Type="http://schemas.openxmlformats.org/officeDocument/2006/relationships/image" Target="../media/image192.wmf"/><Relationship Id="rId1" Type="http://schemas.openxmlformats.org/officeDocument/2006/relationships/image" Target="../media/image19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50.vml.rels><?xml version="1.0" encoding="UTF-8" standalone="yes"?>
<Relationships xmlns="http://schemas.openxmlformats.org/package/2006/relationships"><Relationship Id="rId1" Type="http://schemas.openxmlformats.org/officeDocument/2006/relationships/image" Target="../media/image194.wmf"/></Relationships>
</file>

<file path=ppt/drawings/_rels/vmlDrawing51.vml.rels><?xml version="1.0" encoding="UTF-8" standalone="yes"?>
<Relationships xmlns="http://schemas.openxmlformats.org/package/2006/relationships"><Relationship Id="rId2" Type="http://schemas.openxmlformats.org/officeDocument/2006/relationships/image" Target="../media/image196.wmf"/><Relationship Id="rId1" Type="http://schemas.openxmlformats.org/officeDocument/2006/relationships/image" Target="../media/image195.emf"/></Relationships>
</file>

<file path=ppt/drawings/_rels/vmlDrawing52.vml.rels><?xml version="1.0" encoding="UTF-8" standalone="yes"?>
<Relationships xmlns="http://schemas.openxmlformats.org/package/2006/relationships"><Relationship Id="rId3" Type="http://schemas.openxmlformats.org/officeDocument/2006/relationships/image" Target="../media/image199.wmf"/><Relationship Id="rId2" Type="http://schemas.openxmlformats.org/officeDocument/2006/relationships/image" Target="../media/image198.wmf"/><Relationship Id="rId1" Type="http://schemas.openxmlformats.org/officeDocument/2006/relationships/image" Target="../media/image197.wmf"/><Relationship Id="rId4" Type="http://schemas.openxmlformats.org/officeDocument/2006/relationships/image" Target="../media/image200.wmf"/></Relationships>
</file>

<file path=ppt/drawings/_rels/vmlDrawing53.vml.rels><?xml version="1.0" encoding="UTF-8" standalone="yes"?>
<Relationships xmlns="http://schemas.openxmlformats.org/package/2006/relationships"><Relationship Id="rId1" Type="http://schemas.openxmlformats.org/officeDocument/2006/relationships/image" Target="../media/image201.wmf"/></Relationships>
</file>

<file path=ppt/drawings/_rels/vmlDrawing54.vml.rels><?xml version="1.0" encoding="UTF-8" standalone="yes"?>
<Relationships xmlns="http://schemas.openxmlformats.org/package/2006/relationships"><Relationship Id="rId1" Type="http://schemas.openxmlformats.org/officeDocument/2006/relationships/image" Target="../media/image205.wmf"/></Relationships>
</file>

<file path=ppt/drawings/_rels/vmlDrawing55.vml.rels><?xml version="1.0" encoding="UTF-8" standalone="yes"?>
<Relationships xmlns="http://schemas.openxmlformats.org/package/2006/relationships"><Relationship Id="rId2" Type="http://schemas.openxmlformats.org/officeDocument/2006/relationships/image" Target="../media/image208.wmf"/><Relationship Id="rId1" Type="http://schemas.openxmlformats.org/officeDocument/2006/relationships/image" Target="../media/image207.wmf"/></Relationships>
</file>

<file path=ppt/drawings/_rels/vmlDrawing56.vml.rels><?xml version="1.0" encoding="UTF-8" standalone="yes"?>
<Relationships xmlns="http://schemas.openxmlformats.org/package/2006/relationships"><Relationship Id="rId1" Type="http://schemas.openxmlformats.org/officeDocument/2006/relationships/image" Target="../media/image211.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image" Target="../media/image9.wmf"/><Relationship Id="rId1" Type="http://schemas.openxmlformats.org/officeDocument/2006/relationships/image" Target="../media/image8.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 Id="rId6" Type="http://schemas.openxmlformats.org/officeDocument/2006/relationships/image" Target="../media/image16.wmf"/><Relationship Id="rId5" Type="http://schemas.openxmlformats.org/officeDocument/2006/relationships/image" Target="../media/image15.wmf"/><Relationship Id="rId4" Type="http://schemas.openxmlformats.org/officeDocument/2006/relationships/image" Target="../media/image14.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19.wmf"/><Relationship Id="rId2" Type="http://schemas.openxmlformats.org/officeDocument/2006/relationships/image" Target="../media/image18.wmf"/><Relationship Id="rId1" Type="http://schemas.openxmlformats.org/officeDocument/2006/relationships/image" Target="../media/image17.wmf"/><Relationship Id="rId6" Type="http://schemas.openxmlformats.org/officeDocument/2006/relationships/image" Target="../media/image22.wmf"/><Relationship Id="rId5" Type="http://schemas.openxmlformats.org/officeDocument/2006/relationships/image" Target="../media/image21.wmf"/><Relationship Id="rId4" Type="http://schemas.openxmlformats.org/officeDocument/2006/relationships/image" Target="../media/image20.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30.wmf"/><Relationship Id="rId3" Type="http://schemas.openxmlformats.org/officeDocument/2006/relationships/image" Target="../media/image25.wmf"/><Relationship Id="rId7" Type="http://schemas.openxmlformats.org/officeDocument/2006/relationships/image" Target="../media/image29.wmf"/><Relationship Id="rId2" Type="http://schemas.openxmlformats.org/officeDocument/2006/relationships/image" Target="../media/image24.wmf"/><Relationship Id="rId1" Type="http://schemas.openxmlformats.org/officeDocument/2006/relationships/image" Target="../media/image23.wmf"/><Relationship Id="rId6" Type="http://schemas.openxmlformats.org/officeDocument/2006/relationships/image" Target="../media/image28.wmf"/><Relationship Id="rId11" Type="http://schemas.openxmlformats.org/officeDocument/2006/relationships/image" Target="../media/image33.wmf"/><Relationship Id="rId5" Type="http://schemas.openxmlformats.org/officeDocument/2006/relationships/image" Target="../media/image27.wmf"/><Relationship Id="rId10" Type="http://schemas.openxmlformats.org/officeDocument/2006/relationships/image" Target="../media/image32.wmf"/><Relationship Id="rId4" Type="http://schemas.openxmlformats.org/officeDocument/2006/relationships/image" Target="../media/image26.wmf"/><Relationship Id="rId9"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200" b="0">
                <a:latin typeface="Arial" charset="0"/>
                <a:ea typeface="+mn-ea"/>
              </a:defRPr>
            </a:lvl1pPr>
          </a:lstStyle>
          <a:p>
            <a:pPr>
              <a:defRPr/>
            </a:pPr>
            <a:endParaRPr lang="zh-CN" altLang="en-US"/>
          </a:p>
        </p:txBody>
      </p:sp>
      <p:sp>
        <p:nvSpPr>
          <p:cNvPr id="1105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200" b="0">
                <a:latin typeface="Arial" charset="0"/>
                <a:ea typeface="+mn-ea"/>
              </a:defRPr>
            </a:lvl1pPr>
          </a:lstStyle>
          <a:p>
            <a:pPr>
              <a:defRPr/>
            </a:pPr>
            <a:endParaRPr lang="en-US" altLang="zh-CN"/>
          </a:p>
        </p:txBody>
      </p:sp>
      <p:sp>
        <p:nvSpPr>
          <p:cNvPr id="9114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105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105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FontTx/>
              <a:buNone/>
              <a:defRPr sz="1200" b="0">
                <a:latin typeface="Arial" charset="0"/>
                <a:ea typeface="+mn-ea"/>
              </a:defRPr>
            </a:lvl1pPr>
          </a:lstStyle>
          <a:p>
            <a:pPr>
              <a:defRPr/>
            </a:pPr>
            <a:endParaRPr lang="en-US" altLang="zh-CN"/>
          </a:p>
        </p:txBody>
      </p:sp>
      <p:sp>
        <p:nvSpPr>
          <p:cNvPr id="1105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FontTx/>
              <a:buNone/>
              <a:defRPr sz="1200" b="0">
                <a:latin typeface="Arial" charset="0"/>
                <a:ea typeface="+mn-ea"/>
              </a:defRPr>
            </a:lvl1pPr>
          </a:lstStyle>
          <a:p>
            <a:pPr>
              <a:defRPr/>
            </a:pPr>
            <a:fld id="{B9C44150-843C-4CFB-A96A-E697FDA72FA0}"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p:txBody>
          <a:bodyPr/>
          <a:lstStyle/>
          <a:p>
            <a:pPr>
              <a:defRPr/>
            </a:pPr>
            <a:fld id="{F5A5D1E1-A4CA-470D-A937-58AAEB97DD0C}" type="slidenum">
              <a:rPr lang="zh-CN" altLang="en-US" smtClean="0">
                <a:latin typeface="Arial" pitchFamily="34" charset="0"/>
              </a:rPr>
              <a:pPr>
                <a:defRPr/>
              </a:pPr>
              <a:t>1</a:t>
            </a:fld>
            <a:endParaRPr lang="en-US" altLang="zh-CN" smtClean="0">
              <a:latin typeface="Arial" pitchFamily="34" charset="0"/>
            </a:endParaRPr>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noFill/>
          <a:ln/>
        </p:spPr>
        <p:txBody>
          <a:bodyPr/>
          <a:lstStyle/>
          <a:p>
            <a:pPr eaLnBrk="1" hangingPunct="1"/>
            <a:endParaRPr lang="zh-CN" alt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ea typeface="宋体" charset="-122"/>
              </a:rPr>
              <a:t>为了对不同的信号强度保持信号量噪比恒定，在理论上要求压缩特性具有对数特性。但是，该式不符合因果律，不能物理实现，因为当输入</a:t>
            </a:r>
            <a:r>
              <a:rPr lang="en-US" altLang="zh-CN" i="1" dirty="0" smtClean="0">
                <a:ea typeface="宋体" charset="-122"/>
              </a:rPr>
              <a:t>x </a:t>
            </a:r>
            <a:r>
              <a:rPr lang="zh-CN" altLang="en-US" dirty="0" smtClean="0">
                <a:ea typeface="宋体" charset="-122"/>
              </a:rPr>
              <a:t>＝</a:t>
            </a:r>
            <a:r>
              <a:rPr lang="en-US" altLang="zh-CN" dirty="0" smtClean="0">
                <a:ea typeface="宋体" charset="-122"/>
              </a:rPr>
              <a:t>0</a:t>
            </a:r>
            <a:r>
              <a:rPr lang="zh-CN" altLang="en-US" dirty="0" smtClean="0">
                <a:ea typeface="宋体" charset="-122"/>
              </a:rPr>
              <a:t>时，输出</a:t>
            </a:r>
            <a:r>
              <a:rPr lang="en-US" altLang="zh-CN" i="1" dirty="0" smtClean="0">
                <a:ea typeface="宋体" charset="-122"/>
              </a:rPr>
              <a:t>y </a:t>
            </a:r>
            <a:r>
              <a:rPr lang="zh-CN" altLang="en-US" dirty="0" smtClean="0">
                <a:ea typeface="宋体" charset="-122"/>
              </a:rPr>
              <a:t>＝</a:t>
            </a:r>
            <a:r>
              <a:rPr lang="en-US" altLang="zh-CN" dirty="0" smtClean="0">
                <a:ea typeface="宋体" charset="-122"/>
              </a:rPr>
              <a:t>- </a:t>
            </a:r>
            <a:r>
              <a:rPr lang="en-US" altLang="zh-CN" dirty="0" smtClean="0">
                <a:ea typeface="宋体" charset="-122"/>
                <a:sym typeface="Symbol" pitchFamily="18" charset="2"/>
              </a:rPr>
              <a:t></a:t>
            </a:r>
            <a:r>
              <a:rPr lang="zh-CN" altLang="en-US" dirty="0" smtClean="0">
                <a:ea typeface="宋体" charset="-122"/>
              </a:rPr>
              <a:t>，其曲线和压扩特性的曲线不同。所以，在实用中这个理想压缩特性的具体形式，按照不同情况，还要作适当修正，使当</a:t>
            </a:r>
            <a:r>
              <a:rPr lang="en-US" altLang="zh-CN" i="1" dirty="0" smtClean="0">
                <a:ea typeface="宋体" charset="-122"/>
              </a:rPr>
              <a:t>x</a:t>
            </a:r>
            <a:r>
              <a:rPr lang="zh-CN" altLang="en-US" dirty="0" smtClean="0">
                <a:ea typeface="宋体" charset="-122"/>
              </a:rPr>
              <a:t>＝</a:t>
            </a:r>
            <a:r>
              <a:rPr lang="en-US" altLang="zh-CN" dirty="0" smtClean="0">
                <a:ea typeface="宋体" charset="-122"/>
              </a:rPr>
              <a:t>0</a:t>
            </a:r>
            <a:r>
              <a:rPr lang="zh-CN" altLang="en-US" dirty="0" smtClean="0">
                <a:ea typeface="宋体" charset="-122"/>
              </a:rPr>
              <a:t>时，</a:t>
            </a:r>
            <a:r>
              <a:rPr lang="en-US" altLang="zh-CN" i="1" dirty="0" smtClean="0">
                <a:ea typeface="宋体" charset="-122"/>
              </a:rPr>
              <a:t>y</a:t>
            </a:r>
            <a:r>
              <a:rPr lang="zh-CN" altLang="en-US" dirty="0" smtClean="0">
                <a:ea typeface="宋体" charset="-122"/>
              </a:rPr>
              <a:t>＝</a:t>
            </a:r>
            <a:r>
              <a:rPr lang="en-US" altLang="zh-CN" dirty="0" smtClean="0">
                <a:ea typeface="宋体" charset="-122"/>
              </a:rPr>
              <a:t>0</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pPr>
                <a:defRPr/>
              </a:pPr>
              <a:t>59</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0" lang="zh-CN" altLang="en-US" sz="1200" b="1" dirty="0" smtClean="0">
                <a:latin typeface="Times New Roman" pitchFamily="18" charset="0"/>
                <a:ea typeface="隶书" pitchFamily="49" charset="-122"/>
              </a:rPr>
              <a:t>利用数字电路形成若干折线段，并用这些</a:t>
            </a:r>
            <a:r>
              <a:rPr kumimoji="0" lang="zh-CN" altLang="en-US" sz="1200" b="1" dirty="0" smtClean="0">
                <a:solidFill>
                  <a:srgbClr val="FF3300"/>
                </a:solidFill>
                <a:latin typeface="Times New Roman" pitchFamily="18" charset="0"/>
                <a:ea typeface="隶书" pitchFamily="49" charset="-122"/>
              </a:rPr>
              <a:t>折线来近似</a:t>
            </a:r>
            <a:r>
              <a:rPr kumimoji="0" lang="zh-CN" altLang="en-US" sz="1200" b="1" dirty="0" smtClean="0">
                <a:latin typeface="Times New Roman" pitchFamily="18" charset="0"/>
                <a:ea typeface="隶书" pitchFamily="49" charset="-122"/>
              </a:rPr>
              <a:t>对数的</a:t>
            </a:r>
            <a:r>
              <a:rPr kumimoji="0" lang="zh-CN" altLang="en-US" sz="1100" b="1" dirty="0" smtClean="0">
                <a:latin typeface="Times New Roman" pitchFamily="18" charset="0"/>
                <a:ea typeface="隶书" pitchFamily="49" charset="-122"/>
              </a:rPr>
              <a:t>（</a:t>
            </a:r>
            <a:r>
              <a:rPr kumimoji="0" lang="en-US" altLang="zh-CN" sz="1200" b="1" i="1" dirty="0" smtClean="0">
                <a:solidFill>
                  <a:srgbClr val="FF0000"/>
                </a:solidFill>
                <a:effectLst>
                  <a:outerShdw blurRad="38100" dist="38100" dir="2700000" algn="tl">
                    <a:srgbClr val="000000"/>
                  </a:outerShdw>
                </a:effectLst>
                <a:latin typeface="Times New Roman" pitchFamily="18" charset="0"/>
                <a:ea typeface="隶书" pitchFamily="49" charset="-122"/>
              </a:rPr>
              <a:t>A</a:t>
            </a:r>
            <a:r>
              <a:rPr kumimoji="0" lang="en-US" altLang="zh-CN" sz="1100" b="1" dirty="0" smtClean="0">
                <a:solidFill>
                  <a:srgbClr val="FF0000"/>
                </a:solidFill>
                <a:latin typeface="Times New Roman" pitchFamily="18" charset="0"/>
                <a:ea typeface="隶书" pitchFamily="49" charset="-122"/>
              </a:rPr>
              <a:t> </a:t>
            </a:r>
            <a:r>
              <a:rPr kumimoji="0" lang="zh-CN" altLang="en-US" sz="1200" b="1" dirty="0" smtClean="0">
                <a:latin typeface="Times New Roman" pitchFamily="18" charset="0"/>
                <a:ea typeface="隶书" pitchFamily="49" charset="-122"/>
              </a:rPr>
              <a:t>律或</a:t>
            </a:r>
            <a:r>
              <a:rPr kumimoji="0" lang="en-US" altLang="zh-CN" sz="1400" b="1" i="1" dirty="0" smtClean="0">
                <a:solidFill>
                  <a:srgbClr val="FF0000"/>
                </a:solidFill>
                <a:effectLst>
                  <a:outerShdw blurRad="38100" dist="38100" dir="2700000" algn="tl">
                    <a:srgbClr val="000000"/>
                  </a:outerShdw>
                </a:effectLst>
                <a:latin typeface="Times New Roman" pitchFamily="18" charset="0"/>
                <a:ea typeface="隶书" pitchFamily="49" charset="-122"/>
              </a:rPr>
              <a:t>μ</a:t>
            </a:r>
            <a:r>
              <a:rPr kumimoji="0" lang="zh-CN" altLang="en-US" sz="1200" b="1" dirty="0" smtClean="0">
                <a:latin typeface="Times New Roman" pitchFamily="18" charset="0"/>
                <a:ea typeface="隶书" pitchFamily="49" charset="-122"/>
              </a:rPr>
              <a:t>律</a:t>
            </a:r>
            <a:r>
              <a:rPr kumimoji="0" lang="zh-CN" altLang="en-US" sz="1100" b="1" dirty="0" smtClean="0">
                <a:latin typeface="Times New Roman" pitchFamily="18" charset="0"/>
                <a:ea typeface="隶书" pitchFamily="49" charset="-122"/>
              </a:rPr>
              <a:t>）</a:t>
            </a:r>
            <a:r>
              <a:rPr kumimoji="0" lang="zh-CN" altLang="en-US" sz="1200" b="1" dirty="0" smtClean="0">
                <a:latin typeface="Times New Roman" pitchFamily="18" charset="0"/>
                <a:ea typeface="隶书" pitchFamily="49" charset="-122"/>
              </a:rPr>
              <a:t>压扩特性</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pPr>
                <a:defRPr/>
              </a:pPr>
              <a:t>63</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dirty="0" smtClean="0">
                <a:solidFill>
                  <a:schemeClr val="tx1"/>
                </a:solidFill>
                <a:latin typeface="Arial" charset="0"/>
                <a:ea typeface="+mn-ea"/>
                <a:cs typeface="+mn-cs"/>
              </a:rPr>
              <a:t>10101001</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pPr>
                <a:defRPr/>
              </a:pPr>
              <a:t>71</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a:t>
            </a:r>
            <a:r>
              <a:rPr lang="en-US" altLang="zh-CN" dirty="0" smtClean="0"/>
              <a:t>1</a:t>
            </a:r>
            <a:r>
              <a:rPr lang="zh-CN" altLang="en-US" dirty="0" smtClean="0"/>
              <a:t>加。表示或非门，即（</a:t>
            </a:r>
            <a:r>
              <a:rPr lang="en-US" altLang="zh-CN" dirty="0" smtClean="0"/>
              <a:t>A+B</a:t>
            </a:r>
            <a:r>
              <a:rPr lang="zh-CN" altLang="en-US" dirty="0" smtClean="0"/>
              <a:t>）的非</a:t>
            </a:r>
            <a:r>
              <a:rPr lang="en-US" altLang="zh-CN" dirty="0" smtClean="0"/>
              <a:t>=A</a:t>
            </a:r>
            <a:r>
              <a:rPr lang="zh-CN" altLang="en-US" dirty="0" smtClean="0"/>
              <a:t>非*</a:t>
            </a:r>
            <a:r>
              <a:rPr lang="en-US" altLang="zh-CN" dirty="0" smtClean="0"/>
              <a:t>B</a:t>
            </a:r>
            <a:r>
              <a:rPr lang="zh-CN" altLang="en-US" dirty="0" smtClean="0"/>
              <a:t>非</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pPr>
                <a:defRPr/>
              </a:pPr>
              <a:t>82</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pPr>
                <a:defRPr/>
              </a:pPr>
              <a:t>83</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幻灯片图像占位符 1"/>
          <p:cNvSpPr>
            <a:spLocks noGrp="1" noRot="1" noChangeAspect="1" noTextEdit="1"/>
          </p:cNvSpPr>
          <p:nvPr>
            <p:ph type="sldImg"/>
          </p:nvPr>
        </p:nvSpPr>
        <p:spPr>
          <a:ln/>
        </p:spPr>
      </p:sp>
      <p:sp>
        <p:nvSpPr>
          <p:cNvPr id="96259" name="备注占位符 2"/>
          <p:cNvSpPr>
            <a:spLocks noGrp="1"/>
          </p:cNvSpPr>
          <p:nvPr>
            <p:ph type="body" idx="1"/>
          </p:nvPr>
        </p:nvSpPr>
        <p:spPr>
          <a:noFill/>
          <a:ln/>
        </p:spPr>
        <p:txBody>
          <a:bodyPr/>
          <a:lstStyle/>
          <a:p>
            <a:r>
              <a:rPr lang="en-US" altLang="zh-CN" smtClean="0">
                <a:latin typeface="Times New Roman" pitchFamily="18" charset="0"/>
                <a:cs typeface="Times New Roman" pitchFamily="18" charset="0"/>
              </a:rPr>
              <a:t>44.1</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1000</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16</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2</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60</a:t>
            </a:r>
            <a:r>
              <a:rPr lang="zh-CN" altLang="en-US" smtClean="0">
                <a:latin typeface="Times New Roman" pitchFamily="18" charset="0"/>
                <a:cs typeface="Times New Roman" pitchFamily="18" charset="0"/>
              </a:rPr>
              <a:t>*</a:t>
            </a:r>
            <a:r>
              <a:rPr lang="en-US" altLang="zh-CN" smtClean="0">
                <a:latin typeface="Times New Roman" pitchFamily="18" charset="0"/>
                <a:cs typeface="Times New Roman" pitchFamily="18" charset="0"/>
              </a:rPr>
              <a:t>3.5/8=37044000B≈35.33</a:t>
            </a:r>
            <a:r>
              <a:rPr lang="zh-CN" altLang="en-US" smtClean="0">
                <a:latin typeface="Times New Roman" pitchFamily="18" charset="0"/>
                <a:cs typeface="Times New Roman" pitchFamily="18" charset="0"/>
              </a:rPr>
              <a:t> </a:t>
            </a:r>
            <a:r>
              <a:rPr lang="en-US" altLang="zh-CN" smtClean="0">
                <a:latin typeface="Times New Roman" pitchFamily="18" charset="0"/>
                <a:cs typeface="Times New Roman" pitchFamily="18" charset="0"/>
              </a:rPr>
              <a:t>MB</a:t>
            </a:r>
          </a:p>
          <a:p>
            <a:r>
              <a:rPr lang="zh-CN" altLang="en-US" smtClean="0">
                <a:latin typeface="Arial" pitchFamily="34" charset="0"/>
                <a:cs typeface="Times New Roman" pitchFamily="18" charset="0"/>
              </a:rPr>
              <a:t>可以几乎无失真地播出频率高达</a:t>
            </a:r>
            <a:r>
              <a:rPr lang="en-US" altLang="zh-CN" smtClean="0">
                <a:latin typeface="Arial" pitchFamily="34" charset="0"/>
                <a:cs typeface="Times New Roman" pitchFamily="18" charset="0"/>
              </a:rPr>
              <a:t>22KHz</a:t>
            </a:r>
            <a:r>
              <a:rPr lang="zh-CN" altLang="en-US" smtClean="0">
                <a:latin typeface="Arial" pitchFamily="34" charset="0"/>
                <a:cs typeface="Times New Roman" pitchFamily="18" charset="0"/>
              </a:rPr>
              <a:t>的声音，这也是人耳所能听到的最高声音频率</a:t>
            </a:r>
          </a:p>
        </p:txBody>
      </p:sp>
      <p:sp>
        <p:nvSpPr>
          <p:cNvPr id="90116" name="灯片编号占位符 3"/>
          <p:cNvSpPr>
            <a:spLocks noGrp="1"/>
          </p:cNvSpPr>
          <p:nvPr>
            <p:ph type="sldNum" sz="quarter" idx="5"/>
          </p:nvPr>
        </p:nvSpPr>
        <p:spPr/>
        <p:txBody>
          <a:bodyPr/>
          <a:lstStyle/>
          <a:p>
            <a:pPr>
              <a:defRPr/>
            </a:pPr>
            <a:fld id="{77CDAD94-852C-4543-BDDD-E3943E18D456}" type="slidenum">
              <a:rPr lang="zh-CN" altLang="en-US" smtClean="0">
                <a:latin typeface="Arial" pitchFamily="34" charset="0"/>
              </a:rPr>
              <a:pPr>
                <a:defRPr/>
              </a:pPr>
              <a:t>87</a:t>
            </a:fld>
            <a:endParaRPr lang="en-US" altLang="zh-CN" smtClean="0">
              <a:latin typeface="Arial"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幻灯片图像占位符 1"/>
          <p:cNvSpPr>
            <a:spLocks noGrp="1" noRot="1" noChangeAspect="1" noTextEdit="1"/>
          </p:cNvSpPr>
          <p:nvPr>
            <p:ph type="sldImg"/>
          </p:nvPr>
        </p:nvSpPr>
        <p:spPr>
          <a:ln/>
        </p:spPr>
      </p:sp>
      <p:sp>
        <p:nvSpPr>
          <p:cNvPr id="95235"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89092" name="灯片编号占位符 3"/>
          <p:cNvSpPr>
            <a:spLocks noGrp="1"/>
          </p:cNvSpPr>
          <p:nvPr>
            <p:ph type="sldNum" sz="quarter" idx="5"/>
          </p:nvPr>
        </p:nvSpPr>
        <p:spPr/>
        <p:txBody>
          <a:bodyPr/>
          <a:lstStyle/>
          <a:p>
            <a:pPr>
              <a:defRPr/>
            </a:pPr>
            <a:fld id="{BE97C5D2-E754-4578-AB09-E48291DE0C82}" type="slidenum">
              <a:rPr lang="zh-CN" altLang="en-US" smtClean="0">
                <a:latin typeface="Arial" pitchFamily="34" charset="0"/>
              </a:rPr>
              <a:pPr>
                <a:defRPr/>
              </a:pPr>
              <a:t>89</a:t>
            </a:fld>
            <a:endParaRPr lang="en-US" altLang="zh-CN" smtClean="0">
              <a:latin typeface="Arial"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266700" algn="l"/>
            <a:r>
              <a:rPr lang="zh-CN" altLang="en-US" sz="1200" dirty="0" smtClean="0"/>
              <a:t>图中的例子是一个</a:t>
            </a:r>
            <a:r>
              <a:rPr lang="en-US" altLang="zh-CN" sz="1200" dirty="0" smtClean="0"/>
              <a:t>4 kHz</a:t>
            </a:r>
            <a:r>
              <a:rPr lang="zh-CN" altLang="en-US" sz="1200" dirty="0" smtClean="0"/>
              <a:t>的音频模拟信号，故</a:t>
            </a:r>
            <a:r>
              <a:rPr lang="en-US" altLang="zh-CN" sz="1200" dirty="0" smtClean="0"/>
              <a:t>125 </a:t>
            </a:r>
            <a:r>
              <a:rPr lang="en-US" altLang="zh-CN" sz="1200" dirty="0" err="1" smtClean="0"/>
              <a:t>μs</a:t>
            </a:r>
            <a:r>
              <a:rPr lang="zh-CN" altLang="en-US" sz="1200" dirty="0" smtClean="0"/>
              <a:t>取样一次。</a:t>
            </a:r>
          </a:p>
          <a:p>
            <a:pPr indent="266700" algn="l"/>
            <a:r>
              <a:rPr lang="zh-CN" altLang="en-US" sz="1200" dirty="0" smtClean="0"/>
              <a:t>量化时是按最大幅值等分为</a:t>
            </a:r>
            <a:r>
              <a:rPr lang="en-US" altLang="zh-CN" sz="1200" dirty="0" smtClean="0"/>
              <a:t>16</a:t>
            </a:r>
            <a:r>
              <a:rPr lang="zh-CN" altLang="en-US" sz="1200" dirty="0" smtClean="0"/>
              <a:t>级来进行的，并采取了四舍五入的方法，故其量化误差小于等于最大幅值的</a:t>
            </a:r>
            <a:r>
              <a:rPr lang="en-US" altLang="zh-CN" sz="1200" dirty="0" smtClean="0"/>
              <a:t>1/32</a:t>
            </a:r>
            <a:r>
              <a:rPr lang="zh-CN" altLang="en-US" sz="1200" dirty="0" smtClean="0"/>
              <a:t>。</a:t>
            </a:r>
            <a:endParaRPr lang="en-US" altLang="zh-CN" sz="1200" dirty="0" smtClean="0"/>
          </a:p>
          <a:p>
            <a:pPr indent="266700" algn="l"/>
            <a:r>
              <a:rPr lang="zh-CN" altLang="en-US" sz="1200" dirty="0" smtClean="0"/>
              <a:t>量化后获得的整数要用</a:t>
            </a:r>
            <a:r>
              <a:rPr lang="en-US" altLang="zh-CN" sz="1200" dirty="0" smtClean="0"/>
              <a:t>4</a:t>
            </a:r>
            <a:r>
              <a:rPr lang="zh-CN" altLang="en-US" sz="1200" dirty="0" smtClean="0"/>
              <a:t>位二进制来编码，故该段信号最后得到的脉码为</a:t>
            </a:r>
          </a:p>
          <a:p>
            <a:pPr indent="266700" algn="l"/>
            <a:r>
              <a:rPr lang="en-US" altLang="zh-CN" sz="1200" dirty="0" smtClean="0"/>
              <a:t>00101000111111000101001101000101</a:t>
            </a:r>
          </a:p>
          <a:p>
            <a:pPr algn="l"/>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pPr>
                <a:defRPr/>
              </a:pPr>
              <a:t>97</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Arial" charset="0"/>
                <a:ea typeface="+mn-ea"/>
                <a:cs typeface="+mn-cs"/>
              </a:rPr>
              <a:t>（</a:t>
            </a:r>
            <a:r>
              <a:rPr lang="en-US" altLang="zh-CN" sz="1200" kern="1200" dirty="0" smtClean="0">
                <a:solidFill>
                  <a:schemeClr val="tx1"/>
                </a:solidFill>
                <a:latin typeface="Arial" charset="0"/>
                <a:ea typeface="+mn-ea"/>
                <a:cs typeface="+mn-cs"/>
              </a:rPr>
              <a:t>1</a:t>
            </a:r>
            <a:r>
              <a:rPr lang="zh-CN" altLang="zh-CN" sz="1200" kern="1200" dirty="0" smtClean="0">
                <a:solidFill>
                  <a:schemeClr val="tx1"/>
                </a:solidFill>
                <a:latin typeface="Arial" charset="0"/>
                <a:ea typeface="+mn-ea"/>
                <a:cs typeface="+mn-cs"/>
              </a:rPr>
              <a:t>）</a:t>
            </a:r>
            <a:r>
              <a:rPr lang="en-US" altLang="zh-CN" sz="1200" kern="1200" dirty="0" smtClean="0">
                <a:solidFill>
                  <a:schemeClr val="tx1"/>
                </a:solidFill>
                <a:latin typeface="Arial" charset="0"/>
                <a:ea typeface="+mn-ea"/>
                <a:cs typeface="+mn-cs"/>
              </a:rPr>
              <a:t> T1</a:t>
            </a:r>
            <a:r>
              <a:rPr lang="zh-CN" altLang="zh-CN" sz="1200" kern="1200" dirty="0" smtClean="0">
                <a:solidFill>
                  <a:schemeClr val="tx1"/>
                </a:solidFill>
                <a:latin typeface="Arial" charset="0"/>
                <a:ea typeface="+mn-ea"/>
                <a:cs typeface="+mn-cs"/>
              </a:rPr>
              <a:t>载波支持的数据传输速率为</a:t>
            </a:r>
            <a:r>
              <a:rPr lang="en-US" altLang="zh-CN" sz="1200" kern="1200" dirty="0" smtClean="0">
                <a:solidFill>
                  <a:schemeClr val="tx1"/>
                </a:solidFill>
                <a:latin typeface="Arial" charset="0"/>
                <a:ea typeface="+mn-ea"/>
                <a:cs typeface="+mn-cs"/>
              </a:rPr>
              <a:t>1.544Mbps </a:t>
            </a:r>
            <a:r>
              <a:rPr lang="zh-CN" altLang="zh-CN" sz="1200" kern="1200" dirty="0" smtClean="0">
                <a:solidFill>
                  <a:schemeClr val="tx1"/>
                </a:solidFill>
                <a:latin typeface="Arial" charset="0"/>
                <a:ea typeface="+mn-ea"/>
                <a:cs typeface="+mn-cs"/>
              </a:rPr>
              <a:t>（即</a:t>
            </a:r>
            <a:r>
              <a:rPr lang="en-US" altLang="zh-CN" sz="1200" kern="1200" dirty="0" smtClean="0">
                <a:solidFill>
                  <a:schemeClr val="tx1"/>
                </a:solidFill>
                <a:latin typeface="Arial" charset="0"/>
                <a:ea typeface="+mn-ea"/>
                <a:cs typeface="+mn-cs"/>
              </a:rPr>
              <a:t> 193bit/125us=1.544Mbps)</a:t>
            </a:r>
            <a:br>
              <a:rPr lang="en-US" altLang="zh-CN" sz="1200" kern="1200" dirty="0" smtClean="0">
                <a:solidFill>
                  <a:schemeClr val="tx1"/>
                </a:solidFill>
                <a:latin typeface="Arial" charset="0"/>
                <a:ea typeface="+mn-ea"/>
                <a:cs typeface="+mn-cs"/>
              </a:rPr>
            </a:br>
            <a:r>
              <a:rPr lang="zh-CN" altLang="zh-CN" sz="1200" kern="1200" dirty="0" smtClean="0">
                <a:solidFill>
                  <a:schemeClr val="tx1"/>
                </a:solidFill>
                <a:latin typeface="Arial" charset="0"/>
                <a:ea typeface="+mn-ea"/>
                <a:cs typeface="+mn-cs"/>
              </a:rPr>
              <a:t>（</a:t>
            </a:r>
            <a:r>
              <a:rPr lang="en-US" altLang="zh-CN" sz="1200" kern="1200" dirty="0" smtClean="0">
                <a:solidFill>
                  <a:schemeClr val="tx1"/>
                </a:solidFill>
                <a:latin typeface="Arial" charset="0"/>
                <a:ea typeface="+mn-ea"/>
                <a:cs typeface="+mn-cs"/>
              </a:rPr>
              <a:t>2</a:t>
            </a:r>
            <a:r>
              <a:rPr lang="zh-CN" altLang="zh-CN" sz="1200" kern="1200" dirty="0" smtClean="0">
                <a:solidFill>
                  <a:schemeClr val="tx1"/>
                </a:solidFill>
                <a:latin typeface="Arial" charset="0"/>
                <a:ea typeface="+mn-ea"/>
                <a:cs typeface="+mn-cs"/>
              </a:rPr>
              <a:t>）每个通道支持 的数据速率为</a:t>
            </a:r>
            <a:r>
              <a:rPr lang="en-US" altLang="zh-CN" sz="1200" kern="1200" dirty="0" smtClean="0">
                <a:solidFill>
                  <a:schemeClr val="tx1"/>
                </a:solidFill>
                <a:latin typeface="Arial" charset="0"/>
                <a:ea typeface="+mn-ea"/>
                <a:cs typeface="+mn-cs"/>
              </a:rPr>
              <a:t> 56Kb/s </a:t>
            </a:r>
            <a:r>
              <a:rPr lang="zh-CN" altLang="zh-CN" sz="1200" kern="1200" dirty="0" smtClean="0">
                <a:solidFill>
                  <a:schemeClr val="tx1"/>
                </a:solidFill>
                <a:latin typeface="Arial" charset="0"/>
                <a:ea typeface="+mn-ea"/>
                <a:cs typeface="+mn-cs"/>
              </a:rPr>
              <a:t>，传输速度为</a:t>
            </a:r>
            <a:r>
              <a:rPr lang="en-US" altLang="zh-CN" sz="1200" kern="1200" dirty="0" smtClean="0">
                <a:solidFill>
                  <a:schemeClr val="tx1"/>
                </a:solidFill>
                <a:latin typeface="Arial" charset="0"/>
                <a:ea typeface="+mn-ea"/>
                <a:cs typeface="+mn-cs"/>
              </a:rPr>
              <a:t>64Kb/s</a:t>
            </a:r>
            <a:br>
              <a:rPr lang="en-US" altLang="zh-CN" sz="1200" kern="1200" dirty="0" smtClean="0">
                <a:solidFill>
                  <a:schemeClr val="tx1"/>
                </a:solidFill>
                <a:latin typeface="Arial" charset="0"/>
                <a:ea typeface="+mn-ea"/>
                <a:cs typeface="+mn-cs"/>
              </a:rPr>
            </a:br>
            <a:r>
              <a:rPr lang="zh-CN" altLang="zh-CN" sz="1200" kern="1200" dirty="0" smtClean="0">
                <a:solidFill>
                  <a:schemeClr val="tx1"/>
                </a:solidFill>
                <a:latin typeface="Arial" charset="0"/>
                <a:ea typeface="+mn-ea"/>
                <a:cs typeface="+mn-cs"/>
              </a:rPr>
              <a:t>因为传输速度</a:t>
            </a:r>
            <a:r>
              <a:rPr lang="en-US" altLang="zh-CN" sz="1200" kern="1200" dirty="0" smtClean="0">
                <a:solidFill>
                  <a:schemeClr val="tx1"/>
                </a:solidFill>
                <a:latin typeface="Arial" charset="0"/>
                <a:ea typeface="+mn-ea"/>
                <a:cs typeface="+mn-cs"/>
              </a:rPr>
              <a:t>= 1.544Mbps/24=64Kb/s</a:t>
            </a:r>
            <a:r>
              <a:rPr lang="zh-CN" altLang="zh-CN" sz="1200" kern="1200" dirty="0" smtClean="0">
                <a:solidFill>
                  <a:schemeClr val="tx1"/>
                </a:solidFill>
                <a:latin typeface="Arial" charset="0"/>
                <a:ea typeface="+mn-ea"/>
                <a:cs typeface="+mn-cs"/>
              </a:rPr>
              <a:t>；而每路的</a:t>
            </a:r>
            <a:r>
              <a:rPr lang="en-US" altLang="zh-CN" sz="1200" kern="1200" dirty="0" smtClean="0">
                <a:solidFill>
                  <a:schemeClr val="tx1"/>
                </a:solidFill>
                <a:latin typeface="Arial" charset="0"/>
                <a:ea typeface="+mn-ea"/>
                <a:cs typeface="+mn-cs"/>
              </a:rPr>
              <a:t>8</a:t>
            </a:r>
            <a:r>
              <a:rPr lang="zh-CN" altLang="zh-CN" sz="1200" kern="1200" dirty="0" smtClean="0">
                <a:solidFill>
                  <a:schemeClr val="tx1"/>
                </a:solidFill>
                <a:latin typeface="Arial" charset="0"/>
                <a:ea typeface="+mn-ea"/>
                <a:cs typeface="+mn-cs"/>
              </a:rPr>
              <a:t>位中，只要</a:t>
            </a:r>
            <a:r>
              <a:rPr lang="en-US" altLang="zh-CN" sz="1200" kern="1200" dirty="0" smtClean="0">
                <a:solidFill>
                  <a:schemeClr val="tx1"/>
                </a:solidFill>
                <a:latin typeface="Arial" charset="0"/>
                <a:ea typeface="+mn-ea"/>
                <a:cs typeface="+mn-cs"/>
              </a:rPr>
              <a:t>7</a:t>
            </a:r>
            <a:r>
              <a:rPr lang="zh-CN" altLang="zh-CN" sz="1200" kern="1200" dirty="0" smtClean="0">
                <a:solidFill>
                  <a:schemeClr val="tx1"/>
                </a:solidFill>
                <a:latin typeface="Arial" charset="0"/>
                <a:ea typeface="+mn-ea"/>
                <a:cs typeface="+mn-cs"/>
              </a:rPr>
              <a:t>位是用于用户数据，所以数据速率</a:t>
            </a:r>
            <a:r>
              <a:rPr lang="en-US" altLang="zh-CN" sz="1200" kern="1200" dirty="0" smtClean="0">
                <a:solidFill>
                  <a:schemeClr val="tx1"/>
                </a:solidFill>
                <a:latin typeface="Arial" charset="0"/>
                <a:ea typeface="+mn-ea"/>
                <a:cs typeface="+mn-cs"/>
              </a:rPr>
              <a:t>7/8*64=56Kb/s</a:t>
            </a:r>
            <a:br>
              <a:rPr lang="en-US" altLang="zh-CN" sz="1200" kern="1200" dirty="0" smtClean="0">
                <a:solidFill>
                  <a:schemeClr val="tx1"/>
                </a:solidFill>
                <a:latin typeface="Arial" charset="0"/>
                <a:ea typeface="+mn-ea"/>
                <a:cs typeface="+mn-cs"/>
              </a:rPr>
            </a:br>
            <a:r>
              <a:rPr lang="zh-CN" altLang="zh-CN" sz="1200" kern="1200" dirty="0" smtClean="0">
                <a:solidFill>
                  <a:schemeClr val="tx1"/>
                </a:solidFill>
                <a:latin typeface="Arial" charset="0"/>
                <a:ea typeface="+mn-ea"/>
                <a:cs typeface="+mn-cs"/>
              </a:rPr>
              <a:t>（</a:t>
            </a:r>
            <a:r>
              <a:rPr lang="en-US" altLang="zh-CN" sz="1200" kern="1200" dirty="0" smtClean="0">
                <a:solidFill>
                  <a:schemeClr val="tx1"/>
                </a:solidFill>
                <a:latin typeface="Arial" charset="0"/>
                <a:ea typeface="+mn-ea"/>
                <a:cs typeface="+mn-cs"/>
              </a:rPr>
              <a:t>3</a:t>
            </a:r>
            <a:r>
              <a:rPr lang="zh-CN" altLang="zh-CN" sz="1200" kern="1200" dirty="0" smtClean="0">
                <a:solidFill>
                  <a:schemeClr val="tx1"/>
                </a:solidFill>
                <a:latin typeface="Arial" charset="0"/>
                <a:ea typeface="+mn-ea"/>
                <a:cs typeface="+mn-cs"/>
              </a:rPr>
              <a:t>）</a:t>
            </a:r>
            <a:r>
              <a:rPr lang="en-US" altLang="zh-CN" sz="1200" kern="1200" dirty="0" smtClean="0">
                <a:solidFill>
                  <a:schemeClr val="tx1"/>
                </a:solidFill>
                <a:latin typeface="Arial" charset="0"/>
                <a:ea typeface="+mn-ea"/>
                <a:cs typeface="+mn-cs"/>
              </a:rPr>
              <a:t>T1</a:t>
            </a:r>
            <a:r>
              <a:rPr lang="zh-CN" altLang="zh-CN" sz="1200" kern="1200" dirty="0" smtClean="0">
                <a:solidFill>
                  <a:schemeClr val="tx1"/>
                </a:solidFill>
                <a:latin typeface="Arial" charset="0"/>
                <a:ea typeface="+mn-ea"/>
                <a:cs typeface="+mn-cs"/>
              </a:rPr>
              <a:t>载波开销所占比例为</a:t>
            </a:r>
            <a:r>
              <a:rPr lang="en-US" altLang="zh-CN" sz="1200" kern="1200" dirty="0" smtClean="0">
                <a:solidFill>
                  <a:schemeClr val="tx1"/>
                </a:solidFill>
                <a:latin typeface="Arial" charset="0"/>
                <a:ea typeface="+mn-ea"/>
                <a:cs typeface="+mn-cs"/>
              </a:rPr>
              <a:t>13% </a:t>
            </a:r>
            <a:r>
              <a:rPr lang="zh-CN" altLang="zh-CN" sz="1200" kern="1200" dirty="0" smtClean="0">
                <a:solidFill>
                  <a:schemeClr val="tx1"/>
                </a:solidFill>
                <a:latin typeface="Arial" charset="0"/>
                <a:ea typeface="+mn-ea"/>
                <a:cs typeface="+mn-cs"/>
              </a:rPr>
              <a:t>。</a:t>
            </a:r>
            <a:r>
              <a:rPr lang="en-US" altLang="zh-CN" sz="1200" kern="1200" dirty="0" smtClean="0">
                <a:solidFill>
                  <a:schemeClr val="tx1"/>
                </a:solidFill>
                <a:latin typeface="Arial" charset="0"/>
                <a:ea typeface="+mn-ea"/>
                <a:cs typeface="+mn-cs"/>
              </a:rPr>
              <a:t/>
            </a:r>
            <a:br>
              <a:rPr lang="en-US" altLang="zh-CN" sz="1200" kern="1200" dirty="0" smtClean="0">
                <a:solidFill>
                  <a:schemeClr val="tx1"/>
                </a:solidFill>
                <a:latin typeface="Arial" charset="0"/>
                <a:ea typeface="+mn-ea"/>
                <a:cs typeface="+mn-cs"/>
              </a:rPr>
            </a:br>
            <a:r>
              <a:rPr lang="zh-CN" altLang="zh-CN" sz="1200" kern="1200" dirty="0" smtClean="0">
                <a:solidFill>
                  <a:schemeClr val="tx1"/>
                </a:solidFill>
                <a:latin typeface="Arial" charset="0"/>
                <a:ea typeface="+mn-ea"/>
                <a:cs typeface="+mn-cs"/>
              </a:rPr>
              <a:t>因为一帧</a:t>
            </a:r>
            <a:r>
              <a:rPr lang="en-US" altLang="zh-CN" sz="1200" kern="1200" dirty="0" smtClean="0">
                <a:solidFill>
                  <a:schemeClr val="tx1"/>
                </a:solidFill>
                <a:latin typeface="Arial" charset="0"/>
                <a:ea typeface="+mn-ea"/>
                <a:cs typeface="+mn-cs"/>
              </a:rPr>
              <a:t>193bit</a:t>
            </a:r>
            <a:r>
              <a:rPr lang="zh-CN" altLang="zh-CN" sz="1200" kern="1200" dirty="0" smtClean="0">
                <a:solidFill>
                  <a:schemeClr val="tx1"/>
                </a:solidFill>
                <a:latin typeface="Arial" charset="0"/>
                <a:ea typeface="+mn-ea"/>
                <a:cs typeface="+mn-cs"/>
              </a:rPr>
              <a:t>中，</a:t>
            </a:r>
            <a:r>
              <a:rPr lang="en-US" altLang="zh-CN" sz="1200" kern="1200" dirty="0" smtClean="0">
                <a:solidFill>
                  <a:schemeClr val="tx1"/>
                </a:solidFill>
                <a:latin typeface="Arial" charset="0"/>
                <a:ea typeface="+mn-ea"/>
                <a:cs typeface="+mn-cs"/>
              </a:rPr>
              <a:t>168bit</a:t>
            </a:r>
            <a:r>
              <a:rPr lang="zh-CN" altLang="zh-CN" sz="1200" kern="1200" dirty="0" smtClean="0">
                <a:solidFill>
                  <a:schemeClr val="tx1"/>
                </a:solidFill>
                <a:latin typeface="Arial" charset="0"/>
                <a:ea typeface="+mn-ea"/>
                <a:cs typeface="+mn-cs"/>
              </a:rPr>
              <a:t>（</a:t>
            </a:r>
            <a:r>
              <a:rPr lang="en-US" altLang="zh-CN" sz="1200" kern="1200" dirty="0" smtClean="0">
                <a:solidFill>
                  <a:schemeClr val="tx1"/>
                </a:solidFill>
                <a:latin typeface="Arial" charset="0"/>
                <a:ea typeface="+mn-ea"/>
                <a:cs typeface="+mn-cs"/>
              </a:rPr>
              <a:t>24×7</a:t>
            </a:r>
            <a:r>
              <a:rPr lang="zh-CN" altLang="zh-CN" sz="1200" kern="1200" dirty="0" smtClean="0">
                <a:solidFill>
                  <a:schemeClr val="tx1"/>
                </a:solidFill>
                <a:latin typeface="Arial" charset="0"/>
                <a:ea typeface="+mn-ea"/>
                <a:cs typeface="+mn-cs"/>
              </a:rPr>
              <a:t>）用于用户数据，</a:t>
            </a:r>
            <a:r>
              <a:rPr lang="en-US" altLang="zh-CN" sz="1200" kern="1200" dirty="0" smtClean="0">
                <a:solidFill>
                  <a:schemeClr val="tx1"/>
                </a:solidFill>
                <a:latin typeface="Arial" charset="0"/>
                <a:ea typeface="+mn-ea"/>
                <a:cs typeface="+mn-cs"/>
              </a:rPr>
              <a:t>25bit</a:t>
            </a:r>
            <a:r>
              <a:rPr lang="zh-CN" altLang="zh-CN" sz="1200" kern="1200" dirty="0" smtClean="0">
                <a:solidFill>
                  <a:schemeClr val="tx1"/>
                </a:solidFill>
                <a:latin typeface="Arial" charset="0"/>
                <a:ea typeface="+mn-ea"/>
                <a:cs typeface="+mn-cs"/>
              </a:rPr>
              <a:t>（</a:t>
            </a:r>
            <a:r>
              <a:rPr lang="en-US" altLang="zh-CN" sz="1200" kern="1200" dirty="0" smtClean="0">
                <a:solidFill>
                  <a:schemeClr val="tx1"/>
                </a:solidFill>
                <a:latin typeface="Arial" charset="0"/>
                <a:ea typeface="+mn-ea"/>
                <a:cs typeface="+mn-cs"/>
              </a:rPr>
              <a:t>193-168</a:t>
            </a:r>
            <a:r>
              <a:rPr lang="zh-CN" altLang="zh-CN" sz="1200" kern="1200" dirty="0" smtClean="0">
                <a:solidFill>
                  <a:schemeClr val="tx1"/>
                </a:solidFill>
                <a:latin typeface="Arial" charset="0"/>
                <a:ea typeface="+mn-ea"/>
                <a:cs typeface="+mn-cs"/>
              </a:rPr>
              <a:t>）用于开销。所以开销所占比例</a:t>
            </a:r>
            <a:r>
              <a:rPr lang="en-US" altLang="zh-CN" sz="1200" kern="1200" dirty="0" smtClean="0">
                <a:solidFill>
                  <a:schemeClr val="tx1"/>
                </a:solidFill>
                <a:latin typeface="Arial" charset="0"/>
                <a:ea typeface="+mn-ea"/>
                <a:cs typeface="+mn-cs"/>
              </a:rPr>
              <a:t>=25bit/193bit≈13%</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pPr>
                <a:defRPr/>
              </a:pPr>
              <a:t>106</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a:t>
            </a:r>
            <a:r>
              <a:rPr lang="en-US" altLang="zh-CN" dirty="0" smtClean="0"/>
              <a:t>1</a:t>
            </a:r>
            <a:r>
              <a:rPr lang="zh-CN" altLang="en-US" dirty="0" smtClean="0"/>
              <a:t>） </a:t>
            </a:r>
            <a:r>
              <a:rPr lang="en-US" altLang="zh-CN" dirty="0" smtClean="0"/>
              <a:t>E1</a:t>
            </a:r>
            <a:r>
              <a:rPr lang="zh-CN" altLang="en-US" dirty="0" smtClean="0"/>
              <a:t>载波支持的数据传输速率为</a:t>
            </a:r>
            <a:r>
              <a:rPr lang="en-US" altLang="zh-CN" dirty="0" smtClean="0"/>
              <a:t>2.048Mbps </a:t>
            </a:r>
            <a:r>
              <a:rPr lang="zh-CN" altLang="en-US" dirty="0" smtClean="0"/>
              <a:t>（即 </a:t>
            </a:r>
            <a:r>
              <a:rPr lang="en-US" altLang="zh-CN" dirty="0" smtClean="0"/>
              <a:t>256bit/125us=2.048Mbps)</a:t>
            </a:r>
            <a:br>
              <a:rPr lang="en-US" altLang="zh-CN" dirty="0" smtClean="0"/>
            </a:br>
            <a:r>
              <a:rPr lang="zh-CN" altLang="en-US" dirty="0" smtClean="0"/>
              <a:t>（</a:t>
            </a:r>
            <a:r>
              <a:rPr lang="en-US" altLang="zh-CN" dirty="0" smtClean="0"/>
              <a:t>2</a:t>
            </a:r>
            <a:r>
              <a:rPr lang="zh-CN" altLang="en-US" dirty="0" smtClean="0"/>
              <a:t>）每个通道支持 的传输速度（或数据速率）为 </a:t>
            </a:r>
            <a:r>
              <a:rPr lang="en-US" altLang="zh-CN" dirty="0" smtClean="0"/>
              <a:t>64Kb/s</a:t>
            </a:r>
            <a:br>
              <a:rPr lang="en-US" altLang="zh-CN" dirty="0" smtClean="0"/>
            </a:br>
            <a:r>
              <a:rPr lang="zh-CN" altLang="en-US" dirty="0" smtClean="0"/>
              <a:t>因为每个时隙在</a:t>
            </a:r>
            <a:r>
              <a:rPr lang="en-US" altLang="zh-CN" dirty="0" smtClean="0"/>
              <a:t>E1</a:t>
            </a:r>
            <a:r>
              <a:rPr lang="zh-CN" altLang="en-US" dirty="0" smtClean="0"/>
              <a:t>帧中占</a:t>
            </a:r>
            <a:r>
              <a:rPr lang="en-US" altLang="zh-CN" dirty="0" smtClean="0"/>
              <a:t>8bit</a:t>
            </a:r>
            <a:r>
              <a:rPr lang="zh-CN" altLang="en-US" dirty="0" smtClean="0"/>
              <a:t>，</a:t>
            </a:r>
            <a:r>
              <a:rPr lang="en-US" altLang="zh-CN" dirty="0" smtClean="0"/>
              <a:t>8*8k=64k</a:t>
            </a:r>
            <a:r>
              <a:rPr lang="zh-CN" altLang="en-US" dirty="0" smtClean="0"/>
              <a:t>，即一条</a:t>
            </a:r>
            <a:r>
              <a:rPr lang="en-US" altLang="zh-CN" dirty="0" smtClean="0"/>
              <a:t>E1</a:t>
            </a:r>
            <a:r>
              <a:rPr lang="zh-CN" altLang="en-US" dirty="0" smtClean="0"/>
              <a:t>中含有</a:t>
            </a:r>
            <a:r>
              <a:rPr lang="en-US" altLang="zh-CN" dirty="0" smtClean="0"/>
              <a:t>32</a:t>
            </a:r>
            <a:r>
              <a:rPr lang="zh-CN" altLang="en-US" dirty="0" smtClean="0"/>
              <a:t>个</a:t>
            </a:r>
            <a:r>
              <a:rPr lang="en-US" altLang="zh-CN" dirty="0" smtClean="0"/>
              <a:t>64K</a:t>
            </a:r>
            <a:r>
              <a:rPr lang="zh-CN" altLang="en-US" dirty="0" smtClean="0"/>
              <a:t>，则 </a:t>
            </a:r>
            <a:r>
              <a:rPr lang="en-US" altLang="zh-CN" dirty="0" smtClean="0"/>
              <a:t>2.048Mbps/32=64Kb/s</a:t>
            </a:r>
            <a:br>
              <a:rPr lang="en-US" altLang="zh-CN" dirty="0" smtClean="0"/>
            </a:br>
            <a:r>
              <a:rPr lang="zh-CN" altLang="en-US" dirty="0" smtClean="0"/>
              <a:t>（</a:t>
            </a:r>
            <a:r>
              <a:rPr lang="en-US" altLang="zh-CN" dirty="0" smtClean="0"/>
              <a:t>3</a:t>
            </a:r>
            <a:r>
              <a:rPr lang="zh-CN" altLang="en-US" dirty="0" smtClean="0"/>
              <a:t>）</a:t>
            </a:r>
            <a:r>
              <a:rPr lang="en-US" altLang="zh-CN" dirty="0" smtClean="0"/>
              <a:t>T1</a:t>
            </a:r>
            <a:r>
              <a:rPr lang="zh-CN" altLang="en-US" dirty="0" smtClean="0"/>
              <a:t>载波开销所占比例为</a:t>
            </a:r>
            <a:r>
              <a:rPr lang="en-US" altLang="zh-CN" dirty="0" smtClean="0"/>
              <a:t>6.25% </a:t>
            </a:r>
            <a:r>
              <a:rPr lang="zh-CN" altLang="en-US" dirty="0" smtClean="0"/>
              <a:t>。因为一帧</a:t>
            </a:r>
            <a:r>
              <a:rPr lang="en-US" altLang="zh-CN" dirty="0" smtClean="0"/>
              <a:t>32</a:t>
            </a:r>
            <a:r>
              <a:rPr lang="zh-CN" altLang="en-US" dirty="0" smtClean="0"/>
              <a:t>个时隙中，</a:t>
            </a:r>
            <a:r>
              <a:rPr lang="en-US" altLang="zh-CN" dirty="0" smtClean="0"/>
              <a:t>30</a:t>
            </a:r>
            <a:r>
              <a:rPr lang="zh-CN" altLang="en-US" dirty="0" smtClean="0"/>
              <a:t>个用于用户数据，</a:t>
            </a:r>
            <a:r>
              <a:rPr lang="en-US" altLang="zh-CN" dirty="0" smtClean="0"/>
              <a:t>2</a:t>
            </a:r>
            <a:r>
              <a:rPr lang="zh-CN" altLang="en-US" dirty="0" smtClean="0"/>
              <a:t>个用于开销。所以开销所占比例</a:t>
            </a:r>
            <a:r>
              <a:rPr lang="en-US" altLang="zh-CN" dirty="0" smtClean="0"/>
              <a:t>=2/32=6.25%</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pPr>
                <a:defRPr/>
              </a:pPr>
              <a:t>108</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dirty="0" smtClean="0">
                <a:solidFill>
                  <a:srgbClr val="333399"/>
                </a:solidFill>
                <a:latin typeface="Times New Roman" pitchFamily="18" charset="0"/>
              </a:rPr>
              <a:t>傅里叶变换存在的充分条件是</a:t>
            </a:r>
            <a:r>
              <a:rPr lang="zh-CN" altLang="en-US" sz="1200" b="1" dirty="0" smtClean="0">
                <a:solidFill>
                  <a:srgbClr val="333399"/>
                </a:solidFill>
                <a:latin typeface="Times New Roman" pitchFamily="18" charset="0"/>
                <a:ea typeface=""/>
                <a:cs typeface=""/>
              </a:rPr>
              <a:t> 绝对值的积分为</a:t>
            </a:r>
            <a:r>
              <a:rPr lang="zh-CN" altLang="en-US" sz="1200" b="1" dirty="0" smtClean="0">
                <a:solidFill>
                  <a:srgbClr val="333399"/>
                </a:solidFill>
                <a:latin typeface="Times New Roman" pitchFamily="18" charset="0"/>
              </a:rPr>
              <a:t>有限值</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pPr>
                <a:defRPr/>
              </a:pPr>
              <a:t>9</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考虑最简单的情况，</a:t>
            </a:r>
            <a:r>
              <a:rPr lang="en-US" altLang="zh-CN" dirty="0" smtClean="0"/>
              <a:t>f(t)=0</a:t>
            </a:r>
            <a:r>
              <a:rPr lang="zh-CN" altLang="en-US" dirty="0" smtClean="0"/>
              <a:t>为一条直线，</a:t>
            </a:r>
            <a:r>
              <a:rPr lang="en-US" altLang="zh-CN" dirty="0" smtClean="0"/>
              <a:t>f’(t)</a:t>
            </a:r>
            <a:r>
              <a:rPr lang="zh-CN" altLang="en-US" dirty="0" smtClean="0"/>
              <a:t>为在</a:t>
            </a:r>
            <a:r>
              <a:rPr lang="en-US" altLang="zh-CN" dirty="0" smtClean="0"/>
              <a:t>(-</a:t>
            </a:r>
            <a:r>
              <a:rPr lang="el-GR" altLang="zh-CN" dirty="0" smtClean="0"/>
              <a:t>δ</a:t>
            </a:r>
            <a:r>
              <a:rPr lang="en-US" altLang="zh-CN" dirty="0" smtClean="0"/>
              <a:t>/2</a:t>
            </a:r>
            <a:r>
              <a:rPr lang="zh-CN" altLang="en-US" dirty="0" smtClean="0"/>
              <a:t>，</a:t>
            </a:r>
            <a:r>
              <a:rPr lang="el-GR" altLang="zh-CN" dirty="0" smtClean="0"/>
              <a:t>δ</a:t>
            </a:r>
            <a:r>
              <a:rPr lang="en-US" altLang="zh-CN" dirty="0" smtClean="0"/>
              <a:t>/2) </a:t>
            </a:r>
            <a:r>
              <a:rPr lang="zh-CN" altLang="en-US" dirty="0" smtClean="0"/>
              <a:t>来回变化的阶梯状曲线，只有</a:t>
            </a:r>
            <a:r>
              <a:rPr lang="en-US" altLang="zh-CN" dirty="0" smtClean="0"/>
              <a:t>f(t)</a:t>
            </a:r>
            <a:r>
              <a:rPr lang="zh-CN" altLang="en-US" dirty="0" smtClean="0"/>
              <a:t>在某个时刻上</a:t>
            </a:r>
            <a:r>
              <a:rPr lang="en-US" altLang="zh-CN" dirty="0" smtClean="0"/>
              <a:t> ≤-</a:t>
            </a:r>
            <a:r>
              <a:rPr lang="el-GR" altLang="zh-CN" dirty="0" smtClean="0"/>
              <a:t>δ</a:t>
            </a:r>
            <a:r>
              <a:rPr lang="en-US" altLang="zh-CN" dirty="0" smtClean="0"/>
              <a:t>/2</a:t>
            </a:r>
            <a:r>
              <a:rPr lang="zh-CN" altLang="en-US" dirty="0" smtClean="0"/>
              <a:t>或者≥</a:t>
            </a:r>
            <a:r>
              <a:rPr lang="el-GR" altLang="zh-CN" dirty="0" smtClean="0"/>
              <a:t>δ</a:t>
            </a:r>
            <a:r>
              <a:rPr lang="en-US" altLang="zh-CN" dirty="0" smtClean="0"/>
              <a:t>/2</a:t>
            </a:r>
            <a:r>
              <a:rPr lang="zh-CN" altLang="en-US" dirty="0" smtClean="0"/>
              <a:t>的时候</a:t>
            </a:r>
            <a:r>
              <a:rPr lang="en-US" altLang="zh-CN" dirty="0" smtClean="0"/>
              <a:t>f’(t)</a:t>
            </a:r>
            <a:r>
              <a:rPr lang="zh-CN" altLang="en-US" dirty="0" smtClean="0"/>
              <a:t>才代表了</a:t>
            </a:r>
            <a:r>
              <a:rPr lang="en-US" altLang="zh-CN" dirty="0" smtClean="0"/>
              <a:t>f(t)</a:t>
            </a:r>
            <a:r>
              <a:rPr lang="zh-CN" altLang="en-US" dirty="0" smtClean="0"/>
              <a:t>。</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pPr>
                <a:defRPr/>
              </a:pPr>
              <a:t>119</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latin typeface="Times New Roman" pitchFamily="18" charset="0"/>
              </a:rPr>
              <a:t>对应</a:t>
            </a:r>
            <a:r>
              <a:rPr lang="en-US" altLang="zh-CN" dirty="0" smtClean="0">
                <a:latin typeface="Times New Roman" pitchFamily="18" charset="0"/>
              </a:rPr>
              <a:t>16kbps</a:t>
            </a:r>
            <a:r>
              <a:rPr lang="zh-CN" altLang="en-US" dirty="0" smtClean="0">
                <a:latin typeface="Times New Roman" pitchFamily="18" charset="0"/>
              </a:rPr>
              <a:t>或</a:t>
            </a:r>
            <a:r>
              <a:rPr lang="en-US" altLang="zh-CN" dirty="0" smtClean="0">
                <a:latin typeface="Times New Roman" pitchFamily="18" charset="0"/>
              </a:rPr>
              <a:t>32bps</a:t>
            </a:r>
            <a:r>
              <a:rPr lang="zh-CN" altLang="en-US" dirty="0" smtClean="0">
                <a:latin typeface="Times New Roman" pitchFamily="18" charset="0"/>
              </a:rPr>
              <a:t>的比特率</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pPr>
                <a:defRPr/>
              </a:pPr>
              <a:t>121</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0" lang="zh-CN" altLang="en-US" sz="1200" b="0" i="0" u="none" strike="noStrike" kern="0" cap="none" spc="0" normalizeH="0" baseline="0" noProof="0" dirty="0" smtClean="0">
                <a:ln>
                  <a:noFill/>
                </a:ln>
                <a:solidFill>
                  <a:schemeClr val="tx1"/>
                </a:solidFill>
                <a:effectLst/>
                <a:uLnTx/>
                <a:uFillTx/>
                <a:latin typeface="Arial" charset="0"/>
                <a:ea typeface="+mn-ea"/>
                <a:cs typeface="+mn-cs"/>
              </a:rPr>
              <a:t>最大</a:t>
            </a:r>
            <a:r>
              <a:rPr lang="zh-CN" altLang="en-US" sz="1200" b="0" kern="0" dirty="0" smtClean="0"/>
              <a:t>允许编码电平由斜率过载决定，</a:t>
            </a:r>
            <a:r>
              <a:rPr kumimoji="0" lang="zh-CN" altLang="en-US" sz="1200" b="0" i="0" u="none" strike="noStrike" kern="0" cap="none" spc="0" normalizeH="0" baseline="0" noProof="0" dirty="0" smtClean="0">
                <a:ln>
                  <a:noFill/>
                </a:ln>
                <a:solidFill>
                  <a:schemeClr val="tx1"/>
                </a:solidFill>
                <a:effectLst/>
                <a:uLnTx/>
                <a:uFillTx/>
                <a:latin typeface="Arial" charset="0"/>
                <a:ea typeface="+mn-ea"/>
                <a:cs typeface="+mn-cs"/>
              </a:rPr>
              <a:t>最小</a:t>
            </a:r>
            <a:r>
              <a:rPr lang="zh-CN" altLang="en-US" sz="1200" b="0" kern="0" dirty="0" smtClean="0"/>
              <a:t>允许编码电平由粒状噪声决定</a:t>
            </a:r>
            <a:endParaRPr lang="zh-CN" altLang="en-US" b="0"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pPr>
                <a:defRPr/>
              </a:pPr>
              <a:t>123</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smtClean="0">
                <a:latin typeface="宋体" pitchFamily="2" charset="-122"/>
              </a:rPr>
              <a:t>一个4</a:t>
            </a:r>
            <a:r>
              <a:rPr lang="en-US" altLang="zh-CN" sz="1200" dirty="0" smtClean="0">
                <a:latin typeface="宋体" pitchFamily="2" charset="-122"/>
              </a:rPr>
              <a:t>k Hz</a:t>
            </a:r>
            <a:r>
              <a:rPr lang="zh-CN" altLang="en-US" sz="1200" dirty="0" smtClean="0">
                <a:latin typeface="宋体" pitchFamily="2" charset="-122"/>
              </a:rPr>
              <a:t>的模拟信号若采用4比特编码的</a:t>
            </a:r>
            <a:r>
              <a:rPr lang="en-US" altLang="zh-CN" sz="1200" dirty="0" smtClean="0">
                <a:latin typeface="宋体" pitchFamily="2" charset="-122"/>
              </a:rPr>
              <a:t>DPCM</a:t>
            </a:r>
            <a:r>
              <a:rPr lang="zh-CN" altLang="en-US" sz="1200" dirty="0" smtClean="0">
                <a:latin typeface="宋体" pitchFamily="2" charset="-122"/>
              </a:rPr>
              <a:t>方式进行数字传输，需要多大的数</a:t>
            </a:r>
            <a:r>
              <a:rPr lang="zh-CN" altLang="en-US" sz="1200" dirty="0" smtClean="0">
                <a:latin typeface="宋体" pitchFamily="2" charset="-122"/>
                <a:cs typeface="Times New Roman" pitchFamily="18" charset="0"/>
              </a:rPr>
              <a:t>据速率？若改采用增量调制的方法，需要多大的数据速率？</a:t>
            </a:r>
            <a:endParaRPr lang="zh-CN" altLang="en-US" dirty="0" smtClean="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pPr>
                <a:defRPr/>
              </a:pPr>
              <a:t>126</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pPr>
                <a:defRPr/>
              </a:pPr>
              <a:t>132</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pPr>
                <a:defRPr/>
              </a:pPr>
              <a:t>139</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幻灯片图像占位符 1"/>
          <p:cNvSpPr>
            <a:spLocks noGrp="1" noRot="1" noChangeAspect="1" noTextEdit="1"/>
          </p:cNvSpPr>
          <p:nvPr>
            <p:ph type="sldImg"/>
          </p:nvPr>
        </p:nvSpPr>
        <p:spPr>
          <a:ln/>
        </p:spPr>
      </p:sp>
      <p:sp>
        <p:nvSpPr>
          <p:cNvPr id="97283"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91140" name="灯片编号占位符 3"/>
          <p:cNvSpPr>
            <a:spLocks noGrp="1"/>
          </p:cNvSpPr>
          <p:nvPr>
            <p:ph type="sldNum" sz="quarter" idx="5"/>
          </p:nvPr>
        </p:nvSpPr>
        <p:spPr/>
        <p:txBody>
          <a:bodyPr/>
          <a:lstStyle/>
          <a:p>
            <a:pPr>
              <a:defRPr/>
            </a:pPr>
            <a:fld id="{4A72D8FC-0D79-4100-804F-A303F0100EEE}" type="slidenum">
              <a:rPr lang="zh-CN" altLang="en-US" smtClean="0">
                <a:latin typeface="Arial" pitchFamily="34" charset="0"/>
              </a:rPr>
              <a:pPr>
                <a:defRPr/>
              </a:pPr>
              <a:t>146</a:t>
            </a:fld>
            <a:endParaRPr lang="en-US" altLang="zh-CN" smtClean="0">
              <a:latin typeface="Arial"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pPr>
                <a:defRPr/>
              </a:pPr>
              <a:t>151</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pPr>
                <a:defRPr/>
              </a:pPr>
              <a:t>12</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0" dirty="0" smtClean="0"/>
              <a:t>当周期信号的周期</a:t>
            </a:r>
            <a:r>
              <a:rPr lang="en-US" altLang="zh-CN" sz="1200" b="0" dirty="0" smtClean="0"/>
              <a:t>T</a:t>
            </a:r>
            <a:r>
              <a:rPr lang="zh-CN" altLang="en-US" sz="1200" b="0" dirty="0" smtClean="0"/>
              <a:t>趋于无穷大时，周期信号就成为一非周期信号，其频谱相邻谱线间隔趋于零，从而周期信号的离散频谱演变为非周期信号的连续频谱。</a:t>
            </a:r>
            <a:endParaRPr lang="en-US" altLang="zh-CN" sz="1200" b="0" dirty="0" smtClean="0"/>
          </a:p>
          <a:p>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pPr>
                <a:defRPr/>
              </a:pPr>
              <a:t>13</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幻灯片图像占位符 1"/>
          <p:cNvSpPr>
            <a:spLocks noGrp="1" noRot="1" noChangeAspect="1" noTextEdit="1"/>
          </p:cNvSpPr>
          <p:nvPr>
            <p:ph type="sldImg"/>
          </p:nvPr>
        </p:nvSpPr>
        <p:spPr>
          <a:ln/>
        </p:spPr>
      </p:sp>
      <p:sp>
        <p:nvSpPr>
          <p:cNvPr id="93187" name="备注占位符 2"/>
          <p:cNvSpPr>
            <a:spLocks noGrp="1"/>
          </p:cNvSpPr>
          <p:nvPr>
            <p:ph type="body" idx="1"/>
          </p:nvPr>
        </p:nvSpPr>
        <p:spPr>
          <a:noFill/>
          <a:ln/>
        </p:spPr>
        <p:txBody>
          <a:bodyPr/>
          <a:lstStyle/>
          <a:p>
            <a:r>
              <a:rPr lang="en-US" altLang="zh-CN" dirty="0" smtClean="0">
                <a:latin typeface="Arial" pitchFamily="34" charset="0"/>
              </a:rPr>
              <a:t>20 </a:t>
            </a:r>
            <a:r>
              <a:rPr lang="en-US" altLang="zh-CN" dirty="0" err="1" smtClean="0">
                <a:latin typeface="Arial" pitchFamily="34" charset="0"/>
              </a:rPr>
              <a:t>μPa</a:t>
            </a:r>
            <a:r>
              <a:rPr lang="en-US" altLang="zh-CN" dirty="0" smtClean="0">
                <a:latin typeface="Arial" pitchFamily="34" charset="0"/>
              </a:rPr>
              <a:t> </a:t>
            </a:r>
            <a:r>
              <a:rPr lang="zh-CN" altLang="en-US" dirty="0" smtClean="0">
                <a:latin typeface="Arial" pitchFamily="34" charset="0"/>
              </a:rPr>
              <a:t>或</a:t>
            </a:r>
            <a:r>
              <a:rPr lang="en-US" altLang="zh-CN" dirty="0" smtClean="0">
                <a:latin typeface="Arial" pitchFamily="34" charset="0"/>
              </a:rPr>
              <a:t>20 x 10-6 Pa</a:t>
            </a:r>
            <a:r>
              <a:rPr lang="zh-CN" altLang="en-US" dirty="0" smtClean="0">
                <a:latin typeface="Arial" pitchFamily="34" charset="0"/>
              </a:rPr>
              <a:t>作为参考声压值，并定义这声压水平为</a:t>
            </a:r>
            <a:r>
              <a:rPr lang="en-US" altLang="zh-CN" dirty="0" smtClean="0">
                <a:latin typeface="Arial" pitchFamily="34" charset="0"/>
              </a:rPr>
              <a:t>0</a:t>
            </a:r>
            <a:r>
              <a:rPr lang="zh-CN" altLang="en-US" dirty="0" smtClean="0">
                <a:latin typeface="Arial" pitchFamily="34" charset="0"/>
              </a:rPr>
              <a:t>分贝</a:t>
            </a:r>
            <a:r>
              <a:rPr lang="en-US" altLang="zh-CN" dirty="0" smtClean="0">
                <a:latin typeface="Arial" pitchFamily="34" charset="0"/>
              </a:rPr>
              <a:t>(dB)</a:t>
            </a:r>
            <a:r>
              <a:rPr lang="zh-CN" altLang="en-US" dirty="0" smtClean="0">
                <a:latin typeface="Arial" pitchFamily="34" charset="0"/>
              </a:rPr>
              <a:t>。</a:t>
            </a:r>
          </a:p>
        </p:txBody>
      </p:sp>
      <p:sp>
        <p:nvSpPr>
          <p:cNvPr id="87044" name="灯片编号占位符 3"/>
          <p:cNvSpPr>
            <a:spLocks noGrp="1"/>
          </p:cNvSpPr>
          <p:nvPr>
            <p:ph type="sldNum" sz="quarter" idx="5"/>
          </p:nvPr>
        </p:nvSpPr>
        <p:spPr/>
        <p:txBody>
          <a:bodyPr/>
          <a:lstStyle/>
          <a:p>
            <a:pPr>
              <a:defRPr/>
            </a:pPr>
            <a:fld id="{7227808B-CA2A-482D-83E6-62ED6C8C5958}" type="slidenum">
              <a:rPr lang="zh-CN" altLang="en-US" smtClean="0">
                <a:latin typeface="Arial" pitchFamily="34" charset="0"/>
              </a:rPr>
              <a:pPr>
                <a:defRPr/>
              </a:pPr>
              <a:t>21</a:t>
            </a:fld>
            <a:endParaRPr lang="en-US" altLang="zh-CN" smtClean="0">
              <a:latin typeface="Arial"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幻灯片图像占位符 1"/>
          <p:cNvSpPr>
            <a:spLocks noGrp="1" noRot="1" noChangeAspect="1" noTextEdit="1"/>
          </p:cNvSpPr>
          <p:nvPr>
            <p:ph type="sldImg"/>
          </p:nvPr>
        </p:nvSpPr>
        <p:spPr>
          <a:ln/>
        </p:spPr>
      </p:sp>
      <p:sp>
        <p:nvSpPr>
          <p:cNvPr id="94211" name="备注占位符 2"/>
          <p:cNvSpPr>
            <a:spLocks noGrp="1"/>
          </p:cNvSpPr>
          <p:nvPr>
            <p:ph type="body" idx="1"/>
          </p:nvPr>
        </p:nvSpPr>
        <p:spPr>
          <a:noFill/>
          <a:ln/>
        </p:spPr>
        <p:txBody>
          <a:bodyPr/>
          <a:lstStyle/>
          <a:p>
            <a:r>
              <a:rPr lang="zh-CN" altLang="en-US" dirty="0" smtClean="0">
                <a:latin typeface="Arial" pitchFamily="34" charset="0"/>
              </a:rPr>
              <a:t>声压的单位为帕</a:t>
            </a:r>
            <a:r>
              <a:rPr lang="en-US" altLang="zh-CN" dirty="0" smtClean="0">
                <a:latin typeface="Arial" pitchFamily="34" charset="0"/>
              </a:rPr>
              <a:t>(Pa)</a:t>
            </a:r>
            <a:r>
              <a:rPr lang="zh-CN" altLang="en-US" dirty="0" smtClean="0">
                <a:latin typeface="Arial" pitchFamily="34" charset="0"/>
              </a:rPr>
              <a:t>，它与基准声压比值的对数值称为声压级，单位是分贝</a:t>
            </a:r>
            <a:r>
              <a:rPr lang="en-US" altLang="zh-CN" dirty="0" smtClean="0">
                <a:latin typeface="Arial" pitchFamily="34" charset="0"/>
              </a:rPr>
              <a:t>(dB)</a:t>
            </a:r>
            <a:r>
              <a:rPr lang="zh-CN" altLang="en-US" dirty="0" smtClean="0">
                <a:latin typeface="Arial" pitchFamily="34" charset="0"/>
              </a:rPr>
              <a:t>。</a:t>
            </a:r>
            <a:endParaRPr lang="en-US" altLang="zh-CN" dirty="0" smtClean="0">
              <a:latin typeface="Arial" pitchFamily="34" charset="0"/>
            </a:endParaRPr>
          </a:p>
          <a:p>
            <a:r>
              <a:rPr lang="zh-CN" altLang="en-US" dirty="0" smtClean="0"/>
              <a:t>对于振幅类物理量，如电压、电流强度等，将测量值与 基准值相比后求常用对数再乘以</a:t>
            </a:r>
            <a:r>
              <a:rPr lang="en-US" altLang="zh-CN" dirty="0" smtClean="0"/>
              <a:t>20</a:t>
            </a:r>
            <a:r>
              <a:rPr lang="zh-CN" altLang="en-US" dirty="0" smtClean="0"/>
              <a:t>；对于它们的平方项的物理量如功率，取 对数后乘以</a:t>
            </a:r>
            <a:r>
              <a:rPr lang="en-US" altLang="zh-CN" dirty="0" smtClean="0"/>
              <a:t>10</a:t>
            </a:r>
            <a:r>
              <a:rPr lang="zh-CN" altLang="en-US" dirty="0" smtClean="0"/>
              <a:t>就行了；不管是振幅类还是平方项，变成分贝后它们的量级是 一致的，可以直接进行比较、计算。</a:t>
            </a:r>
            <a:endParaRPr lang="en-US" altLang="zh-CN" dirty="0" smtClean="0">
              <a:latin typeface="Arial" pitchFamily="34" charset="0"/>
            </a:endParaRPr>
          </a:p>
          <a:p>
            <a:r>
              <a:rPr lang="zh-CN" altLang="en-US" dirty="0" smtClean="0">
                <a:latin typeface="Arial" pitchFamily="34" charset="0"/>
              </a:rPr>
              <a:t>设</a:t>
            </a:r>
            <a:r>
              <a:rPr lang="en-US" altLang="zh-CN" dirty="0" smtClean="0">
                <a:latin typeface="Arial" pitchFamily="34" charset="0"/>
              </a:rPr>
              <a:t>X</a:t>
            </a:r>
            <a:r>
              <a:rPr lang="zh-CN" altLang="en-US" dirty="0" smtClean="0">
                <a:latin typeface="Arial" pitchFamily="34" charset="0"/>
              </a:rPr>
              <a:t>为</a:t>
            </a:r>
            <a:r>
              <a:rPr lang="en-US" altLang="zh-CN" dirty="0" smtClean="0">
                <a:latin typeface="Arial" pitchFamily="34" charset="0"/>
              </a:rPr>
              <a:t>60</a:t>
            </a:r>
            <a:r>
              <a:rPr lang="zh-CN" altLang="en-US" dirty="0" smtClean="0">
                <a:latin typeface="Arial" pitchFamily="34" charset="0"/>
              </a:rPr>
              <a:t>分贝时声音的强度</a:t>
            </a:r>
            <a:r>
              <a:rPr lang="en-US" altLang="zh-CN" dirty="0" smtClean="0">
                <a:latin typeface="Arial" pitchFamily="34" charset="0"/>
              </a:rPr>
              <a:t>;Y</a:t>
            </a:r>
            <a:r>
              <a:rPr lang="zh-CN" altLang="en-US" dirty="0" smtClean="0">
                <a:latin typeface="Arial" pitchFamily="34" charset="0"/>
              </a:rPr>
              <a:t>为</a:t>
            </a:r>
            <a:r>
              <a:rPr lang="en-US" altLang="zh-CN" dirty="0" smtClean="0">
                <a:latin typeface="Arial" pitchFamily="34" charset="0"/>
              </a:rPr>
              <a:t>20</a:t>
            </a:r>
            <a:r>
              <a:rPr lang="zh-CN" altLang="en-US" dirty="0" smtClean="0">
                <a:latin typeface="Arial" pitchFamily="34" charset="0"/>
              </a:rPr>
              <a:t>分贝时声音的强度 则有</a:t>
            </a:r>
            <a:r>
              <a:rPr lang="en-US" altLang="zh-CN" dirty="0" smtClean="0">
                <a:latin typeface="Arial" pitchFamily="34" charset="0"/>
              </a:rPr>
              <a:t>:60=20LogX/P</a:t>
            </a:r>
            <a:r>
              <a:rPr lang="en-US" altLang="zh-CN" baseline="-25000" dirty="0" smtClean="0">
                <a:latin typeface="Arial" pitchFamily="34" charset="0"/>
              </a:rPr>
              <a:t>0</a:t>
            </a:r>
            <a:r>
              <a:rPr lang="en-US" altLang="zh-CN" dirty="0" smtClean="0">
                <a:latin typeface="Arial" pitchFamily="34" charset="0"/>
              </a:rPr>
              <a:t> ; 20=20LogY/P</a:t>
            </a:r>
            <a:r>
              <a:rPr lang="en-US" altLang="zh-CN" baseline="-25000" dirty="0" smtClean="0">
                <a:latin typeface="Arial" pitchFamily="34" charset="0"/>
              </a:rPr>
              <a:t>0</a:t>
            </a:r>
            <a:r>
              <a:rPr lang="en-US" altLang="zh-CN" dirty="0" smtClean="0">
                <a:latin typeface="Arial" pitchFamily="34" charset="0"/>
              </a:rPr>
              <a:t> X=1000P</a:t>
            </a:r>
            <a:r>
              <a:rPr lang="en-US" altLang="zh-CN" baseline="-25000" dirty="0" smtClean="0">
                <a:latin typeface="Arial" pitchFamily="34" charset="0"/>
              </a:rPr>
              <a:t>0</a:t>
            </a:r>
            <a:r>
              <a:rPr lang="en-US" altLang="zh-CN" dirty="0" smtClean="0">
                <a:latin typeface="Arial" pitchFamily="34" charset="0"/>
              </a:rPr>
              <a:t> ;Y=10P</a:t>
            </a:r>
            <a:r>
              <a:rPr lang="en-US" altLang="zh-CN" baseline="-25000" dirty="0" smtClean="0">
                <a:latin typeface="Arial" pitchFamily="34" charset="0"/>
              </a:rPr>
              <a:t>0</a:t>
            </a:r>
            <a:r>
              <a:rPr lang="en-US" altLang="zh-CN" dirty="0" smtClean="0">
                <a:latin typeface="Arial" pitchFamily="34" charset="0"/>
              </a:rPr>
              <a:t> </a:t>
            </a:r>
            <a:r>
              <a:rPr lang="zh-CN" altLang="en-US" dirty="0" smtClean="0">
                <a:latin typeface="Arial" pitchFamily="34" charset="0"/>
              </a:rPr>
              <a:t>所以</a:t>
            </a:r>
            <a:r>
              <a:rPr lang="en-US" altLang="zh-CN" dirty="0" smtClean="0">
                <a:latin typeface="Arial" pitchFamily="34" charset="0"/>
              </a:rPr>
              <a:t>:X/Y=100 60</a:t>
            </a:r>
            <a:r>
              <a:rPr lang="zh-CN" altLang="en-US" dirty="0" smtClean="0">
                <a:latin typeface="Arial" pitchFamily="34" charset="0"/>
              </a:rPr>
              <a:t>分贝声音的强度是</a:t>
            </a:r>
            <a:r>
              <a:rPr lang="en-US" altLang="zh-CN" dirty="0" smtClean="0">
                <a:latin typeface="Arial" pitchFamily="34" charset="0"/>
              </a:rPr>
              <a:t>20</a:t>
            </a:r>
            <a:r>
              <a:rPr lang="zh-CN" altLang="en-US" dirty="0" smtClean="0">
                <a:latin typeface="Arial" pitchFamily="34" charset="0"/>
              </a:rPr>
              <a:t>分贝声音的</a:t>
            </a:r>
            <a:r>
              <a:rPr lang="en-US" altLang="zh-CN" dirty="0" smtClean="0">
                <a:latin typeface="Arial" pitchFamily="34" charset="0"/>
              </a:rPr>
              <a:t>100</a:t>
            </a:r>
            <a:r>
              <a:rPr lang="zh-CN" altLang="en-US" dirty="0" smtClean="0">
                <a:latin typeface="Arial" pitchFamily="34" charset="0"/>
              </a:rPr>
              <a:t>倍 </a:t>
            </a:r>
            <a:endParaRPr lang="en-US" altLang="zh-CN" dirty="0" smtClean="0">
              <a:latin typeface="Arial" pitchFamily="34" charset="0"/>
            </a:endParaRPr>
          </a:p>
          <a:p>
            <a:r>
              <a:rPr lang="zh-CN" altLang="en-US" dirty="0" smtClean="0">
                <a:latin typeface="Arial" pitchFamily="34" charset="0"/>
              </a:rPr>
              <a:t>为什么采用对数形式？</a:t>
            </a:r>
            <a:endParaRPr lang="en-US" altLang="zh-CN" dirty="0" smtClean="0">
              <a:latin typeface="Arial" pitchFamily="34" charset="0"/>
            </a:endParaRPr>
          </a:p>
          <a:p>
            <a:r>
              <a:rPr lang="en-US" altLang="zh-CN" dirty="0" smtClean="0">
                <a:latin typeface="Arial" pitchFamily="34" charset="0"/>
              </a:rPr>
              <a:t>1</a:t>
            </a:r>
            <a:r>
              <a:rPr lang="zh-CN" altLang="en-US" dirty="0" smtClean="0">
                <a:latin typeface="Arial" pitchFamily="34" charset="0"/>
              </a:rPr>
              <a:t>）在我们日常生活和工作中离不开自然计数法，但在一些自然科学和工程计算 中，对物理量的描述往往采用对数计数法。从本质上讲，在这些场合用对数 形式描述物理量是因为它们符合人的心理感受特性。这是因为，在一定的刺激范围内，当物理刺激量呈指数变化时，人们的心理感受是呈线性变化的， 这就是心理学上的韦伯定律和费希钠定律。它揭示了人的感官对宽广范围刺激的适应性和对微弱刺激的精细分辨，好象人的感受器官是一个对数转换装置一样。</a:t>
            </a:r>
            <a:endParaRPr lang="en-US" altLang="zh-CN" dirty="0" smtClean="0">
              <a:latin typeface="Arial" pitchFamily="34" charset="0"/>
            </a:endParaRPr>
          </a:p>
          <a:p>
            <a:r>
              <a:rPr lang="en-US" altLang="zh-CN" dirty="0" smtClean="0">
                <a:latin typeface="Arial" pitchFamily="34" charset="0"/>
              </a:rPr>
              <a:t>2</a:t>
            </a:r>
            <a:r>
              <a:rPr lang="zh-CN" altLang="en-US" dirty="0" smtClean="0">
                <a:latin typeface="Arial" pitchFamily="34" charset="0"/>
              </a:rPr>
              <a:t>）正常的人耳能够听到最微弱的声音叫作「听觉阈」，为</a:t>
            </a:r>
            <a:r>
              <a:rPr lang="en-US" altLang="zh-CN" dirty="0" smtClean="0">
                <a:latin typeface="Arial" pitchFamily="34" charset="0"/>
              </a:rPr>
              <a:t>20</a:t>
            </a:r>
            <a:r>
              <a:rPr lang="zh-CN" altLang="en-US" dirty="0" smtClean="0">
                <a:latin typeface="Arial" pitchFamily="34" charset="0"/>
              </a:rPr>
              <a:t>个微帕斯卡 </a:t>
            </a:r>
            <a:r>
              <a:rPr lang="en-US" altLang="zh-CN" dirty="0" smtClean="0">
                <a:latin typeface="Arial" pitchFamily="34" charset="0"/>
              </a:rPr>
              <a:t>(</a:t>
            </a:r>
            <a:r>
              <a:rPr lang="zh-CN" altLang="en-US" dirty="0" smtClean="0">
                <a:latin typeface="Arial" pitchFamily="34" charset="0"/>
              </a:rPr>
              <a:t>缩写为</a:t>
            </a:r>
            <a:r>
              <a:rPr lang="en-US" altLang="zh-CN" dirty="0" err="1" smtClean="0">
                <a:latin typeface="Arial" pitchFamily="34" charset="0"/>
              </a:rPr>
              <a:t>μPa</a:t>
            </a:r>
            <a:r>
              <a:rPr lang="en-US" altLang="zh-CN" dirty="0" smtClean="0">
                <a:latin typeface="Arial" pitchFamily="34" charset="0"/>
              </a:rPr>
              <a:t>) </a:t>
            </a:r>
            <a:r>
              <a:rPr lang="zh-CN" altLang="en-US" dirty="0" smtClean="0">
                <a:latin typeface="Arial" pitchFamily="34" charset="0"/>
              </a:rPr>
              <a:t>的压力变化，即</a:t>
            </a:r>
            <a:r>
              <a:rPr lang="en-US" altLang="zh-CN" dirty="0" smtClean="0">
                <a:latin typeface="Arial" pitchFamily="34" charset="0"/>
              </a:rPr>
              <a:t>20x10</a:t>
            </a:r>
            <a:r>
              <a:rPr lang="en-US" altLang="zh-CN" baseline="30000" dirty="0" smtClean="0">
                <a:latin typeface="Arial" pitchFamily="34" charset="0"/>
              </a:rPr>
              <a:t>-6</a:t>
            </a:r>
            <a:r>
              <a:rPr lang="en-US" altLang="zh-CN" dirty="0" smtClean="0">
                <a:latin typeface="Arial" pitchFamily="34" charset="0"/>
              </a:rPr>
              <a:t> Pa (“</a:t>
            </a:r>
            <a:r>
              <a:rPr lang="zh-CN" altLang="en-US" dirty="0" smtClean="0">
                <a:latin typeface="Arial" pitchFamily="34" charset="0"/>
              </a:rPr>
              <a:t>百万分之二十帕斯卡</a:t>
            </a:r>
            <a:r>
              <a:rPr lang="en-US" altLang="zh-CN" dirty="0" smtClean="0">
                <a:latin typeface="Arial" pitchFamily="34" charset="0"/>
              </a:rPr>
              <a:t>”)</a:t>
            </a:r>
            <a:r>
              <a:rPr lang="zh-CN" altLang="en-US" dirty="0" smtClean="0">
                <a:latin typeface="Arial" pitchFamily="34" charset="0"/>
              </a:rPr>
              <a:t>。另一方面，非常噪吵的情况能产生很大的压力变化，例如一架太空穿梭机在发出最大马力时能在近距离产生大约 </a:t>
            </a:r>
            <a:r>
              <a:rPr lang="en-US" altLang="zh-CN" dirty="0" smtClean="0">
                <a:latin typeface="Arial" pitchFamily="34" charset="0"/>
              </a:rPr>
              <a:t>2,000 Pa</a:t>
            </a:r>
            <a:r>
              <a:rPr lang="zh-CN" altLang="en-US" dirty="0" smtClean="0">
                <a:latin typeface="Arial" pitchFamily="34" charset="0"/>
              </a:rPr>
              <a:t>或</a:t>
            </a:r>
            <a:r>
              <a:rPr lang="en-US" altLang="zh-CN" dirty="0" smtClean="0">
                <a:latin typeface="Arial" pitchFamily="34" charset="0"/>
              </a:rPr>
              <a:t>2 x 10</a:t>
            </a:r>
            <a:r>
              <a:rPr lang="en-US" altLang="zh-CN" baseline="30000" dirty="0" smtClean="0">
                <a:latin typeface="Arial" pitchFamily="34" charset="0"/>
              </a:rPr>
              <a:t>9</a:t>
            </a:r>
            <a:r>
              <a:rPr lang="en-US" altLang="zh-CN" dirty="0" smtClean="0">
                <a:latin typeface="Arial" pitchFamily="34" charset="0"/>
              </a:rPr>
              <a:t>μPa</a:t>
            </a:r>
            <a:r>
              <a:rPr lang="zh-CN" altLang="en-US" dirty="0" smtClean="0">
                <a:latin typeface="Arial" pitchFamily="34" charset="0"/>
              </a:rPr>
              <a:t>的噪音。下表显示由上述情况产生不同的声压级，以帕斯卡及微帕斯卡表示。如用帕斯卡</a:t>
            </a:r>
            <a:r>
              <a:rPr lang="en-US" altLang="zh-CN" dirty="0" smtClean="0">
                <a:latin typeface="Arial" pitchFamily="34" charset="0"/>
              </a:rPr>
              <a:t>(Pa)</a:t>
            </a:r>
            <a:r>
              <a:rPr lang="zh-CN" altLang="en-US" dirty="0" smtClean="0">
                <a:latin typeface="Arial" pitchFamily="34" charset="0"/>
              </a:rPr>
              <a:t>来表达声音或噪音，我们须处理小至</a:t>
            </a:r>
            <a:r>
              <a:rPr lang="en-US" altLang="zh-CN" dirty="0" smtClean="0">
                <a:latin typeface="Arial" pitchFamily="34" charset="0"/>
              </a:rPr>
              <a:t>20</a:t>
            </a:r>
            <a:r>
              <a:rPr lang="zh-CN" altLang="en-US" dirty="0" smtClean="0">
                <a:latin typeface="Arial" pitchFamily="34" charset="0"/>
              </a:rPr>
              <a:t>，大至</a:t>
            </a:r>
            <a:r>
              <a:rPr lang="en-US" altLang="zh-CN" dirty="0" smtClean="0">
                <a:latin typeface="Arial" pitchFamily="34" charset="0"/>
              </a:rPr>
              <a:t>2,000,000,000</a:t>
            </a:r>
            <a:r>
              <a:rPr lang="zh-CN" altLang="en-US" dirty="0" smtClean="0">
                <a:latin typeface="Arial" pitchFamily="34" charset="0"/>
              </a:rPr>
              <a:t>的数字。 明显地，如用帕斯卡</a:t>
            </a:r>
            <a:r>
              <a:rPr lang="en-US" altLang="zh-CN" dirty="0" smtClean="0">
                <a:latin typeface="Arial" pitchFamily="34" charset="0"/>
              </a:rPr>
              <a:t>(Pa)</a:t>
            </a:r>
            <a:r>
              <a:rPr lang="zh-CN" altLang="en-US" dirty="0" smtClean="0">
                <a:latin typeface="Arial" pitchFamily="34" charset="0"/>
              </a:rPr>
              <a:t>来表达声音或噪音会颇为不便。较简单的做法是用一个对数标度</a:t>
            </a:r>
            <a:r>
              <a:rPr lang="en-US" altLang="zh-CN" dirty="0" smtClean="0">
                <a:latin typeface="Arial" pitchFamily="34" charset="0"/>
              </a:rPr>
              <a:t>(logarithmic scale)</a:t>
            </a:r>
            <a:r>
              <a:rPr lang="zh-CN" altLang="en-US" dirty="0" smtClean="0">
                <a:latin typeface="Arial" pitchFamily="34" charset="0"/>
              </a:rPr>
              <a:t>来表达声音或噪音的响亮度，以</a:t>
            </a:r>
            <a:r>
              <a:rPr lang="en-US" altLang="zh-CN" dirty="0" smtClean="0">
                <a:latin typeface="Arial" pitchFamily="34" charset="0"/>
              </a:rPr>
              <a:t>10</a:t>
            </a:r>
            <a:r>
              <a:rPr lang="zh-CN" altLang="en-US" dirty="0" smtClean="0">
                <a:latin typeface="Arial" pitchFamily="34" charset="0"/>
              </a:rPr>
              <a:t>作为基数。</a:t>
            </a:r>
          </a:p>
        </p:txBody>
      </p:sp>
      <p:sp>
        <p:nvSpPr>
          <p:cNvPr id="88068" name="灯片编号占位符 3"/>
          <p:cNvSpPr>
            <a:spLocks noGrp="1"/>
          </p:cNvSpPr>
          <p:nvPr>
            <p:ph type="sldNum" sz="quarter" idx="5"/>
          </p:nvPr>
        </p:nvSpPr>
        <p:spPr/>
        <p:txBody>
          <a:bodyPr/>
          <a:lstStyle/>
          <a:p>
            <a:pPr>
              <a:defRPr/>
            </a:pPr>
            <a:fld id="{548259E7-95B3-496F-AD16-92C3675FF2AB}" type="slidenum">
              <a:rPr lang="zh-CN" altLang="en-US" smtClean="0">
                <a:latin typeface="Arial" pitchFamily="34" charset="0"/>
              </a:rPr>
              <a:pPr>
                <a:defRPr/>
              </a:pPr>
              <a:t>22</a:t>
            </a:fld>
            <a:endParaRPr lang="en-US" altLang="zh-CN" smtClean="0">
              <a:latin typeface="Arial"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zh-CN" sz="1200" kern="1200" dirty="0" smtClean="0">
                <a:solidFill>
                  <a:schemeClr val="tx1"/>
                </a:solidFill>
                <a:latin typeface="Arial" charset="0"/>
                <a:ea typeface="+mn-ea"/>
                <a:cs typeface="+mn-cs"/>
              </a:rPr>
              <a:t>振幅和频率这两个物理属性外，声音还有若干感知特性，它们是人对声音的主观反应。声音的感知特性主要有音调、响度和音色，称之为声音的三要素</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pPr>
                <a:defRPr/>
              </a:pPr>
              <a:t>23</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pPr>
                <a:defRPr/>
              </a:pPr>
              <a:t>26</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p</a:t>
            </a:r>
            <a:r>
              <a:rPr lang="en-US" altLang="zh-CN" baseline="-25000" dirty="0" smtClean="0"/>
              <a:t>i</a:t>
            </a:r>
            <a:r>
              <a:rPr lang="el-GR" altLang="zh-CN" dirty="0" smtClean="0"/>
              <a:t>Δ</a:t>
            </a:r>
            <a:r>
              <a:rPr lang="zh-CN" altLang="en-US" dirty="0" smtClean="0"/>
              <a:t>为输入信号落在每个小区间内的概率，这些概率在所有区间内求和，值为</a:t>
            </a:r>
            <a:r>
              <a:rPr lang="en-US" altLang="zh-CN" dirty="0" smtClean="0"/>
              <a:t>1</a:t>
            </a:r>
            <a:endParaRPr lang="zh-CN" altLang="en-US" dirty="0"/>
          </a:p>
        </p:txBody>
      </p:sp>
      <p:sp>
        <p:nvSpPr>
          <p:cNvPr id="4" name="灯片编号占位符 3"/>
          <p:cNvSpPr>
            <a:spLocks noGrp="1"/>
          </p:cNvSpPr>
          <p:nvPr>
            <p:ph type="sldNum" sz="quarter" idx="10"/>
          </p:nvPr>
        </p:nvSpPr>
        <p:spPr/>
        <p:txBody>
          <a:bodyPr/>
          <a:lstStyle/>
          <a:p>
            <a:pPr>
              <a:defRPr/>
            </a:pPr>
            <a:fld id="{B9C44150-843C-4CFB-A96A-E697FDA72FA0}" type="slidenum">
              <a:rPr lang="zh-CN" altLang="en-US" smtClean="0"/>
              <a:pPr>
                <a:defRPr/>
              </a:pPr>
              <a:t>50</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4" name="Object 57"/>
          <p:cNvGraphicFramePr>
            <a:graphicFrameLocks noChangeAspect="1"/>
          </p:cNvGraphicFramePr>
          <p:nvPr/>
        </p:nvGraphicFramePr>
        <p:xfrm>
          <a:off x="0" y="0"/>
          <a:ext cx="9144000" cy="3124200"/>
        </p:xfrm>
        <a:graphic>
          <a:graphicData uri="http://schemas.openxmlformats.org/presentationml/2006/ole">
            <p:oleObj spid="_x0000_s106498" name="Image" r:id="rId3" imgW="2438198" imgH="1657835" progId="">
              <p:embed/>
            </p:oleObj>
          </a:graphicData>
        </a:graphic>
      </p:graphicFrame>
      <p:sp>
        <p:nvSpPr>
          <p:cNvPr id="5" name="AutoShape 35"/>
          <p:cNvSpPr>
            <a:spLocks noChangeArrowheads="1"/>
          </p:cNvSpPr>
          <p:nvPr/>
        </p:nvSpPr>
        <p:spPr bwMode="gray">
          <a:xfrm>
            <a:off x="6684963" y="3438525"/>
            <a:ext cx="2001837" cy="1238250"/>
          </a:xfrm>
          <a:prstGeom prst="diamond">
            <a:avLst/>
          </a:prstGeom>
          <a:solidFill>
            <a:schemeClr val="accent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6" name="AutoShape 36"/>
          <p:cNvSpPr>
            <a:spLocks noChangeArrowheads="1"/>
          </p:cNvSpPr>
          <p:nvPr/>
        </p:nvSpPr>
        <p:spPr bwMode="gray">
          <a:xfrm>
            <a:off x="4724400" y="2201863"/>
            <a:ext cx="2047875" cy="1260475"/>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7" name="AutoShape 34"/>
          <p:cNvSpPr>
            <a:spLocks noChangeArrowheads="1"/>
          </p:cNvSpPr>
          <p:nvPr/>
        </p:nvSpPr>
        <p:spPr bwMode="gray">
          <a:xfrm>
            <a:off x="5741988" y="1752600"/>
            <a:ext cx="1908175" cy="1263650"/>
          </a:xfrm>
          <a:prstGeom prst="diamond">
            <a:avLst/>
          </a:prstGeom>
          <a:solidFill>
            <a:schemeClr val="accent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8" name="Freeform 39" descr="F"/>
          <p:cNvSpPr>
            <a:spLocks/>
          </p:cNvSpPr>
          <p:nvPr/>
        </p:nvSpPr>
        <p:spPr bwMode="gray">
          <a:xfrm>
            <a:off x="6686550" y="4054475"/>
            <a:ext cx="1028700" cy="1692275"/>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blipFill dpi="0" rotWithShape="1">
            <a:blip r:embed="rId4"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9" name="Freeform 40" descr="d"/>
          <p:cNvSpPr>
            <a:spLocks/>
          </p:cNvSpPr>
          <p:nvPr/>
        </p:nvSpPr>
        <p:spPr bwMode="gray">
          <a:xfrm>
            <a:off x="4725988" y="2819400"/>
            <a:ext cx="1027112" cy="1733550"/>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blipFill dpi="0" rotWithShape="1">
            <a:blip r:embed="rId5"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 name="Freeform 41"/>
          <p:cNvSpPr>
            <a:spLocks/>
          </p:cNvSpPr>
          <p:nvPr/>
        </p:nvSpPr>
        <p:spPr bwMode="gray">
          <a:xfrm>
            <a:off x="5749925" y="4537075"/>
            <a:ext cx="939800" cy="1635125"/>
          </a:xfrm>
          <a:custGeom>
            <a:avLst/>
            <a:gdLst/>
            <a:ahLst/>
            <a:cxnLst>
              <a:cxn ang="0">
                <a:pos x="592" y="1030"/>
              </a:cxn>
              <a:cxn ang="0">
                <a:pos x="592" y="371"/>
              </a:cxn>
              <a:cxn ang="0">
                <a:pos x="1" y="0"/>
              </a:cxn>
              <a:cxn ang="0">
                <a:pos x="0" y="662"/>
              </a:cxn>
              <a:cxn ang="0">
                <a:pos x="592" y="1030"/>
              </a:cxn>
            </a:cxnLst>
            <a:rect l="0" t="0" r="r" b="b"/>
            <a:pathLst>
              <a:path w="592" h="1030">
                <a:moveTo>
                  <a:pt x="592" y="1030"/>
                </a:moveTo>
                <a:lnTo>
                  <a:pt x="592" y="371"/>
                </a:lnTo>
                <a:lnTo>
                  <a:pt x="1" y="0"/>
                </a:lnTo>
                <a:lnTo>
                  <a:pt x="0" y="662"/>
                </a:lnTo>
                <a:lnTo>
                  <a:pt x="592" y="1030"/>
                </a:lnTo>
                <a:close/>
              </a:path>
            </a:pathLst>
          </a:custGeom>
          <a:solidFill>
            <a:schemeClr va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1" name="Freeform 42" descr="b"/>
          <p:cNvSpPr>
            <a:spLocks/>
          </p:cNvSpPr>
          <p:nvPr/>
        </p:nvSpPr>
        <p:spPr bwMode="gray">
          <a:xfrm>
            <a:off x="5741988" y="2382838"/>
            <a:ext cx="962025" cy="1671637"/>
          </a:xfrm>
          <a:custGeom>
            <a:avLst/>
            <a:gdLst/>
            <a:ahLst/>
            <a:cxnLst>
              <a:cxn ang="0">
                <a:pos x="589" y="1053"/>
              </a:cxn>
              <a:cxn ang="0">
                <a:pos x="598" y="394"/>
              </a:cxn>
              <a:cxn ang="0">
                <a:pos x="0" y="0"/>
              </a:cxn>
              <a:cxn ang="0">
                <a:pos x="1" y="675"/>
              </a:cxn>
              <a:cxn ang="0">
                <a:pos x="589" y="1053"/>
              </a:cxn>
            </a:cxnLst>
            <a:rect l="0" t="0" r="r" b="b"/>
            <a:pathLst>
              <a:path w="598" h="1053">
                <a:moveTo>
                  <a:pt x="589" y="1053"/>
                </a:moveTo>
                <a:lnTo>
                  <a:pt x="598" y="394"/>
                </a:lnTo>
                <a:lnTo>
                  <a:pt x="0" y="0"/>
                </a:lnTo>
                <a:lnTo>
                  <a:pt x="1" y="675"/>
                </a:lnTo>
                <a:lnTo>
                  <a:pt x="589" y="1053"/>
                </a:lnTo>
                <a:close/>
              </a:path>
            </a:pathLst>
          </a:custGeom>
          <a:blipFill dpi="0" rotWithShape="1">
            <a:blip r:embed="rId6"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3074" name="Rectangle 2"/>
          <p:cNvSpPr>
            <a:spLocks noGrp="1" noChangeArrowheads="1"/>
          </p:cNvSpPr>
          <p:nvPr>
            <p:ph type="ctrTitle"/>
          </p:nvPr>
        </p:nvSpPr>
        <p:spPr>
          <a:xfrm>
            <a:off x="357190" y="3143248"/>
            <a:ext cx="4214810" cy="1219200"/>
          </a:xfrm>
        </p:spPr>
        <p:txBody>
          <a:bodyPr/>
          <a:lstStyle>
            <a:lvl1pPr>
              <a:defRPr sz="4000">
                <a:solidFill>
                  <a:schemeClr val="tx1"/>
                </a:solidFill>
              </a:defRPr>
            </a:lvl1pPr>
          </a:lstStyle>
          <a:p>
            <a:r>
              <a:rPr lang="zh-CN" altLang="en-US" smtClean="0"/>
              <a:t>单击此处编辑母版标题样式</a:t>
            </a:r>
            <a:endParaRPr lang="zh-CN" altLang="en-US" dirty="0"/>
          </a:p>
        </p:txBody>
      </p:sp>
      <p:sp>
        <p:nvSpPr>
          <p:cNvPr id="3075" name="Rectangle 3"/>
          <p:cNvSpPr>
            <a:spLocks noGrp="1" noChangeArrowheads="1"/>
          </p:cNvSpPr>
          <p:nvPr>
            <p:ph type="subTitle" idx="1"/>
          </p:nvPr>
        </p:nvSpPr>
        <p:spPr>
          <a:xfrm>
            <a:off x="500034" y="5072074"/>
            <a:ext cx="3690934" cy="381000"/>
          </a:xfrm>
        </p:spPr>
        <p:txBody>
          <a:bodyPr/>
          <a:lstStyle>
            <a:lvl1pPr marL="0" indent="0">
              <a:buFont typeface="Wingdings" pitchFamily="2" charset="2"/>
              <a:buNone/>
              <a:defRPr sz="1600">
                <a:solidFill>
                  <a:schemeClr val="tx2"/>
                </a:solidFill>
              </a:defRPr>
            </a:lvl1pPr>
          </a:lstStyle>
          <a:p>
            <a:r>
              <a:rPr lang="zh-CN" altLang="en-US" smtClean="0"/>
              <a:t>单击此处编辑母版副标题样式</a:t>
            </a:r>
            <a:endParaRPr lang="zh-CN" altLang="en-US" dirty="0"/>
          </a:p>
        </p:txBody>
      </p:sp>
      <p:sp>
        <p:nvSpPr>
          <p:cNvPr id="12" name="Rectangle 4"/>
          <p:cNvSpPr>
            <a:spLocks noGrp="1" noChangeArrowheads="1"/>
          </p:cNvSpPr>
          <p:nvPr>
            <p:ph type="dt" sz="half" idx="10"/>
          </p:nvPr>
        </p:nvSpPr>
        <p:spPr>
          <a:xfrm>
            <a:off x="152400" y="6429375"/>
            <a:ext cx="2438400" cy="352425"/>
          </a:xfrm>
        </p:spPr>
        <p:txBody>
          <a:bodyPr/>
          <a:lstStyle>
            <a:lvl1pPr algn="l">
              <a:defRPr b="0">
                <a:solidFill>
                  <a:srgbClr val="000000"/>
                </a:solidFill>
                <a:latin typeface="Arial" charset="0"/>
              </a:defRPr>
            </a:lvl1pPr>
          </a:lstStyle>
          <a:p>
            <a:pPr>
              <a:defRPr/>
            </a:pPr>
            <a:r>
              <a:rPr lang="zh-CN" altLang="en-US"/>
              <a:t>多媒体技术基础</a:t>
            </a:r>
            <a:endParaRPr lang="en-US" altLang="zh-CN"/>
          </a:p>
        </p:txBody>
      </p:sp>
      <p:sp>
        <p:nvSpPr>
          <p:cNvPr id="13" name="Rectangle 5"/>
          <p:cNvSpPr>
            <a:spLocks noGrp="1" noChangeArrowheads="1"/>
          </p:cNvSpPr>
          <p:nvPr>
            <p:ph type="ftr" sz="quarter" idx="11"/>
          </p:nvPr>
        </p:nvSpPr>
        <p:spPr bwMode="gray">
          <a:xfrm>
            <a:off x="3124200" y="6429375"/>
            <a:ext cx="3048000" cy="352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0"/>
              </a:spcBef>
              <a:buClrTx/>
              <a:buFontTx/>
              <a:buNone/>
              <a:defRPr sz="1000" b="0">
                <a:solidFill>
                  <a:srgbClr val="000000"/>
                </a:solidFill>
                <a:latin typeface="Arial" charset="0"/>
                <a:ea typeface="宋体" pitchFamily="2" charset="-122"/>
              </a:defRPr>
            </a:lvl1pPr>
          </a:lstStyle>
          <a:p>
            <a:pPr>
              <a:defRPr/>
            </a:pPr>
            <a:endParaRPr lang="en-US" altLang="zh-CN"/>
          </a:p>
        </p:txBody>
      </p:sp>
      <p:sp>
        <p:nvSpPr>
          <p:cNvPr id="14" name="Rectangle 6"/>
          <p:cNvSpPr>
            <a:spLocks noGrp="1" noChangeArrowheads="1"/>
          </p:cNvSpPr>
          <p:nvPr>
            <p:ph type="sldNum" sz="quarter" idx="12"/>
          </p:nvPr>
        </p:nvSpPr>
        <p:spPr>
          <a:xfrm>
            <a:off x="6477000" y="6429375"/>
            <a:ext cx="2438400" cy="352425"/>
          </a:xfrm>
        </p:spPr>
        <p:txBody>
          <a:bodyPr/>
          <a:lstStyle>
            <a:lvl1pPr algn="r">
              <a:defRPr sz="1000">
                <a:latin typeface="Arial" charset="0"/>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64B1826A-BC19-47AD-9719-BE7798144119}" type="slidenum">
              <a:rPr lang="zh-CN" altLang="en-US"/>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0E37399D-ADB6-4469-8BF2-2FDAA29556FE}" type="slidenum">
              <a:rPr lang="zh-CN" altLang="en-US"/>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58"/>
          <p:cNvGraphicFramePr>
            <a:graphicFrameLocks noChangeAspect="1"/>
          </p:cNvGraphicFramePr>
          <p:nvPr/>
        </p:nvGraphicFramePr>
        <p:xfrm>
          <a:off x="0" y="0"/>
          <a:ext cx="9144000" cy="3581400"/>
        </p:xfrm>
        <a:graphic>
          <a:graphicData uri="http://schemas.openxmlformats.org/presentationml/2006/ole">
            <p:oleObj spid="_x0000_s107522" name="Image" r:id="rId3" imgW="2438198" imgH="1657835" progId="">
              <p:embed/>
            </p:oleObj>
          </a:graphicData>
        </a:graphic>
      </p:graphicFrame>
      <p:sp>
        <p:nvSpPr>
          <p:cNvPr id="5"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grpSp>
        <p:nvGrpSpPr>
          <p:cNvPr id="6" name="Group 66"/>
          <p:cNvGrpSpPr>
            <a:grpSpLocks/>
          </p:cNvGrpSpPr>
          <p:nvPr/>
        </p:nvGrpSpPr>
        <p:grpSpPr bwMode="auto">
          <a:xfrm>
            <a:off x="228600" y="228600"/>
            <a:ext cx="990600" cy="1219200"/>
            <a:chOff x="432" y="1152"/>
            <a:chExt cx="2496" cy="2784"/>
          </a:xfrm>
        </p:grpSpPr>
        <p:sp>
          <p:nvSpPr>
            <p:cNvPr id="7"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8"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9"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1"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2"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3"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4"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lvl1pPr>
              <a:defRPr sz="36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3200" baseline="0"/>
            </a:lvl1pPr>
            <a:lvl2pPr>
              <a:defRPr sz="2800"/>
            </a:lvl2pPr>
            <a:lvl3pPr>
              <a:defRPr sz="2400"/>
            </a:lvl3pPr>
            <a:lvl4pPr>
              <a:defRPr sz="20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5" name="Rectangle 4"/>
          <p:cNvSpPr>
            <a:spLocks noGrp="1" noChangeArrowheads="1"/>
          </p:cNvSpPr>
          <p:nvPr>
            <p:ph type="dt" sz="half" idx="10"/>
          </p:nvPr>
        </p:nvSpPr>
        <p:spPr/>
        <p:txBody>
          <a:bodyPr/>
          <a:lstStyle>
            <a:lvl1pPr>
              <a:defRPr sz="1400" baseline="0"/>
            </a:lvl1pPr>
          </a:lstStyle>
          <a:p>
            <a:pPr>
              <a:defRPr/>
            </a:pPr>
            <a:r>
              <a:rPr lang="zh-CN" altLang="en-US"/>
              <a:t>多媒体技术基础</a:t>
            </a:r>
            <a:endParaRPr lang="en-US" altLang="zh-CN"/>
          </a:p>
        </p:txBody>
      </p:sp>
      <p:sp>
        <p:nvSpPr>
          <p:cNvPr id="16"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FB946A6B-E25E-48A6-899B-C17828F77C37}"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9F021A56-3269-44EF-8864-52EE577EEB6B}" type="slidenum">
              <a:rPr lang="zh-CN" altLang="en-US"/>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58"/>
          <p:cNvGraphicFramePr>
            <a:graphicFrameLocks noChangeAspect="1"/>
          </p:cNvGraphicFramePr>
          <p:nvPr/>
        </p:nvGraphicFramePr>
        <p:xfrm>
          <a:off x="0" y="0"/>
          <a:ext cx="9144000" cy="3581400"/>
        </p:xfrm>
        <a:graphic>
          <a:graphicData uri="http://schemas.openxmlformats.org/presentationml/2006/ole">
            <p:oleObj spid="_x0000_s108546" name="Image" r:id="rId3" imgW="2438198" imgH="1657835" progId="">
              <p:embed/>
            </p:oleObj>
          </a:graphicData>
        </a:graphic>
      </p:graphicFrame>
      <p:sp>
        <p:nvSpPr>
          <p:cNvPr id="6"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grpSp>
        <p:nvGrpSpPr>
          <p:cNvPr id="7" name="Group 66"/>
          <p:cNvGrpSpPr>
            <a:grpSpLocks/>
          </p:cNvGrpSpPr>
          <p:nvPr/>
        </p:nvGrpSpPr>
        <p:grpSpPr bwMode="auto">
          <a:xfrm>
            <a:off x="228600" y="228600"/>
            <a:ext cx="990600" cy="1219200"/>
            <a:chOff x="432" y="1152"/>
            <a:chExt cx="2496" cy="2784"/>
          </a:xfrm>
        </p:grpSpPr>
        <p:sp>
          <p:nvSpPr>
            <p:cNvPr id="8"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9"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1"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2"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3"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4"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5"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6"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17"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A612CD6D-32C6-46EF-A4CE-8F56C6096EA4}"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9AFD50DC-D212-45CE-84D7-659FB97D22B9}" type="slidenum">
              <a:rPr lang="zh-CN" altLang="en-US"/>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56BC23DE-D9D7-483A-A0A5-233CBF394424}" type="slidenum">
              <a:rPr lang="zh-CN" altLang="en-US"/>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3D7D977F-77EE-42CF-8C2A-8EBAFDC4617A}" type="slidenum">
              <a:rPr lang="zh-CN" altLang="en-US"/>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AB10008A-718C-47BC-870F-EC74F8F563B7}" type="slidenum">
              <a:rPr lang="zh-CN" altLang="en-US"/>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40E8CB17-9210-4B0A-AA61-976FD6E91E3D}" type="slidenum">
              <a:rPr lang="zh-CN" altLang="en-US"/>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1026" name="Object 58"/>
          <p:cNvGraphicFramePr>
            <a:graphicFrameLocks noChangeAspect="1"/>
          </p:cNvGraphicFramePr>
          <p:nvPr/>
        </p:nvGraphicFramePr>
        <p:xfrm>
          <a:off x="0" y="0"/>
          <a:ext cx="9144000" cy="3581400"/>
        </p:xfrm>
        <a:graphic>
          <a:graphicData uri="http://schemas.openxmlformats.org/presentationml/2006/ole">
            <p:oleObj spid="_x0000_s1026" name="Image" r:id="rId14" imgW="2438198" imgH="1657835" progId="">
              <p:embed/>
            </p:oleObj>
          </a:graphicData>
        </a:graphic>
      </p:graphicFrame>
      <p:sp>
        <p:nvSpPr>
          <p:cNvPr id="1079"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29" name="Rectangle 3"/>
          <p:cNvSpPr>
            <a:spLocks noGrp="1" noChangeArrowheads="1"/>
          </p:cNvSpPr>
          <p:nvPr>
            <p:ph type="body" idx="1"/>
          </p:nvPr>
        </p:nvSpPr>
        <p:spPr bwMode="gray">
          <a:xfrm>
            <a:off x="1066800" y="1371600"/>
            <a:ext cx="7620000" cy="4700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gray">
          <a:xfrm>
            <a:off x="3438525" y="6286500"/>
            <a:ext cx="21336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400">
                <a:solidFill>
                  <a:srgbClr val="5F5F5F"/>
                </a:solidFill>
                <a:ea typeface="宋体" pitchFamily="2" charset="-122"/>
              </a:defRPr>
            </a:lvl1pPr>
          </a:lstStyle>
          <a:p>
            <a:pPr>
              <a:defRPr/>
            </a:pPr>
            <a:r>
              <a:rPr lang="zh-CN" altLang="en-US"/>
              <a:t>多媒体技术基础</a:t>
            </a:r>
            <a:endParaRPr lang="en-US" altLang="zh-CN"/>
          </a:p>
        </p:txBody>
      </p:sp>
      <p:sp>
        <p:nvSpPr>
          <p:cNvPr id="1030" name="Rectangle 6"/>
          <p:cNvSpPr>
            <a:spLocks noGrp="1" noChangeArrowheads="1"/>
          </p:cNvSpPr>
          <p:nvPr>
            <p:ph type="sldNum" sz="quarter" idx="4"/>
          </p:nvPr>
        </p:nvSpPr>
        <p:spPr bwMode="gray">
          <a:xfrm>
            <a:off x="214313" y="6357938"/>
            <a:ext cx="1214437" cy="285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400" b="0" baseline="0">
                <a:solidFill>
                  <a:srgbClr val="000000"/>
                </a:solidFill>
                <a:ea typeface="宋体" pitchFamily="2" charset="-122"/>
              </a:defRPr>
            </a:lvl1pPr>
          </a:lstStyle>
          <a:p>
            <a:pPr>
              <a:defRPr/>
            </a:pPr>
            <a:fld id="{BB193643-9050-4A3F-A972-596EE16F29A0}" type="slidenum">
              <a:rPr lang="zh-CN" altLang="en-US"/>
              <a:pPr>
                <a:defRPr/>
              </a:pPr>
              <a:t>‹#›</a:t>
            </a:fld>
            <a:endParaRPr lang="en-US" altLang="zh-CN" dirty="0"/>
          </a:p>
        </p:txBody>
      </p:sp>
      <p:sp>
        <p:nvSpPr>
          <p:cNvPr id="1032" name="Rectangle 2"/>
          <p:cNvSpPr>
            <a:spLocks noGrp="1" noChangeArrowheads="1"/>
          </p:cNvSpPr>
          <p:nvPr>
            <p:ph type="title"/>
          </p:nvPr>
        </p:nvSpPr>
        <p:spPr bwMode="gray">
          <a:xfrm>
            <a:off x="1295400" y="457200"/>
            <a:ext cx="7086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grpSp>
        <p:nvGrpSpPr>
          <p:cNvPr id="1033" name="Group 66"/>
          <p:cNvGrpSpPr>
            <a:grpSpLocks/>
          </p:cNvGrpSpPr>
          <p:nvPr/>
        </p:nvGrpSpPr>
        <p:grpSpPr bwMode="auto">
          <a:xfrm>
            <a:off x="228600" y="228600"/>
            <a:ext cx="990600" cy="1219200"/>
            <a:chOff x="432" y="1152"/>
            <a:chExt cx="2496" cy="2784"/>
          </a:xfrm>
        </p:grpSpPr>
        <p:sp>
          <p:nvSpPr>
            <p:cNvPr id="1083"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4"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5"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6"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7"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8"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9"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6" name="Rectangle 4"/>
          <p:cNvSpPr txBox="1">
            <a:spLocks noChangeArrowheads="1"/>
          </p:cNvSpPr>
          <p:nvPr/>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Tree>
  </p:cSld>
  <p:clrMap bg1="lt1" tx1="dk1" bg2="lt2" tx2="dk2" accent1="accent1" accent2="accent2" accent3="accent3" accent4="accent4" accent5="accent5" accent6="accent6" hlink="hlink" folHlink="folHlink"/>
  <p:sldLayoutIdLst>
    <p:sldLayoutId id="2147483851" r:id="rId1"/>
    <p:sldLayoutId id="2147483852" r:id="rId2"/>
    <p:sldLayoutId id="2147483843" r:id="rId3"/>
    <p:sldLayoutId id="2147483853" r:id="rId4"/>
    <p:sldLayoutId id="2147483844" r:id="rId5"/>
    <p:sldLayoutId id="2147483845" r:id="rId6"/>
    <p:sldLayoutId id="2147483846" r:id="rId7"/>
    <p:sldLayoutId id="2147483847" r:id="rId8"/>
    <p:sldLayoutId id="2147483848" r:id="rId9"/>
    <p:sldLayoutId id="2147483849" r:id="rId10"/>
    <p:sldLayoutId id="2147483850" r:id="rId11"/>
  </p:sldLayoutIdLst>
  <p:hf sldNum="0" hdr="0" ft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Verdana" pitchFamily="34" charset="0"/>
        </a:defRPr>
      </a:lvl2pPr>
      <a:lvl3pPr algn="l" rtl="0" eaLnBrk="0" fontAlgn="base" hangingPunct="0">
        <a:spcBef>
          <a:spcPct val="0"/>
        </a:spcBef>
        <a:spcAft>
          <a:spcPct val="0"/>
        </a:spcAft>
        <a:defRPr sz="3600" b="1">
          <a:solidFill>
            <a:schemeClr val="tx2"/>
          </a:solidFill>
          <a:latin typeface="Verdana" pitchFamily="34" charset="0"/>
        </a:defRPr>
      </a:lvl3pPr>
      <a:lvl4pPr algn="l" rtl="0" eaLnBrk="0" fontAlgn="base" hangingPunct="0">
        <a:spcBef>
          <a:spcPct val="0"/>
        </a:spcBef>
        <a:spcAft>
          <a:spcPct val="0"/>
        </a:spcAft>
        <a:defRPr sz="3600" b="1">
          <a:solidFill>
            <a:schemeClr val="tx2"/>
          </a:solidFill>
          <a:latin typeface="Verdana" pitchFamily="34" charset="0"/>
        </a:defRPr>
      </a:lvl4pPr>
      <a:lvl5pPr algn="l" rtl="0" eaLnBrk="0" fontAlgn="base" hangingPunct="0">
        <a:spcBef>
          <a:spcPct val="0"/>
        </a:spcBef>
        <a:spcAft>
          <a:spcPct val="0"/>
        </a:spcAft>
        <a:defRPr sz="3600" b="1">
          <a:solidFill>
            <a:schemeClr val="tx2"/>
          </a:solidFill>
          <a:latin typeface="Verdana" pitchFamily="34" charset="0"/>
        </a:defRPr>
      </a:lvl5pPr>
      <a:lvl6pPr marL="457200" algn="l" rtl="0" fontAlgn="base">
        <a:spcBef>
          <a:spcPct val="0"/>
        </a:spcBef>
        <a:spcAft>
          <a:spcPct val="0"/>
        </a:spcAft>
        <a:defRPr sz="3200" b="1">
          <a:solidFill>
            <a:schemeClr val="tx2"/>
          </a:solidFill>
          <a:latin typeface="Verdana" pitchFamily="34" charset="0"/>
        </a:defRPr>
      </a:lvl6pPr>
      <a:lvl7pPr marL="914400" algn="l" rtl="0" fontAlgn="base">
        <a:spcBef>
          <a:spcPct val="0"/>
        </a:spcBef>
        <a:spcAft>
          <a:spcPct val="0"/>
        </a:spcAft>
        <a:defRPr sz="3200" b="1">
          <a:solidFill>
            <a:schemeClr val="tx2"/>
          </a:solidFill>
          <a:latin typeface="Verdana" pitchFamily="34" charset="0"/>
        </a:defRPr>
      </a:lvl7pPr>
      <a:lvl8pPr marL="1371600" algn="l" rtl="0" fontAlgn="base">
        <a:spcBef>
          <a:spcPct val="0"/>
        </a:spcBef>
        <a:spcAft>
          <a:spcPct val="0"/>
        </a:spcAft>
        <a:defRPr sz="3200" b="1">
          <a:solidFill>
            <a:schemeClr val="tx2"/>
          </a:solidFill>
          <a:latin typeface="Verdana" pitchFamily="34" charset="0"/>
        </a:defRPr>
      </a:lvl8pPr>
      <a:lvl9pPr marL="1828800" algn="l" rtl="0" fontAlgn="base">
        <a:spcBef>
          <a:spcPct val="0"/>
        </a:spcBef>
        <a:spcAft>
          <a:spcPct val="0"/>
        </a:spcAft>
        <a:defRPr sz="3200" b="1">
          <a:solidFill>
            <a:schemeClr val="tx2"/>
          </a:solidFill>
          <a:latin typeface="Verdana" pitchFamily="34"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a:solidFill>
            <a:schemeClr val="tx1"/>
          </a:solidFill>
          <a:latin typeface="Arial" charset="0"/>
        </a:defRPr>
      </a:lvl5pPr>
      <a:lvl6pPr marL="2514600" indent="-228600" algn="l" rtl="0" fontAlgn="base">
        <a:spcBef>
          <a:spcPct val="20000"/>
        </a:spcBef>
        <a:spcAft>
          <a:spcPct val="0"/>
        </a:spcAft>
        <a:buChar char="»"/>
        <a:defRPr sz="1600">
          <a:solidFill>
            <a:schemeClr val="tx1"/>
          </a:solidFill>
          <a:latin typeface="Arial" charset="0"/>
        </a:defRPr>
      </a:lvl6pPr>
      <a:lvl7pPr marL="2971800" indent="-228600" algn="l" rtl="0" fontAlgn="base">
        <a:spcBef>
          <a:spcPct val="20000"/>
        </a:spcBef>
        <a:spcAft>
          <a:spcPct val="0"/>
        </a:spcAft>
        <a:buChar char="»"/>
        <a:defRPr sz="1600">
          <a:solidFill>
            <a:schemeClr val="tx1"/>
          </a:solidFill>
          <a:latin typeface="Arial" charset="0"/>
        </a:defRPr>
      </a:lvl7pPr>
      <a:lvl8pPr marL="3429000" indent="-228600" algn="l" rtl="0" fontAlgn="base">
        <a:spcBef>
          <a:spcPct val="20000"/>
        </a:spcBef>
        <a:spcAft>
          <a:spcPct val="0"/>
        </a:spcAft>
        <a:buChar char="»"/>
        <a:defRPr sz="1600">
          <a:solidFill>
            <a:schemeClr val="tx1"/>
          </a:solidFill>
          <a:latin typeface="Arial" charset="0"/>
        </a:defRPr>
      </a:lvl8pPr>
      <a:lvl9pPr marL="3886200" indent="-228600" algn="l" rtl="0" fontAlgn="base">
        <a:spcBef>
          <a:spcPct val="20000"/>
        </a:spcBef>
        <a:spcAft>
          <a:spcPct val="0"/>
        </a:spcAft>
        <a:buChar char="»"/>
        <a:defRPr sz="16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oleObject" Target="../embeddings/oleObject9.bin"/><Relationship Id="rId7" Type="http://schemas.openxmlformats.org/officeDocument/2006/relationships/oleObject" Target="../embeddings/oleObject13.bin"/><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12.bin"/><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100.xml.rels><?xml version="1.0" encoding="UTF-8" standalone="yes"?>
<Relationships xmlns="http://schemas.openxmlformats.org/package/2006/relationships"><Relationship Id="rId3" Type="http://schemas.openxmlformats.org/officeDocument/2006/relationships/oleObject" Target="../embeddings/oleObject122.bin"/><Relationship Id="rId2" Type="http://schemas.openxmlformats.org/officeDocument/2006/relationships/slideLayout" Target="../slideLayouts/slideLayout2.xml"/><Relationship Id="rId1" Type="http://schemas.openxmlformats.org/officeDocument/2006/relationships/vmlDrawing" Target="../drawings/vmlDrawing35.vml"/><Relationship Id="rId4" Type="http://schemas.openxmlformats.org/officeDocument/2006/relationships/oleObject" Target="../embeddings/oleObject123.bin"/></Relationships>
</file>

<file path=ppt/slides/_rels/slide101.xml.rels><?xml version="1.0" encoding="UTF-8" standalone="yes"?>
<Relationships xmlns="http://schemas.openxmlformats.org/package/2006/relationships"><Relationship Id="rId3" Type="http://schemas.openxmlformats.org/officeDocument/2006/relationships/oleObject" Target="../embeddings/oleObject124.bin"/><Relationship Id="rId2" Type="http://schemas.openxmlformats.org/officeDocument/2006/relationships/slideLayout" Target="../slideLayouts/slideLayout2.xml"/><Relationship Id="rId1" Type="http://schemas.openxmlformats.org/officeDocument/2006/relationships/vmlDrawing" Target="../drawings/vmlDrawing36.v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25.bin"/><Relationship Id="rId2" Type="http://schemas.openxmlformats.org/officeDocument/2006/relationships/slideLayout" Target="../slideLayouts/slideLayout2.xml"/><Relationship Id="rId1" Type="http://schemas.openxmlformats.org/officeDocument/2006/relationships/vmlDrawing" Target="../drawings/vmlDrawing37.v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126.bin"/><Relationship Id="rId2" Type="http://schemas.openxmlformats.org/officeDocument/2006/relationships/slideLayout" Target="../slideLayouts/slideLayout2.xml"/><Relationship Id="rId1" Type="http://schemas.openxmlformats.org/officeDocument/2006/relationships/vmlDrawing" Target="../drawings/vmlDrawing38.vml"/><Relationship Id="rId6" Type="http://schemas.openxmlformats.org/officeDocument/2006/relationships/oleObject" Target="../embeddings/oleObject129.bin"/><Relationship Id="rId5" Type="http://schemas.openxmlformats.org/officeDocument/2006/relationships/oleObject" Target="../embeddings/oleObject128.bin"/><Relationship Id="rId4" Type="http://schemas.openxmlformats.org/officeDocument/2006/relationships/oleObject" Target="../embeddings/oleObject127.bin"/></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oleObject" Target="../embeddings/oleObject130.bin"/><Relationship Id="rId2" Type="http://schemas.openxmlformats.org/officeDocument/2006/relationships/slideLayout" Target="../slideLayouts/slideLayout2.xml"/><Relationship Id="rId1" Type="http://schemas.openxmlformats.org/officeDocument/2006/relationships/vmlDrawing" Target="../drawings/vmlDrawing39.v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oleObject" Target="../embeddings/oleObject15.bin"/><Relationship Id="rId7" Type="http://schemas.openxmlformats.org/officeDocument/2006/relationships/oleObject" Target="../embeddings/oleObject19.bin"/><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oleObject" Target="../embeddings/oleObject18.bin"/><Relationship Id="rId5" Type="http://schemas.openxmlformats.org/officeDocument/2006/relationships/oleObject" Target="../embeddings/oleObject17.bin"/><Relationship Id="rId4" Type="http://schemas.openxmlformats.org/officeDocument/2006/relationships/oleObject" Target="../embeddings/oleObject16.bin"/></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oleObject" Target="../embeddings/oleObject131.bin"/><Relationship Id="rId2" Type="http://schemas.openxmlformats.org/officeDocument/2006/relationships/slideLayout" Target="../slideLayouts/slideLayout2.xml"/><Relationship Id="rId1" Type="http://schemas.openxmlformats.org/officeDocument/2006/relationships/vmlDrawing" Target="../drawings/vmlDrawing40.vml"/></Relationships>
</file>

<file path=ppt/slides/_rels/slide113.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oleObject" Target="../embeddings/oleObject132.bin"/><Relationship Id="rId2" Type="http://schemas.openxmlformats.org/officeDocument/2006/relationships/slideLayout" Target="../slideLayouts/slideLayout2.xml"/><Relationship Id="rId1" Type="http://schemas.openxmlformats.org/officeDocument/2006/relationships/vmlDrawing" Target="../drawings/vmlDrawing41.vml"/></Relationships>
</file>

<file path=ppt/slides/_rels/slide115.xml.rels><?xml version="1.0" encoding="UTF-8" standalone="yes"?>
<Relationships xmlns="http://schemas.openxmlformats.org/package/2006/relationships"><Relationship Id="rId3" Type="http://schemas.openxmlformats.org/officeDocument/2006/relationships/oleObject" Target="../embeddings/oleObject133.bin"/><Relationship Id="rId2" Type="http://schemas.openxmlformats.org/officeDocument/2006/relationships/slideLayout" Target="../slideLayouts/slideLayout2.xml"/><Relationship Id="rId1" Type="http://schemas.openxmlformats.org/officeDocument/2006/relationships/vmlDrawing" Target="../drawings/vmlDrawing42.v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134.bin"/><Relationship Id="rId2" Type="http://schemas.openxmlformats.org/officeDocument/2006/relationships/slideLayout" Target="../slideLayouts/slideLayout2.xml"/><Relationship Id="rId1" Type="http://schemas.openxmlformats.org/officeDocument/2006/relationships/vmlDrawing" Target="../drawings/vmlDrawing43.vml"/></Relationships>
</file>

<file path=ppt/slides/_rels/slide117.xml.rels><?xml version="1.0" encoding="UTF-8" standalone="yes"?>
<Relationships xmlns="http://schemas.openxmlformats.org/package/2006/relationships"><Relationship Id="rId3" Type="http://schemas.openxmlformats.org/officeDocument/2006/relationships/oleObject" Target="../embeddings/oleObject135.bin"/><Relationship Id="rId2" Type="http://schemas.openxmlformats.org/officeDocument/2006/relationships/slideLayout" Target="../slideLayouts/slideLayout2.xml"/><Relationship Id="rId1" Type="http://schemas.openxmlformats.org/officeDocument/2006/relationships/vmlDrawing" Target="../drawings/vmlDrawing44.vml"/></Relationships>
</file>

<file path=ppt/slides/_rels/slide118.xml.rels><?xml version="1.0" encoding="UTF-8" standalone="yes"?>
<Relationships xmlns="http://schemas.openxmlformats.org/package/2006/relationships"><Relationship Id="rId3" Type="http://schemas.openxmlformats.org/officeDocument/2006/relationships/image" Target="file:///C:\Documents%20and%20Settings\fym\&#26700;&#38754;\500M&#12298;&#22810;&#23186;&#20307;&#25216;&#26415;&#22522;&#30784;&#12299;02-18\&#22810;&#23186;&#20307;&#25216;&#26415;&#21450;&#25945;&#32946;&#24212;&#29992;&#32593;&#32476;&#35838;&#31243;\&#22810;&#23186;&#20307;&#25216;&#26415;&#22522;&#30784;\img\Image49.gif" TargetMode="External"/><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120.xml.rels><?xml version="1.0" encoding="UTF-8" standalone="yes"?>
<Relationships xmlns="http://schemas.openxmlformats.org/package/2006/relationships"><Relationship Id="rId3" Type="http://schemas.openxmlformats.org/officeDocument/2006/relationships/oleObject" Target="../embeddings/oleObject136.bin"/><Relationship Id="rId2" Type="http://schemas.openxmlformats.org/officeDocument/2006/relationships/slideLayout" Target="../slideLayouts/slideLayout2.xml"/><Relationship Id="rId1" Type="http://schemas.openxmlformats.org/officeDocument/2006/relationships/vmlDrawing" Target="../drawings/vmlDrawing45.vml"/></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21.xml"/><Relationship Id="rId7" Type="http://schemas.openxmlformats.org/officeDocument/2006/relationships/oleObject" Target="../embeddings/oleObject140.bin"/><Relationship Id="rId2" Type="http://schemas.openxmlformats.org/officeDocument/2006/relationships/slideLayout" Target="../slideLayouts/slideLayout2.xml"/><Relationship Id="rId1" Type="http://schemas.openxmlformats.org/officeDocument/2006/relationships/vmlDrawing" Target="../drawings/vmlDrawing46.vml"/><Relationship Id="rId6" Type="http://schemas.openxmlformats.org/officeDocument/2006/relationships/oleObject" Target="../embeddings/oleObject139.bin"/><Relationship Id="rId5" Type="http://schemas.openxmlformats.org/officeDocument/2006/relationships/oleObject" Target="../embeddings/oleObject138.bin"/><Relationship Id="rId4" Type="http://schemas.openxmlformats.org/officeDocument/2006/relationships/oleObject" Target="../embeddings/oleObject137.bin"/></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141.bin"/><Relationship Id="rId2" Type="http://schemas.openxmlformats.org/officeDocument/2006/relationships/slideLayout" Target="../slideLayouts/slideLayout2.xml"/><Relationship Id="rId1" Type="http://schemas.openxmlformats.org/officeDocument/2006/relationships/vmlDrawing" Target="../drawings/vmlDrawing47.vml"/><Relationship Id="rId4" Type="http://schemas.openxmlformats.org/officeDocument/2006/relationships/oleObject" Target="../embeddings/oleObject142.bin"/></Relationships>
</file>

<file path=ppt/slides/_rels/slide1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vmlDrawing" Target="../drawings/vmlDrawing48.vml"/><Relationship Id="rId6" Type="http://schemas.openxmlformats.org/officeDocument/2006/relationships/oleObject" Target="../embeddings/oleObject144.bin"/><Relationship Id="rId5" Type="http://schemas.openxmlformats.org/officeDocument/2006/relationships/image" Target="../media/image190.png"/><Relationship Id="rId4" Type="http://schemas.openxmlformats.org/officeDocument/2006/relationships/oleObject" Target="../embeddings/oleObject143.bin"/></Relationships>
</file>

<file path=ppt/slides/_rels/slide124.xml.rels><?xml version="1.0" encoding="UTF-8" standalone="yes"?>
<Relationships xmlns="http://schemas.openxmlformats.org/package/2006/relationships"><Relationship Id="rId3" Type="http://schemas.openxmlformats.org/officeDocument/2006/relationships/oleObject" Target="../embeddings/oleObject145.bin"/><Relationship Id="rId2" Type="http://schemas.openxmlformats.org/officeDocument/2006/relationships/slideLayout" Target="../slideLayouts/slideLayout2.xml"/><Relationship Id="rId1" Type="http://schemas.openxmlformats.org/officeDocument/2006/relationships/vmlDrawing" Target="../drawings/vmlDrawing49.vml"/><Relationship Id="rId5" Type="http://schemas.openxmlformats.org/officeDocument/2006/relationships/oleObject" Target="../embeddings/oleObject147.bin"/><Relationship Id="rId4" Type="http://schemas.openxmlformats.org/officeDocument/2006/relationships/oleObject" Target="../embeddings/oleObject146.bin"/></Relationships>
</file>

<file path=ppt/slides/_rels/slide125.xml.rels><?xml version="1.0" encoding="UTF-8" standalone="yes"?>
<Relationships xmlns="http://schemas.openxmlformats.org/package/2006/relationships"><Relationship Id="rId3" Type="http://schemas.openxmlformats.org/officeDocument/2006/relationships/oleObject" Target="../embeddings/oleObject148.bin"/><Relationship Id="rId2" Type="http://schemas.openxmlformats.org/officeDocument/2006/relationships/slideLayout" Target="../slideLayouts/slideLayout2.xml"/><Relationship Id="rId1" Type="http://schemas.openxmlformats.org/officeDocument/2006/relationships/vmlDrawing" Target="../drawings/vmlDrawing50.v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oleObject" Target="../embeddings/oleObject149.bin"/><Relationship Id="rId2" Type="http://schemas.openxmlformats.org/officeDocument/2006/relationships/slideLayout" Target="../slideLayouts/slideLayout6.xml"/><Relationship Id="rId1" Type="http://schemas.openxmlformats.org/officeDocument/2006/relationships/vmlDrawing" Target="../drawings/vmlDrawing51.vml"/><Relationship Id="rId4" Type="http://schemas.openxmlformats.org/officeDocument/2006/relationships/oleObject" Target="../embeddings/oleObject150.bin"/></Relationships>
</file>

<file path=ppt/slides/_rels/slide128.xml.rels><?xml version="1.0" encoding="UTF-8" standalone="yes"?>
<Relationships xmlns="http://schemas.openxmlformats.org/package/2006/relationships"><Relationship Id="rId3" Type="http://schemas.openxmlformats.org/officeDocument/2006/relationships/oleObject" Target="../embeddings/oleObject151.bin"/><Relationship Id="rId2" Type="http://schemas.openxmlformats.org/officeDocument/2006/relationships/slideLayout" Target="../slideLayouts/slideLayout6.xml"/><Relationship Id="rId1" Type="http://schemas.openxmlformats.org/officeDocument/2006/relationships/vmlDrawing" Target="../drawings/vmlDrawing52.vml"/><Relationship Id="rId6" Type="http://schemas.openxmlformats.org/officeDocument/2006/relationships/oleObject" Target="../embeddings/oleObject154.bin"/><Relationship Id="rId5" Type="http://schemas.openxmlformats.org/officeDocument/2006/relationships/oleObject" Target="../embeddings/oleObject153.bin"/><Relationship Id="rId4" Type="http://schemas.openxmlformats.org/officeDocument/2006/relationships/oleObject" Target="../embeddings/oleObject152.bin"/></Relationships>
</file>

<file path=ppt/slides/_rels/slide129.xml.rels><?xml version="1.0" encoding="UTF-8" standalone="yes"?>
<Relationships xmlns="http://schemas.openxmlformats.org/package/2006/relationships"><Relationship Id="rId3" Type="http://schemas.openxmlformats.org/officeDocument/2006/relationships/oleObject" Target="../embeddings/oleObject155.bin"/><Relationship Id="rId2" Type="http://schemas.openxmlformats.org/officeDocument/2006/relationships/slideLayout" Target="../slideLayouts/slideLayout6.xml"/><Relationship Id="rId1" Type="http://schemas.openxmlformats.org/officeDocument/2006/relationships/vmlDrawing" Target="../drawings/vmlDrawing53.v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5.bin"/><Relationship Id="rId13" Type="http://schemas.openxmlformats.org/officeDocument/2006/relationships/oleObject" Target="../embeddings/oleObject30.bin"/><Relationship Id="rId3" Type="http://schemas.openxmlformats.org/officeDocument/2006/relationships/notesSlide" Target="../notesSlides/notesSlide4.xml"/><Relationship Id="rId7" Type="http://schemas.openxmlformats.org/officeDocument/2006/relationships/oleObject" Target="../embeddings/oleObject24.bin"/><Relationship Id="rId12" Type="http://schemas.openxmlformats.org/officeDocument/2006/relationships/oleObject" Target="../embeddings/oleObject29.bin"/><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oleObject" Target="../embeddings/oleObject23.bin"/><Relationship Id="rId11" Type="http://schemas.openxmlformats.org/officeDocument/2006/relationships/oleObject" Target="../embeddings/oleObject28.bin"/><Relationship Id="rId5" Type="http://schemas.openxmlformats.org/officeDocument/2006/relationships/oleObject" Target="../embeddings/oleObject22.bin"/><Relationship Id="rId10" Type="http://schemas.openxmlformats.org/officeDocument/2006/relationships/oleObject" Target="../embeddings/oleObject27.bin"/><Relationship Id="rId4" Type="http://schemas.openxmlformats.org/officeDocument/2006/relationships/oleObject" Target="../embeddings/oleObject21.bin"/><Relationship Id="rId9" Type="http://schemas.openxmlformats.org/officeDocument/2006/relationships/oleObject" Target="../embeddings/oleObject26.bin"/><Relationship Id="rId14" Type="http://schemas.openxmlformats.org/officeDocument/2006/relationships/oleObject" Target="../embeddings/oleObject31.bin"/></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3" Type="http://schemas.openxmlformats.org/officeDocument/2006/relationships/image" Target="../media/image203.gif"/><Relationship Id="rId2" Type="http://schemas.openxmlformats.org/officeDocument/2006/relationships/image" Target="../media/image202.gif"/><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file:///D:\mimikitty\&#22810;&#23186;&#20307;&#25216;&#26415;&#22522;&#30784;\img\Image63.gif" TargetMode="External"/><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oleObject" Target="../embeddings/oleObject156.bin"/><Relationship Id="rId2" Type="http://schemas.openxmlformats.org/officeDocument/2006/relationships/slideLayout" Target="../slideLayouts/slideLayout2.xml"/><Relationship Id="rId1" Type="http://schemas.openxmlformats.org/officeDocument/2006/relationships/vmlDrawing" Target="../drawings/vmlDrawing54.vml"/><Relationship Id="rId4" Type="http://schemas.openxmlformats.org/officeDocument/2006/relationships/image" Target="../media/image206.png"/></Relationships>
</file>

<file path=ppt/slides/_rels/slide136.xml.rels><?xml version="1.0" encoding="UTF-8" standalone="yes"?>
<Relationships xmlns="http://schemas.openxmlformats.org/package/2006/relationships"><Relationship Id="rId3" Type="http://schemas.openxmlformats.org/officeDocument/2006/relationships/oleObject" Target="../embeddings/oleObject157.bin"/><Relationship Id="rId2" Type="http://schemas.openxmlformats.org/officeDocument/2006/relationships/slideLayout" Target="../slideLayouts/slideLayout2.xml"/><Relationship Id="rId1" Type="http://schemas.openxmlformats.org/officeDocument/2006/relationships/vmlDrawing" Target="../drawings/vmlDrawing55.vml"/><Relationship Id="rId4" Type="http://schemas.openxmlformats.org/officeDocument/2006/relationships/oleObject" Target="../embeddings/oleObject158.bin"/></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6.xml"/><Relationship Id="rId1" Type="http://schemas.openxmlformats.org/officeDocument/2006/relationships/vmlDrawing" Target="../drawings/vmlDrawing10.v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oleObject" Target="../embeddings/oleObject159.bin"/><Relationship Id="rId2" Type="http://schemas.openxmlformats.org/officeDocument/2006/relationships/slideLayout" Target="../slideLayouts/slideLayout2.xml"/><Relationship Id="rId1" Type="http://schemas.openxmlformats.org/officeDocument/2006/relationships/vmlDrawing" Target="../drawings/vmlDrawing56.v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212.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213.jpe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2" Type="http://schemas.openxmlformats.org/officeDocument/2006/relationships/image" Target="../media/image214.jpeg"/><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6.xml"/></Relationships>
</file>

<file path=ppt/slides/_rels/slide163.xml.rels><?xml version="1.0" encoding="UTF-8" standalone="yes"?>
<Relationships xmlns="http://schemas.openxmlformats.org/package/2006/relationships"><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217.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2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oleObject" Target="../embeddings/oleObject43.bin"/><Relationship Id="rId3" Type="http://schemas.openxmlformats.org/officeDocument/2006/relationships/oleObject" Target="../embeddings/oleObject33.bin"/><Relationship Id="rId7" Type="http://schemas.openxmlformats.org/officeDocument/2006/relationships/oleObject" Target="../embeddings/oleObject37.bin"/><Relationship Id="rId12" Type="http://schemas.openxmlformats.org/officeDocument/2006/relationships/oleObject" Target="../embeddings/oleObject42.bin"/><Relationship Id="rId2" Type="http://schemas.openxmlformats.org/officeDocument/2006/relationships/slideLayout" Target="../slideLayouts/slideLayout6.xml"/><Relationship Id="rId16" Type="http://schemas.openxmlformats.org/officeDocument/2006/relationships/oleObject" Target="../embeddings/oleObject46.bin"/><Relationship Id="rId1" Type="http://schemas.openxmlformats.org/officeDocument/2006/relationships/vmlDrawing" Target="../drawings/vmlDrawing11.vml"/><Relationship Id="rId6" Type="http://schemas.openxmlformats.org/officeDocument/2006/relationships/oleObject" Target="../embeddings/oleObject36.bin"/><Relationship Id="rId11" Type="http://schemas.openxmlformats.org/officeDocument/2006/relationships/oleObject" Target="../embeddings/oleObject41.bin"/><Relationship Id="rId5" Type="http://schemas.openxmlformats.org/officeDocument/2006/relationships/oleObject" Target="../embeddings/oleObject35.bin"/><Relationship Id="rId15" Type="http://schemas.openxmlformats.org/officeDocument/2006/relationships/oleObject" Target="../embeddings/oleObject45.bin"/><Relationship Id="rId10" Type="http://schemas.openxmlformats.org/officeDocument/2006/relationships/oleObject" Target="../embeddings/oleObject40.bin"/><Relationship Id="rId4" Type="http://schemas.openxmlformats.org/officeDocument/2006/relationships/oleObject" Target="../embeddings/oleObject34.bin"/><Relationship Id="rId9" Type="http://schemas.openxmlformats.org/officeDocument/2006/relationships/oleObject" Target="../embeddings/oleObject39.bin"/><Relationship Id="rId14" Type="http://schemas.openxmlformats.org/officeDocument/2006/relationships/oleObject" Target="../embeddings/oleObject44.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47.bin"/><Relationship Id="rId2" Type="http://schemas.openxmlformats.org/officeDocument/2006/relationships/slideLayout" Target="../slideLayouts/slideLayout6.xml"/><Relationship Id="rId1" Type="http://schemas.openxmlformats.org/officeDocument/2006/relationships/vmlDrawing" Target="../drawings/vmlDrawing12.vml"/></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oleObject" Target="../embeddings/oleObject49.bin"/><Relationship Id="rId4" Type="http://schemas.openxmlformats.org/officeDocument/2006/relationships/oleObject" Target="../embeddings/oleObject48.bin"/></Relationships>
</file>

<file path=ppt/slides/_rels/slide2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oleObject" Target="../embeddings/oleObject52.bin"/><Relationship Id="rId4" Type="http://schemas.openxmlformats.org/officeDocument/2006/relationships/oleObject" Target="../embeddings/oleObject51.bin"/></Relationships>
</file>

<file path=ppt/slides/_rels/slide41.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6.gi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7.gi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53.bin"/><Relationship Id="rId2" Type="http://schemas.openxmlformats.org/officeDocument/2006/relationships/slideLayout" Target="../slideLayouts/slideLayout2.xml"/><Relationship Id="rId1" Type="http://schemas.openxmlformats.org/officeDocument/2006/relationships/vmlDrawing" Target="../drawings/vmlDrawing15.vml"/></Relationships>
</file>

<file path=ppt/slides/_rels/slide45.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54.bin"/><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oleObject" Target="../embeddings/oleObject56.bin"/><Relationship Id="rId4" Type="http://schemas.openxmlformats.org/officeDocument/2006/relationships/oleObject" Target="../embeddings/oleObject55.bin"/></Relationships>
</file>

<file path=ppt/slides/_rels/slide4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17.v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oleObject" Target="../embeddings/oleObject60.bin"/><Relationship Id="rId5" Type="http://schemas.openxmlformats.org/officeDocument/2006/relationships/oleObject" Target="../embeddings/oleObject59.bin"/><Relationship Id="rId4" Type="http://schemas.openxmlformats.org/officeDocument/2006/relationships/oleObject" Target="../embeddings/oleObject58.bin"/></Relationships>
</file>

<file path=ppt/slides/_rels/slide51.xml.rels><?xml version="1.0" encoding="UTF-8" standalone="yes"?>
<Relationships xmlns="http://schemas.openxmlformats.org/package/2006/relationships"><Relationship Id="rId8" Type="http://schemas.openxmlformats.org/officeDocument/2006/relationships/oleObject" Target="../embeddings/oleObject66.bin"/><Relationship Id="rId3" Type="http://schemas.openxmlformats.org/officeDocument/2006/relationships/oleObject" Target="../embeddings/oleObject61.bin"/><Relationship Id="rId7"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64.bin"/><Relationship Id="rId5" Type="http://schemas.openxmlformats.org/officeDocument/2006/relationships/oleObject" Target="../embeddings/oleObject63.bin"/><Relationship Id="rId4" Type="http://schemas.openxmlformats.org/officeDocument/2006/relationships/oleObject" Target="../embeddings/oleObject62.bin"/><Relationship Id="rId9" Type="http://schemas.openxmlformats.org/officeDocument/2006/relationships/oleObject" Target="../embeddings/oleObject67.bin"/></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file:///C:\Documents%20and%20Settings\fym\&#26700;&#38754;\500M&#12298;&#22810;&#23186;&#20307;&#25216;&#26415;&#22522;&#30784;&#12299;02-18\&#22810;&#23186;&#20307;&#25216;&#26415;&#21450;&#25945;&#32946;&#24212;&#29992;&#32593;&#32476;&#35838;&#31243;\&#22810;&#23186;&#20307;&#25216;&#26415;&#22522;&#30784;\img\Image31.gif" TargetMode="External"/><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68.bin"/><Relationship Id="rId2" Type="http://schemas.openxmlformats.org/officeDocument/2006/relationships/slideLayout" Target="../slideLayouts/slideLayout2.xml"/><Relationship Id="rId1" Type="http://schemas.openxmlformats.org/officeDocument/2006/relationships/vmlDrawing" Target="../drawings/vmlDrawing20.vml"/></Relationships>
</file>

<file path=ppt/slides/_rels/slide5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oleObject" Target="../embeddings/oleObject70.bin"/><Relationship Id="rId4" Type="http://schemas.openxmlformats.org/officeDocument/2006/relationships/oleObject" Target="../embeddings/oleObject69.bin"/></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71.bin"/><Relationship Id="rId7" Type="http://schemas.openxmlformats.org/officeDocument/2006/relationships/oleObject" Target="../embeddings/oleObject75.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oleObject" Target="../embeddings/oleObject74.bin"/><Relationship Id="rId5" Type="http://schemas.openxmlformats.org/officeDocument/2006/relationships/oleObject" Target="../embeddings/oleObject73.bin"/><Relationship Id="rId4" Type="http://schemas.openxmlformats.org/officeDocument/2006/relationships/oleObject" Target="../embeddings/oleObject72.bin"/></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76.bin"/><Relationship Id="rId7" Type="http://schemas.openxmlformats.org/officeDocument/2006/relationships/oleObject" Target="../embeddings/oleObject80.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oleObject" Target="../embeddings/oleObject79.bin"/><Relationship Id="rId5" Type="http://schemas.openxmlformats.org/officeDocument/2006/relationships/oleObject" Target="../embeddings/oleObject78.bin"/><Relationship Id="rId4" Type="http://schemas.openxmlformats.org/officeDocument/2006/relationships/oleObject" Target="../embeddings/oleObject77.bin"/></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vmlDrawing" Target="../drawings/vmlDrawing24.vml"/><Relationship Id="rId5" Type="http://schemas.openxmlformats.org/officeDocument/2006/relationships/oleObject" Target="../embeddings/oleObject82.bin"/><Relationship Id="rId4" Type="http://schemas.openxmlformats.org/officeDocument/2006/relationships/oleObject" Target="../embeddings/oleObject81.bin"/></Relationships>
</file>

<file path=ppt/slides/_rels/slide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83.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oleObject" Target="../embeddings/oleObject86.bin"/><Relationship Id="rId5" Type="http://schemas.openxmlformats.org/officeDocument/2006/relationships/oleObject" Target="../embeddings/oleObject85.bin"/><Relationship Id="rId4" Type="http://schemas.openxmlformats.org/officeDocument/2006/relationships/oleObject" Target="../embeddings/oleObject84.bin"/></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87.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oleObject" Target="../embeddings/oleObject88.bin"/></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vmlDrawing" Target="../drawings/vmlDrawing27.vml"/><Relationship Id="rId6" Type="http://schemas.openxmlformats.org/officeDocument/2006/relationships/oleObject" Target="../embeddings/oleObject91.bin"/><Relationship Id="rId5" Type="http://schemas.openxmlformats.org/officeDocument/2006/relationships/oleObject" Target="../embeddings/oleObject90.bin"/><Relationship Id="rId4" Type="http://schemas.openxmlformats.org/officeDocument/2006/relationships/oleObject" Target="../embeddings/oleObject89.bin"/></Relationships>
</file>

<file path=ppt/slides/_rels/slide64.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slideLayout" Target="../slideLayouts/slideLayout2.xml"/><Relationship Id="rId1" Type="http://schemas.openxmlformats.org/officeDocument/2006/relationships/vmlDrawing" Target="../drawings/vmlDrawing28.vml"/><Relationship Id="rId5" Type="http://schemas.openxmlformats.org/officeDocument/2006/relationships/image" Target="../media/image124.jpeg"/><Relationship Id="rId4" Type="http://schemas.openxmlformats.org/officeDocument/2006/relationships/oleObject" Target="../embeddings/oleObject92.bin"/></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93.bin"/><Relationship Id="rId2" Type="http://schemas.openxmlformats.org/officeDocument/2006/relationships/slideLayout" Target="../slideLayouts/slideLayout2.xml"/><Relationship Id="rId1" Type="http://schemas.openxmlformats.org/officeDocument/2006/relationships/vmlDrawing" Target="../drawings/vmlDrawing29.v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94.bin"/><Relationship Id="rId2" Type="http://schemas.openxmlformats.org/officeDocument/2006/relationships/slideLayout" Target="../slideLayouts/slideLayout2.xml"/><Relationship Id="rId1" Type="http://schemas.openxmlformats.org/officeDocument/2006/relationships/vmlDrawing" Target="../drawings/vmlDrawing30.v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oleObject" Target="../embeddings/oleObject100.bin"/><Relationship Id="rId13" Type="http://schemas.openxmlformats.org/officeDocument/2006/relationships/oleObject" Target="../embeddings/oleObject105.bin"/><Relationship Id="rId18" Type="http://schemas.openxmlformats.org/officeDocument/2006/relationships/oleObject" Target="../embeddings/oleObject110.bin"/><Relationship Id="rId3" Type="http://schemas.openxmlformats.org/officeDocument/2006/relationships/oleObject" Target="../embeddings/oleObject95.bin"/><Relationship Id="rId21" Type="http://schemas.openxmlformats.org/officeDocument/2006/relationships/oleObject" Target="../embeddings/oleObject113.bin"/><Relationship Id="rId7" Type="http://schemas.openxmlformats.org/officeDocument/2006/relationships/oleObject" Target="../embeddings/oleObject99.bin"/><Relationship Id="rId12" Type="http://schemas.openxmlformats.org/officeDocument/2006/relationships/oleObject" Target="../embeddings/oleObject104.bin"/><Relationship Id="rId17" Type="http://schemas.openxmlformats.org/officeDocument/2006/relationships/oleObject" Target="../embeddings/oleObject109.bin"/><Relationship Id="rId25" Type="http://schemas.openxmlformats.org/officeDocument/2006/relationships/oleObject" Target="../embeddings/oleObject117.bin"/><Relationship Id="rId2" Type="http://schemas.openxmlformats.org/officeDocument/2006/relationships/slideLayout" Target="../slideLayouts/slideLayout2.xml"/><Relationship Id="rId16" Type="http://schemas.openxmlformats.org/officeDocument/2006/relationships/oleObject" Target="../embeddings/oleObject108.bin"/><Relationship Id="rId20" Type="http://schemas.openxmlformats.org/officeDocument/2006/relationships/oleObject" Target="../embeddings/oleObject112.bin"/><Relationship Id="rId1" Type="http://schemas.openxmlformats.org/officeDocument/2006/relationships/vmlDrawing" Target="../drawings/vmlDrawing31.vml"/><Relationship Id="rId6" Type="http://schemas.openxmlformats.org/officeDocument/2006/relationships/oleObject" Target="../embeddings/oleObject98.bin"/><Relationship Id="rId11" Type="http://schemas.openxmlformats.org/officeDocument/2006/relationships/oleObject" Target="../embeddings/oleObject103.bin"/><Relationship Id="rId24" Type="http://schemas.openxmlformats.org/officeDocument/2006/relationships/oleObject" Target="../embeddings/oleObject116.bin"/><Relationship Id="rId5" Type="http://schemas.openxmlformats.org/officeDocument/2006/relationships/oleObject" Target="../embeddings/oleObject97.bin"/><Relationship Id="rId15" Type="http://schemas.openxmlformats.org/officeDocument/2006/relationships/oleObject" Target="../embeddings/oleObject107.bin"/><Relationship Id="rId23" Type="http://schemas.openxmlformats.org/officeDocument/2006/relationships/oleObject" Target="../embeddings/oleObject115.bin"/><Relationship Id="rId10" Type="http://schemas.openxmlformats.org/officeDocument/2006/relationships/oleObject" Target="../embeddings/oleObject102.bin"/><Relationship Id="rId19" Type="http://schemas.openxmlformats.org/officeDocument/2006/relationships/oleObject" Target="../embeddings/oleObject111.bin"/><Relationship Id="rId4" Type="http://schemas.openxmlformats.org/officeDocument/2006/relationships/oleObject" Target="../embeddings/oleObject96.bin"/><Relationship Id="rId9" Type="http://schemas.openxmlformats.org/officeDocument/2006/relationships/oleObject" Target="../embeddings/oleObject101.bin"/><Relationship Id="rId14" Type="http://schemas.openxmlformats.org/officeDocument/2006/relationships/oleObject" Target="../embeddings/oleObject106.bin"/><Relationship Id="rId22" Type="http://schemas.openxmlformats.org/officeDocument/2006/relationships/oleObject" Target="../embeddings/oleObject114.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118.bin"/><Relationship Id="rId2" Type="http://schemas.openxmlformats.org/officeDocument/2006/relationships/slideLayout" Target="../slideLayouts/slideLayout2.xml"/><Relationship Id="rId1" Type="http://schemas.openxmlformats.org/officeDocument/2006/relationships/vmlDrawing" Target="../drawings/vmlDrawing32.vml"/><Relationship Id="rId4" Type="http://schemas.openxmlformats.org/officeDocument/2006/relationships/oleObject" Target="../embeddings/oleObject119.bin"/></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120.bin"/><Relationship Id="rId2" Type="http://schemas.openxmlformats.org/officeDocument/2006/relationships/slideLayout" Target="../slideLayouts/slideLayout2.xml"/><Relationship Id="rId1" Type="http://schemas.openxmlformats.org/officeDocument/2006/relationships/vmlDrawing" Target="../drawings/vmlDrawing33.vml"/></Relationships>
</file>

<file path=ppt/slides/_rels/slide74.xml.rels><?xml version="1.0" encoding="UTF-8" standalone="yes"?>
<Relationships xmlns="http://schemas.openxmlformats.org/package/2006/relationships"><Relationship Id="rId3" Type="http://schemas.openxmlformats.org/officeDocument/2006/relationships/oleObject" Target="../embeddings/oleObject121.bin"/><Relationship Id="rId2" Type="http://schemas.openxmlformats.org/officeDocument/2006/relationships/slideLayout" Target="../slideLayouts/slideLayout2.xml"/><Relationship Id="rId1" Type="http://schemas.openxmlformats.org/officeDocument/2006/relationships/vmlDrawing" Target="../drawings/vmlDrawing34.v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80.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oleObject" Target="../embeddings/oleObject7.bin"/><Relationship Id="rId4" Type="http://schemas.openxmlformats.org/officeDocument/2006/relationships/oleObject" Target="../embeddings/oleObject6.bin"/></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http://www.telecarto.com/content/maincontent/multimediadesign/sound/raw/pcm.GIF" TargetMode="External"/><Relationship Id="rId2" Type="http://schemas.openxmlformats.org/officeDocument/2006/relationships/image" Target="../media/image159.gif"/><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9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4"/>
          <p:cNvSpPr>
            <a:spLocks noGrp="1" noChangeArrowheads="1"/>
          </p:cNvSpPr>
          <p:nvPr>
            <p:ph type="ctrTitle"/>
          </p:nvPr>
        </p:nvSpPr>
        <p:spPr>
          <a:xfrm>
            <a:off x="357188" y="2571750"/>
            <a:ext cx="4214812" cy="1790700"/>
          </a:xfrm>
        </p:spPr>
        <p:txBody>
          <a:bodyPr/>
          <a:lstStyle/>
          <a:p>
            <a:r>
              <a:rPr lang="zh-CN" altLang="en-US" smtClean="0">
                <a:ea typeface="宋体" pitchFamily="2" charset="-122"/>
              </a:rPr>
              <a:t>音频信息的获取与处理</a:t>
            </a:r>
            <a:r>
              <a:rPr lang="en-US" altLang="zh-CN" smtClean="0">
                <a:ea typeface="宋体" pitchFamily="2" charset="-122"/>
              </a:rPr>
              <a:t/>
            </a:r>
            <a:br>
              <a:rPr lang="en-US" altLang="zh-CN" smtClean="0">
                <a:ea typeface="宋体" pitchFamily="2" charset="-122"/>
              </a:rPr>
            </a:br>
            <a:r>
              <a:rPr lang="en-US" altLang="zh-CN" smtClean="0">
                <a:ea typeface="宋体" pitchFamily="2" charset="-122"/>
              </a:rPr>
              <a:t>	</a:t>
            </a:r>
          </a:p>
        </p:txBody>
      </p:sp>
      <p:sp>
        <p:nvSpPr>
          <p:cNvPr id="14339" name="Rectangle 5"/>
          <p:cNvSpPr>
            <a:spLocks noGrp="1" noChangeArrowheads="1"/>
          </p:cNvSpPr>
          <p:nvPr>
            <p:ph type="subTitle" idx="1"/>
          </p:nvPr>
        </p:nvSpPr>
        <p:spPr>
          <a:xfrm>
            <a:off x="500063" y="5072063"/>
            <a:ext cx="3690937" cy="381000"/>
          </a:xfrm>
        </p:spPr>
        <p:txBody>
          <a:bodyPr/>
          <a:lstStyle/>
          <a:p>
            <a:r>
              <a:rPr lang="zh-CN" altLang="en-US" sz="2000" smtClean="0">
                <a:ea typeface="宋体" pitchFamily="2" charset="-122"/>
              </a:rPr>
              <a:t>软件学院 </a:t>
            </a:r>
            <a:r>
              <a:rPr lang="en-US" altLang="zh-CN" sz="2000" smtClean="0">
                <a:ea typeface="宋体" pitchFamily="2" charset="-122"/>
              </a:rPr>
              <a:t>		</a:t>
            </a:r>
            <a:r>
              <a:rPr lang="zh-CN" altLang="en-US" sz="2000" smtClean="0">
                <a:ea typeface="宋体" pitchFamily="2" charset="-122"/>
              </a:rPr>
              <a:t>刘新</a:t>
            </a:r>
            <a:endParaRPr lang="en-US" altLang="zh-CN" sz="2000" smtClean="0">
              <a:ea typeface="宋体" pitchFamily="2" charset="-122"/>
            </a:endParaRPr>
          </a:p>
        </p:txBody>
      </p:sp>
      <p:grpSp>
        <p:nvGrpSpPr>
          <p:cNvPr id="14340" name="Group 27"/>
          <p:cNvGrpSpPr>
            <a:grpSpLocks/>
          </p:cNvGrpSpPr>
          <p:nvPr/>
        </p:nvGrpSpPr>
        <p:grpSpPr bwMode="auto">
          <a:xfrm>
            <a:off x="685800" y="785813"/>
            <a:ext cx="3429000" cy="1190625"/>
            <a:chOff x="432" y="2034"/>
            <a:chExt cx="2160" cy="750"/>
          </a:xfrm>
        </p:grpSpPr>
        <p:sp>
          <p:nvSpPr>
            <p:cNvPr id="100375" name="Freeform 23"/>
            <p:cNvSpPr>
              <a:spLocks/>
            </p:cNvSpPr>
            <p:nvPr/>
          </p:nvSpPr>
          <p:spPr bwMode="gray">
            <a:xfrm rot="-409519">
              <a:off x="452" y="2473"/>
              <a:ext cx="1618" cy="309"/>
            </a:xfrm>
            <a:custGeom>
              <a:avLst/>
              <a:gdLst/>
              <a:ahLst/>
              <a:cxnLst>
                <a:cxn ang="0">
                  <a:pos x="3" y="145"/>
                </a:cxn>
                <a:cxn ang="0">
                  <a:pos x="987" y="16"/>
                </a:cxn>
                <a:cxn ang="0">
                  <a:pos x="2232" y="168"/>
                </a:cxn>
                <a:cxn ang="0">
                  <a:pos x="3211" y="130"/>
                </a:cxn>
                <a:cxn ang="0">
                  <a:pos x="2251" y="194"/>
                </a:cxn>
                <a:cxn ang="0">
                  <a:pos x="987" y="62"/>
                </a:cxn>
                <a:cxn ang="0">
                  <a:pos x="3" y="145"/>
                </a:cxn>
              </a:cxnLst>
              <a:rect l="0" t="0" r="r" b="b"/>
              <a:pathLst>
                <a:path w="3214" h="205">
                  <a:moveTo>
                    <a:pt x="3" y="145"/>
                  </a:moveTo>
                  <a:cubicBezTo>
                    <a:pt x="0" y="144"/>
                    <a:pt x="557" y="0"/>
                    <a:pt x="987" y="16"/>
                  </a:cubicBezTo>
                  <a:cubicBezTo>
                    <a:pt x="1417" y="33"/>
                    <a:pt x="1861" y="149"/>
                    <a:pt x="2232" y="168"/>
                  </a:cubicBezTo>
                  <a:cubicBezTo>
                    <a:pt x="2603" y="187"/>
                    <a:pt x="3208" y="126"/>
                    <a:pt x="3211" y="130"/>
                  </a:cubicBezTo>
                  <a:cubicBezTo>
                    <a:pt x="3214" y="134"/>
                    <a:pt x="2622" y="205"/>
                    <a:pt x="2251" y="194"/>
                  </a:cubicBezTo>
                  <a:cubicBezTo>
                    <a:pt x="1880" y="183"/>
                    <a:pt x="1362" y="70"/>
                    <a:pt x="987" y="62"/>
                  </a:cubicBezTo>
                  <a:cubicBezTo>
                    <a:pt x="384" y="54"/>
                    <a:pt x="168" y="144"/>
                    <a:pt x="3" y="145"/>
                  </a:cubicBezTo>
                  <a:close/>
                </a:path>
              </a:pathLst>
            </a:custGeom>
            <a:gradFill rotWithShape="1">
              <a:gsLst>
                <a:gs pos="0">
                  <a:schemeClr val="accent2"/>
                </a:gs>
                <a:gs pos="100000">
                  <a:schemeClr val="accent2">
                    <a:gamma/>
                    <a:tint val="33725"/>
                    <a:invGamma/>
                  </a:schemeClr>
                </a:gs>
              </a:gsLst>
              <a:lin ang="0" scaled="1"/>
            </a:gra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0378" name="Freeform 26"/>
            <p:cNvSpPr>
              <a:spLocks/>
            </p:cNvSpPr>
            <p:nvPr/>
          </p:nvSpPr>
          <p:spPr bwMode="gray">
            <a:xfrm>
              <a:off x="432" y="2034"/>
              <a:ext cx="2160" cy="750"/>
            </a:xfrm>
            <a:custGeom>
              <a:avLst/>
              <a:gdLst/>
              <a:ahLst/>
              <a:cxnLst>
                <a:cxn ang="0">
                  <a:pos x="3" y="565"/>
                </a:cxn>
                <a:cxn ang="0">
                  <a:pos x="460" y="237"/>
                </a:cxn>
                <a:cxn ang="0">
                  <a:pos x="1104" y="305"/>
                </a:cxn>
                <a:cxn ang="0">
                  <a:pos x="1731" y="6"/>
                </a:cxn>
                <a:cxn ang="0">
                  <a:pos x="1124" y="344"/>
                </a:cxn>
                <a:cxn ang="0">
                  <a:pos x="456" y="313"/>
                </a:cxn>
                <a:cxn ang="0">
                  <a:pos x="3" y="565"/>
                </a:cxn>
              </a:cxnLst>
              <a:rect l="0" t="0" r="r" b="b"/>
              <a:pathLst>
                <a:path w="1731" h="565">
                  <a:moveTo>
                    <a:pt x="3" y="565"/>
                  </a:moveTo>
                  <a:cubicBezTo>
                    <a:pt x="0" y="563"/>
                    <a:pt x="215" y="289"/>
                    <a:pt x="460" y="237"/>
                  </a:cubicBezTo>
                  <a:cubicBezTo>
                    <a:pt x="704" y="187"/>
                    <a:pt x="892" y="343"/>
                    <a:pt x="1104" y="305"/>
                  </a:cubicBezTo>
                  <a:cubicBezTo>
                    <a:pt x="1316" y="267"/>
                    <a:pt x="1728" y="0"/>
                    <a:pt x="1731" y="6"/>
                  </a:cubicBezTo>
                  <a:cubicBezTo>
                    <a:pt x="1654" y="53"/>
                    <a:pt x="1362" y="291"/>
                    <a:pt x="1124" y="344"/>
                  </a:cubicBezTo>
                  <a:cubicBezTo>
                    <a:pt x="886" y="397"/>
                    <a:pt x="650" y="265"/>
                    <a:pt x="456" y="313"/>
                  </a:cubicBezTo>
                  <a:cubicBezTo>
                    <a:pt x="115" y="402"/>
                    <a:pt x="94" y="537"/>
                    <a:pt x="3" y="565"/>
                  </a:cubicBezTo>
                  <a:close/>
                </a:path>
              </a:pathLst>
            </a:custGeom>
            <a:gradFill rotWithShape="1">
              <a:gsLst>
                <a:gs pos="0">
                  <a:schemeClr val="accent1"/>
                </a:gs>
                <a:gs pos="100000">
                  <a:schemeClr val="accent1">
                    <a:gamma/>
                    <a:tint val="33725"/>
                    <a:invGamma/>
                  </a:schemeClr>
                </a:gs>
              </a:gsLst>
              <a:lin ang="0" scaled="1"/>
            </a:gra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标题 1"/>
          <p:cNvSpPr>
            <a:spLocks noGrp="1"/>
          </p:cNvSpPr>
          <p:nvPr>
            <p:ph type="title"/>
          </p:nvPr>
        </p:nvSpPr>
        <p:spPr/>
        <p:txBody>
          <a:bodyPr/>
          <a:lstStyle/>
          <a:p>
            <a:r>
              <a:rPr lang="zh-CN" altLang="en-US" dirty="0" smtClean="0">
                <a:ea typeface="宋体" pitchFamily="2" charset="-122"/>
              </a:rPr>
              <a:t>付立叶变换的系数</a:t>
            </a:r>
          </a:p>
        </p:txBody>
      </p:sp>
      <p:sp>
        <p:nvSpPr>
          <p:cNvPr id="7174"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7170" name="Object 2"/>
          <p:cNvGraphicFramePr>
            <a:graphicFrameLocks noChangeAspect="1"/>
          </p:cNvGraphicFramePr>
          <p:nvPr/>
        </p:nvGraphicFramePr>
        <p:xfrm>
          <a:off x="2744788" y="1041400"/>
          <a:ext cx="2741612" cy="944563"/>
        </p:xfrm>
        <a:graphic>
          <a:graphicData uri="http://schemas.openxmlformats.org/presentationml/2006/ole">
            <p:oleObj spid="_x0000_s187394" name="公式" r:id="rId3" imgW="1143000" imgH="393480" progId="Equation.3">
              <p:embed/>
            </p:oleObj>
          </a:graphicData>
        </a:graphic>
      </p:graphicFrame>
      <p:graphicFrame>
        <p:nvGraphicFramePr>
          <p:cNvPr id="7171" name="Object 3"/>
          <p:cNvGraphicFramePr>
            <a:graphicFrameLocks noChangeAspect="1"/>
          </p:cNvGraphicFramePr>
          <p:nvPr/>
        </p:nvGraphicFramePr>
        <p:xfrm>
          <a:off x="2795588" y="2001838"/>
          <a:ext cx="4440708" cy="990600"/>
        </p:xfrm>
        <a:graphic>
          <a:graphicData uri="http://schemas.openxmlformats.org/presentationml/2006/ole">
            <p:oleObj spid="_x0000_s187395" name="公式" r:id="rId4" imgW="1625400" imgH="393480" progId="Equation.3">
              <p:embed/>
            </p:oleObj>
          </a:graphicData>
        </a:graphic>
      </p:graphicFrame>
      <p:graphicFrame>
        <p:nvGraphicFramePr>
          <p:cNvPr id="7172" name="Object 4"/>
          <p:cNvGraphicFramePr>
            <a:graphicFrameLocks noChangeAspect="1"/>
          </p:cNvGraphicFramePr>
          <p:nvPr/>
        </p:nvGraphicFramePr>
        <p:xfrm>
          <a:off x="2814638" y="3009900"/>
          <a:ext cx="4349650" cy="909638"/>
        </p:xfrm>
        <a:graphic>
          <a:graphicData uri="http://schemas.openxmlformats.org/presentationml/2006/ole">
            <p:oleObj spid="_x0000_s187396" name="公式" r:id="rId5" imgW="1587240" imgH="393480" progId="Equation.3">
              <p:embed/>
            </p:oleObj>
          </a:graphicData>
        </a:graphic>
      </p:graphicFrame>
      <p:sp>
        <p:nvSpPr>
          <p:cNvPr id="7175" name="Text Box 5"/>
          <p:cNvSpPr txBox="1">
            <a:spLocks noChangeArrowheads="1"/>
          </p:cNvSpPr>
          <p:nvPr/>
        </p:nvSpPr>
        <p:spPr bwMode="auto">
          <a:xfrm>
            <a:off x="1045716" y="1311151"/>
            <a:ext cx="1438052" cy="461665"/>
          </a:xfrm>
          <a:prstGeom prst="rect">
            <a:avLst/>
          </a:prstGeom>
          <a:noFill/>
          <a:ln w="9525">
            <a:noFill/>
            <a:miter lim="800000"/>
            <a:headEnd/>
            <a:tailEnd/>
          </a:ln>
        </p:spPr>
        <p:txBody>
          <a:bodyPr wrap="square">
            <a:spAutoFit/>
          </a:bodyPr>
          <a:lstStyle/>
          <a:p>
            <a:pPr>
              <a:spcBef>
                <a:spcPct val="50000"/>
              </a:spcBef>
              <a:buClr>
                <a:schemeClr val="tx2"/>
              </a:buClr>
              <a:buFont typeface="Wingdings" pitchFamily="2" charset="2"/>
              <a:buNone/>
            </a:pPr>
            <a:r>
              <a:rPr kumimoji="1" lang="zh-CN" altLang="en-US" dirty="0"/>
              <a:t>直流分量</a:t>
            </a:r>
          </a:p>
        </p:txBody>
      </p:sp>
      <p:sp>
        <p:nvSpPr>
          <p:cNvPr id="7176" name="Text Box 6"/>
          <p:cNvSpPr txBox="1">
            <a:spLocks noChangeArrowheads="1"/>
          </p:cNvSpPr>
          <p:nvPr/>
        </p:nvSpPr>
        <p:spPr bwMode="auto">
          <a:xfrm>
            <a:off x="1043608" y="2247255"/>
            <a:ext cx="1540793" cy="461665"/>
          </a:xfrm>
          <a:prstGeom prst="rect">
            <a:avLst/>
          </a:prstGeom>
          <a:noFill/>
          <a:ln w="9525">
            <a:noFill/>
            <a:miter lim="800000"/>
            <a:headEnd/>
            <a:tailEnd/>
          </a:ln>
        </p:spPr>
        <p:txBody>
          <a:bodyPr wrap="square">
            <a:spAutoFit/>
          </a:bodyPr>
          <a:lstStyle/>
          <a:p>
            <a:pPr>
              <a:spcBef>
                <a:spcPct val="50000"/>
              </a:spcBef>
              <a:buClr>
                <a:schemeClr val="tx2"/>
              </a:buClr>
              <a:buFont typeface="Wingdings" pitchFamily="2" charset="2"/>
              <a:buNone/>
            </a:pPr>
            <a:r>
              <a:rPr kumimoji="1" lang="zh-CN" altLang="en-US" dirty="0"/>
              <a:t>余弦分量</a:t>
            </a:r>
          </a:p>
        </p:txBody>
      </p:sp>
      <p:sp>
        <p:nvSpPr>
          <p:cNvPr id="7177" name="Text Box 7"/>
          <p:cNvSpPr txBox="1">
            <a:spLocks noChangeArrowheads="1"/>
          </p:cNvSpPr>
          <p:nvPr/>
        </p:nvSpPr>
        <p:spPr bwMode="auto">
          <a:xfrm>
            <a:off x="1115616" y="3183359"/>
            <a:ext cx="1438052" cy="461665"/>
          </a:xfrm>
          <a:prstGeom prst="rect">
            <a:avLst/>
          </a:prstGeom>
          <a:noFill/>
          <a:ln w="9525">
            <a:noFill/>
            <a:miter lim="800000"/>
            <a:headEnd/>
            <a:tailEnd/>
          </a:ln>
        </p:spPr>
        <p:txBody>
          <a:bodyPr wrap="square">
            <a:spAutoFit/>
          </a:bodyPr>
          <a:lstStyle/>
          <a:p>
            <a:pPr>
              <a:spcBef>
                <a:spcPct val="50000"/>
              </a:spcBef>
              <a:buClr>
                <a:schemeClr val="tx2"/>
              </a:buClr>
              <a:buFont typeface="Wingdings" pitchFamily="2" charset="2"/>
              <a:buNone/>
            </a:pPr>
            <a:r>
              <a:rPr kumimoji="1" lang="zh-CN" altLang="en-US" dirty="0"/>
              <a:t>正弦分量</a:t>
            </a:r>
          </a:p>
        </p:txBody>
      </p:sp>
      <p:graphicFrame>
        <p:nvGraphicFramePr>
          <p:cNvPr id="10" name="Object 99"/>
          <p:cNvGraphicFramePr>
            <a:graphicFrameLocks noChangeAspect="1"/>
          </p:cNvGraphicFramePr>
          <p:nvPr/>
        </p:nvGraphicFramePr>
        <p:xfrm>
          <a:off x="2843808" y="4077072"/>
          <a:ext cx="1080120" cy="552989"/>
        </p:xfrm>
        <a:graphic>
          <a:graphicData uri="http://schemas.openxmlformats.org/presentationml/2006/ole">
            <p:oleObj spid="_x0000_s187397" name="公式" r:id="rId6" imgW="444240" imgH="228600" progId="Equation.3">
              <p:embed/>
            </p:oleObj>
          </a:graphicData>
        </a:graphic>
      </p:graphicFrame>
      <p:graphicFrame>
        <p:nvGraphicFramePr>
          <p:cNvPr id="11" name="Object 101"/>
          <p:cNvGraphicFramePr>
            <a:graphicFrameLocks noChangeAspect="1"/>
          </p:cNvGraphicFramePr>
          <p:nvPr/>
        </p:nvGraphicFramePr>
        <p:xfrm>
          <a:off x="2800228" y="4653136"/>
          <a:ext cx="2059804" cy="656778"/>
        </p:xfrm>
        <a:graphic>
          <a:graphicData uri="http://schemas.openxmlformats.org/presentationml/2006/ole">
            <p:oleObj spid="_x0000_s187398" name="公式" r:id="rId7" imgW="876240" imgH="291960" progId="Equation.3">
              <p:embed/>
            </p:oleObj>
          </a:graphicData>
        </a:graphic>
      </p:graphicFrame>
      <p:graphicFrame>
        <p:nvGraphicFramePr>
          <p:cNvPr id="12" name="Object 103"/>
          <p:cNvGraphicFramePr>
            <a:graphicFrameLocks noChangeAspect="1"/>
          </p:cNvGraphicFramePr>
          <p:nvPr/>
        </p:nvGraphicFramePr>
        <p:xfrm>
          <a:off x="2843808" y="5373216"/>
          <a:ext cx="2016224" cy="900488"/>
        </p:xfrm>
        <a:graphic>
          <a:graphicData uri="http://schemas.openxmlformats.org/presentationml/2006/ole">
            <p:oleObj spid="_x0000_s187399" name="公式" r:id="rId8" imgW="863225" imgH="431613" progId="Equation.3">
              <p:embed/>
            </p:oleObj>
          </a:graphicData>
        </a:graphic>
      </p:graphicFrame>
      <p:sp>
        <p:nvSpPr>
          <p:cNvPr id="13" name="Text Box 5"/>
          <p:cNvSpPr txBox="1">
            <a:spLocks noChangeArrowheads="1"/>
          </p:cNvSpPr>
          <p:nvPr/>
        </p:nvSpPr>
        <p:spPr bwMode="auto">
          <a:xfrm>
            <a:off x="1115616" y="4119463"/>
            <a:ext cx="1438052" cy="461665"/>
          </a:xfrm>
          <a:prstGeom prst="rect">
            <a:avLst/>
          </a:prstGeom>
          <a:noFill/>
          <a:ln w="9525">
            <a:noFill/>
            <a:miter lim="800000"/>
            <a:headEnd/>
            <a:tailEnd/>
          </a:ln>
        </p:spPr>
        <p:txBody>
          <a:bodyPr wrap="square">
            <a:spAutoFit/>
          </a:bodyPr>
          <a:lstStyle/>
          <a:p>
            <a:pPr>
              <a:spcBef>
                <a:spcPct val="50000"/>
              </a:spcBef>
              <a:buClr>
                <a:schemeClr val="tx2"/>
              </a:buClr>
              <a:buFont typeface="Wingdings" pitchFamily="2" charset="2"/>
              <a:buNone/>
            </a:pPr>
            <a:r>
              <a:rPr kumimoji="1" lang="zh-CN" altLang="en-US" dirty="0"/>
              <a:t>直流分量</a:t>
            </a:r>
          </a:p>
        </p:txBody>
      </p:sp>
      <p:sp>
        <p:nvSpPr>
          <p:cNvPr id="14" name="Text Box 5"/>
          <p:cNvSpPr txBox="1">
            <a:spLocks noChangeArrowheads="1"/>
          </p:cNvSpPr>
          <p:nvPr/>
        </p:nvSpPr>
        <p:spPr bwMode="auto">
          <a:xfrm>
            <a:off x="1115616" y="4839543"/>
            <a:ext cx="1438052" cy="461665"/>
          </a:xfrm>
          <a:prstGeom prst="rect">
            <a:avLst/>
          </a:prstGeom>
          <a:noFill/>
          <a:ln w="9525">
            <a:noFill/>
            <a:miter lim="800000"/>
            <a:headEnd/>
            <a:tailEnd/>
          </a:ln>
        </p:spPr>
        <p:txBody>
          <a:bodyPr wrap="square">
            <a:spAutoFit/>
          </a:bodyPr>
          <a:lstStyle/>
          <a:p>
            <a:pPr>
              <a:spcBef>
                <a:spcPct val="50000"/>
              </a:spcBef>
              <a:buClr>
                <a:schemeClr val="tx2"/>
              </a:buClr>
              <a:buFont typeface="Wingdings" pitchFamily="2" charset="2"/>
              <a:buNone/>
            </a:pPr>
            <a:r>
              <a:rPr kumimoji="1" lang="zh-CN" altLang="en-US" dirty="0" smtClean="0"/>
              <a:t>幅值分量</a:t>
            </a:r>
            <a:endParaRPr kumimoji="1" lang="zh-CN" altLang="en-US" dirty="0"/>
          </a:p>
        </p:txBody>
      </p:sp>
      <p:sp>
        <p:nvSpPr>
          <p:cNvPr id="15" name="Text Box 5"/>
          <p:cNvSpPr txBox="1">
            <a:spLocks noChangeArrowheads="1"/>
          </p:cNvSpPr>
          <p:nvPr/>
        </p:nvSpPr>
        <p:spPr bwMode="auto">
          <a:xfrm>
            <a:off x="1115616" y="5589240"/>
            <a:ext cx="1438052" cy="461665"/>
          </a:xfrm>
          <a:prstGeom prst="rect">
            <a:avLst/>
          </a:prstGeom>
          <a:noFill/>
          <a:ln w="9525">
            <a:noFill/>
            <a:miter lim="800000"/>
            <a:headEnd/>
            <a:tailEnd/>
          </a:ln>
        </p:spPr>
        <p:txBody>
          <a:bodyPr wrap="square">
            <a:spAutoFit/>
          </a:bodyPr>
          <a:lstStyle/>
          <a:p>
            <a:pPr>
              <a:spcBef>
                <a:spcPct val="50000"/>
              </a:spcBef>
              <a:buClr>
                <a:schemeClr val="tx2"/>
              </a:buClr>
              <a:buFont typeface="Wingdings" pitchFamily="2" charset="2"/>
              <a:buNone/>
            </a:pPr>
            <a:r>
              <a:rPr kumimoji="1" lang="zh-CN" altLang="en-US" dirty="0" smtClean="0"/>
              <a:t>相位分量</a:t>
            </a:r>
            <a:endParaRPr kumimoji="1"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PCM</a:t>
            </a:r>
            <a:r>
              <a:rPr lang="zh-CN" altLang="en-US" dirty="0" smtClean="0"/>
              <a:t>系统的噪声</a:t>
            </a:r>
            <a:endParaRPr lang="zh-CN" altLang="en-US" dirty="0"/>
          </a:p>
        </p:txBody>
      </p:sp>
      <p:sp>
        <p:nvSpPr>
          <p:cNvPr id="3" name="内容占位符 2"/>
          <p:cNvSpPr>
            <a:spLocks noGrp="1"/>
          </p:cNvSpPr>
          <p:nvPr>
            <p:ph idx="1"/>
          </p:nvPr>
        </p:nvSpPr>
        <p:spPr>
          <a:xfrm>
            <a:off x="755576" y="1700808"/>
            <a:ext cx="8064896" cy="2952328"/>
          </a:xfrm>
        </p:spPr>
        <p:txBody>
          <a:bodyPr/>
          <a:lstStyle/>
          <a:p>
            <a:r>
              <a:rPr lang="en-US" altLang="zh-CN" sz="2800" dirty="0" smtClean="0"/>
              <a:t>m</a:t>
            </a:r>
            <a:r>
              <a:rPr lang="en-US" altLang="zh-CN" sz="2800" baseline="-25000" dirty="0" smtClean="0"/>
              <a:t>0</a:t>
            </a:r>
            <a:r>
              <a:rPr lang="en-US" altLang="zh-CN" sz="2800" dirty="0" smtClean="0"/>
              <a:t>(t)—</a:t>
            </a:r>
            <a:r>
              <a:rPr lang="zh-CN" altLang="en-US" sz="2800" dirty="0" smtClean="0"/>
              <a:t>输出端所需的信号成分，功率用</a:t>
            </a:r>
            <a:r>
              <a:rPr lang="en-US" altLang="zh-CN" sz="2800" dirty="0" smtClean="0"/>
              <a:t>S</a:t>
            </a:r>
            <a:r>
              <a:rPr lang="en-US" altLang="zh-CN" sz="2800" baseline="-25000" dirty="0" smtClean="0"/>
              <a:t>0</a:t>
            </a:r>
            <a:r>
              <a:rPr lang="zh-CN" altLang="en-US" sz="2800" dirty="0" smtClean="0"/>
              <a:t>表示</a:t>
            </a:r>
            <a:endParaRPr lang="en-US" altLang="zh-CN" sz="2800" dirty="0" smtClean="0"/>
          </a:p>
          <a:p>
            <a:r>
              <a:rPr lang="en-US" altLang="zh-CN" sz="2800" dirty="0" err="1" smtClean="0"/>
              <a:t>n</a:t>
            </a:r>
            <a:r>
              <a:rPr lang="en-US" altLang="zh-CN" sz="2800" baseline="-25000" dirty="0" err="1" smtClean="0"/>
              <a:t>q</a:t>
            </a:r>
            <a:r>
              <a:rPr lang="en-US" altLang="zh-CN" sz="2800" dirty="0" smtClean="0"/>
              <a:t>(t) —</a:t>
            </a:r>
            <a:r>
              <a:rPr lang="zh-CN" altLang="en-US" sz="2800" dirty="0" smtClean="0"/>
              <a:t>由量化噪声引起的输出噪声，功率用</a:t>
            </a:r>
            <a:r>
              <a:rPr lang="en-US" altLang="zh-CN" sz="2800" dirty="0" err="1" smtClean="0"/>
              <a:t>N</a:t>
            </a:r>
            <a:r>
              <a:rPr lang="en-US" altLang="zh-CN" sz="2800" baseline="-25000" dirty="0" err="1" smtClean="0"/>
              <a:t>q</a:t>
            </a:r>
            <a:r>
              <a:rPr lang="zh-CN" altLang="en-US" sz="2800" dirty="0" smtClean="0"/>
              <a:t>表示</a:t>
            </a:r>
            <a:endParaRPr lang="en-US" altLang="zh-CN" sz="2800" dirty="0" smtClean="0"/>
          </a:p>
          <a:p>
            <a:r>
              <a:rPr lang="en-US" altLang="zh-CN" sz="2800" dirty="0" smtClean="0"/>
              <a:t>n</a:t>
            </a:r>
            <a:r>
              <a:rPr lang="en-US" altLang="zh-CN" sz="2800" baseline="-25000" dirty="0" smtClean="0"/>
              <a:t>e</a:t>
            </a:r>
            <a:r>
              <a:rPr lang="en-US" altLang="zh-CN" sz="2800" dirty="0" smtClean="0"/>
              <a:t>(t) —</a:t>
            </a:r>
            <a:r>
              <a:rPr lang="zh-CN" altLang="en-US" sz="2800" dirty="0" smtClean="0"/>
              <a:t>由信道加性噪声引起的输出噪声，功率用</a:t>
            </a:r>
            <a:r>
              <a:rPr lang="en-US" altLang="zh-CN" sz="2800" dirty="0" smtClean="0"/>
              <a:t>N</a:t>
            </a:r>
            <a:r>
              <a:rPr lang="en-US" altLang="zh-CN" sz="2800" baseline="-25000" dirty="0" smtClean="0"/>
              <a:t>e</a:t>
            </a:r>
            <a:r>
              <a:rPr lang="zh-CN" altLang="en-US" sz="2800" dirty="0" smtClean="0"/>
              <a:t>表示</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100147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01476" name="Rectangle 4"/>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01478"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01480" name="Rectangle 8"/>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001484" name="Rectangle 12"/>
          <p:cNvSpPr>
            <a:spLocks noChangeArrowheads="1"/>
          </p:cNvSpPr>
          <p:nvPr/>
        </p:nvSpPr>
        <p:spPr bwMode="auto">
          <a:xfrm>
            <a:off x="0" y="0"/>
            <a:ext cx="9144000" cy="45720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64257" name="Object 1"/>
          <p:cNvGraphicFramePr>
            <a:graphicFrameLocks noChangeAspect="1"/>
          </p:cNvGraphicFramePr>
          <p:nvPr/>
        </p:nvGraphicFramePr>
        <p:xfrm>
          <a:off x="1187624" y="1052736"/>
          <a:ext cx="4118937" cy="605408"/>
        </p:xfrm>
        <a:graphic>
          <a:graphicData uri="http://schemas.openxmlformats.org/presentationml/2006/ole">
            <p:oleObj spid="_x0000_s864257" name="公式" r:id="rId3" imgW="1638000" imgH="241200" progId="Equation.3">
              <p:embed/>
            </p:oleObj>
          </a:graphicData>
        </a:graphic>
      </p:graphicFrame>
      <p:graphicFrame>
        <p:nvGraphicFramePr>
          <p:cNvPr id="864258" name="Object 2"/>
          <p:cNvGraphicFramePr>
            <a:graphicFrameLocks noChangeAspect="1"/>
          </p:cNvGraphicFramePr>
          <p:nvPr/>
        </p:nvGraphicFramePr>
        <p:xfrm>
          <a:off x="1547664" y="4725144"/>
          <a:ext cx="5780087" cy="1244600"/>
        </p:xfrm>
        <a:graphic>
          <a:graphicData uri="http://schemas.openxmlformats.org/presentationml/2006/ole">
            <p:oleObj spid="_x0000_s864258" name="公式" r:id="rId4" imgW="2298600" imgH="495000" progId="Equation.3">
              <p:embed/>
            </p:oleObj>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PCM</a:t>
            </a:r>
            <a:r>
              <a:rPr lang="zh-CN" altLang="en-US" dirty="0" smtClean="0"/>
              <a:t>系统的量化噪声</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Box 4"/>
          <p:cNvSpPr txBox="1"/>
          <p:nvPr/>
        </p:nvSpPr>
        <p:spPr>
          <a:xfrm>
            <a:off x="683568" y="1340768"/>
            <a:ext cx="7848872" cy="1815882"/>
          </a:xfrm>
          <a:prstGeom prst="rect">
            <a:avLst/>
          </a:prstGeom>
          <a:noFill/>
        </p:spPr>
        <p:txBody>
          <a:bodyPr wrap="square" rtlCol="0">
            <a:spAutoFit/>
          </a:bodyPr>
          <a:lstStyle/>
          <a:p>
            <a:r>
              <a:rPr lang="zh-CN" altLang="en-US" sz="2800" dirty="0" smtClean="0"/>
              <a:t>先考虑量化噪声对系统性能的影响。</a:t>
            </a:r>
            <a:endParaRPr lang="en-US" altLang="zh-CN" sz="2800" dirty="0" smtClean="0"/>
          </a:p>
          <a:p>
            <a:r>
              <a:rPr lang="zh-CN" altLang="en-US" sz="2800" dirty="0" smtClean="0"/>
              <a:t>假设输入信号</a:t>
            </a:r>
            <a:r>
              <a:rPr lang="en-US" altLang="zh-CN" sz="2800" dirty="0" smtClean="0"/>
              <a:t>m(t)</a:t>
            </a:r>
            <a:r>
              <a:rPr lang="zh-CN" altLang="en-US" sz="2800" dirty="0" smtClean="0"/>
              <a:t>具有在</a:t>
            </a:r>
            <a:r>
              <a:rPr lang="en-US" altLang="zh-CN" sz="2800" dirty="0" smtClean="0"/>
              <a:t>[-a</a:t>
            </a:r>
            <a:r>
              <a:rPr lang="zh-CN" altLang="en-US" sz="2800" dirty="0" smtClean="0"/>
              <a:t>，</a:t>
            </a:r>
            <a:r>
              <a:rPr lang="en-US" altLang="zh-CN" sz="2800" dirty="0" smtClean="0"/>
              <a:t>a]</a:t>
            </a:r>
            <a:r>
              <a:rPr lang="zh-CN" altLang="en-US" sz="2800" dirty="0" smtClean="0"/>
              <a:t>区间上均匀分布的概率密度，共</a:t>
            </a:r>
            <a:r>
              <a:rPr lang="en-US" altLang="zh-CN" sz="2800" dirty="0" smtClean="0"/>
              <a:t>M</a:t>
            </a:r>
            <a:r>
              <a:rPr lang="zh-CN" altLang="en-US" sz="2800" dirty="0" smtClean="0"/>
              <a:t>个量化电平，编码位数为</a:t>
            </a:r>
            <a:r>
              <a:rPr lang="en-US" altLang="zh-CN" sz="2800" dirty="0" smtClean="0"/>
              <a:t>l</a:t>
            </a:r>
            <a:r>
              <a:rPr lang="zh-CN" altLang="en-US" sz="2800" dirty="0" smtClean="0"/>
              <a:t>，采样频率为</a:t>
            </a:r>
            <a:r>
              <a:rPr lang="en-US" altLang="zh-CN" sz="2800" dirty="0" err="1" smtClean="0"/>
              <a:t>fs</a:t>
            </a:r>
            <a:r>
              <a:rPr lang="zh-CN" altLang="en-US" sz="2800" dirty="0" smtClean="0"/>
              <a:t>，带宽为</a:t>
            </a:r>
            <a:r>
              <a:rPr lang="en-US" altLang="zh-CN" sz="2800" dirty="0" smtClean="0"/>
              <a:t>B</a:t>
            </a:r>
            <a:r>
              <a:rPr lang="zh-CN" altLang="en-US" sz="2800" dirty="0" smtClean="0"/>
              <a:t>。</a:t>
            </a:r>
            <a:endParaRPr lang="zh-CN" altLang="en-US" sz="2800" dirty="0"/>
          </a:p>
        </p:txBody>
      </p:sp>
      <p:sp>
        <p:nvSpPr>
          <p:cNvPr id="7" name="TextBox 6"/>
          <p:cNvSpPr txBox="1"/>
          <p:nvPr/>
        </p:nvSpPr>
        <p:spPr>
          <a:xfrm>
            <a:off x="755576" y="4336648"/>
            <a:ext cx="7632848" cy="954107"/>
          </a:xfrm>
          <a:prstGeom prst="rect">
            <a:avLst/>
          </a:prstGeom>
          <a:noFill/>
        </p:spPr>
        <p:txBody>
          <a:bodyPr wrap="square" rtlCol="0">
            <a:spAutoFit/>
          </a:bodyPr>
          <a:lstStyle/>
          <a:p>
            <a:r>
              <a:rPr lang="zh-CN" altLang="en-US" sz="2800" dirty="0" smtClean="0"/>
              <a:t>该式表明，</a:t>
            </a:r>
            <a:r>
              <a:rPr lang="en-US" altLang="zh-CN" sz="2800" dirty="0" smtClean="0"/>
              <a:t>PCM</a:t>
            </a:r>
            <a:r>
              <a:rPr lang="zh-CN" altLang="en-US" sz="2800" dirty="0" smtClean="0">
                <a:solidFill>
                  <a:srgbClr val="FF0000"/>
                </a:solidFill>
              </a:rPr>
              <a:t>系统输出端的量化信噪比与系统带宽</a:t>
            </a:r>
            <a:r>
              <a:rPr lang="en-US" altLang="zh-CN" sz="2800" dirty="0" smtClean="0">
                <a:solidFill>
                  <a:srgbClr val="FF0000"/>
                </a:solidFill>
              </a:rPr>
              <a:t>B</a:t>
            </a:r>
            <a:r>
              <a:rPr lang="zh-CN" altLang="en-US" sz="2800" dirty="0" smtClean="0">
                <a:solidFill>
                  <a:srgbClr val="FF0000"/>
                </a:solidFill>
              </a:rPr>
              <a:t>成指数关系</a:t>
            </a:r>
            <a:endParaRPr lang="zh-CN" altLang="en-US" sz="2800" dirty="0"/>
          </a:p>
        </p:txBody>
      </p:sp>
      <p:graphicFrame>
        <p:nvGraphicFramePr>
          <p:cNvPr id="863233" name="Object 1"/>
          <p:cNvGraphicFramePr>
            <a:graphicFrameLocks noChangeAspect="1"/>
          </p:cNvGraphicFramePr>
          <p:nvPr/>
        </p:nvGraphicFramePr>
        <p:xfrm>
          <a:off x="1187624" y="3140968"/>
          <a:ext cx="3641725" cy="1117600"/>
        </p:xfrm>
        <a:graphic>
          <a:graphicData uri="http://schemas.openxmlformats.org/presentationml/2006/ole">
            <p:oleObj spid="_x0000_s863233" name="公式" r:id="rId3" imgW="1447560" imgH="444240" progId="Equation.3">
              <p:embed/>
            </p:oleObj>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PCM</a:t>
            </a:r>
            <a:r>
              <a:rPr lang="zh-CN" altLang="en-US" dirty="0" smtClean="0"/>
              <a:t>系统的加性噪声</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7" name="TextBox 6"/>
          <p:cNvSpPr txBox="1"/>
          <p:nvPr/>
        </p:nvSpPr>
        <p:spPr>
          <a:xfrm>
            <a:off x="683568" y="1484784"/>
            <a:ext cx="7920880" cy="2677656"/>
          </a:xfrm>
          <a:prstGeom prst="rect">
            <a:avLst/>
          </a:prstGeom>
          <a:noFill/>
        </p:spPr>
        <p:txBody>
          <a:bodyPr wrap="square" rtlCol="0">
            <a:spAutoFit/>
          </a:bodyPr>
          <a:lstStyle/>
          <a:p>
            <a:r>
              <a:rPr lang="zh-CN" altLang="en-US" sz="2800" dirty="0" smtClean="0"/>
              <a:t>再考虑信道中加性噪声对系统性能的影响。</a:t>
            </a:r>
            <a:endParaRPr lang="en-US" altLang="zh-CN" sz="2800" dirty="0" smtClean="0"/>
          </a:p>
          <a:p>
            <a:r>
              <a:rPr lang="zh-CN" altLang="en-US" sz="2800" dirty="0" smtClean="0"/>
              <a:t>信道噪声对系统性能的影响表现在接收端的判决误码上，带来了误码噪声。</a:t>
            </a:r>
            <a:endParaRPr lang="en-US" altLang="zh-CN" sz="2800" dirty="0" smtClean="0"/>
          </a:p>
          <a:p>
            <a:r>
              <a:rPr lang="zh-CN" altLang="en-US" sz="2800" dirty="0" smtClean="0"/>
              <a:t>假设加性噪声为高斯白噪声，每一码字出现的误码可以认为是彼此独立的。设每个码元的误码率为</a:t>
            </a:r>
            <a:r>
              <a:rPr lang="en-US" altLang="zh-CN" sz="2800" dirty="0" err="1" smtClean="0"/>
              <a:t>P</a:t>
            </a:r>
            <a:r>
              <a:rPr lang="en-US" altLang="zh-CN" sz="2800" baseline="-25000" dirty="0" err="1" smtClean="0"/>
              <a:t>e</a:t>
            </a:r>
            <a:r>
              <a:rPr lang="zh-CN" altLang="en-US" sz="2800" dirty="0" smtClean="0"/>
              <a:t>，只考虑仅有</a:t>
            </a:r>
            <a:r>
              <a:rPr lang="en-US" altLang="zh-CN" sz="2800" dirty="0" smtClean="0"/>
              <a:t>1</a:t>
            </a:r>
            <a:r>
              <a:rPr lang="zh-CN" altLang="en-US" sz="2800" dirty="0" smtClean="0"/>
              <a:t>位误码的码字错误。</a:t>
            </a:r>
            <a:endParaRPr lang="zh-CN" altLang="en-US" sz="2800" dirty="0"/>
          </a:p>
        </p:txBody>
      </p:sp>
      <p:graphicFrame>
        <p:nvGraphicFramePr>
          <p:cNvPr id="862209" name="Object 1"/>
          <p:cNvGraphicFramePr>
            <a:graphicFrameLocks noChangeAspect="1"/>
          </p:cNvGraphicFramePr>
          <p:nvPr/>
        </p:nvGraphicFramePr>
        <p:xfrm>
          <a:off x="971600" y="4509120"/>
          <a:ext cx="6643688" cy="1117600"/>
        </p:xfrm>
        <a:graphic>
          <a:graphicData uri="http://schemas.openxmlformats.org/presentationml/2006/ole">
            <p:oleObj spid="_x0000_s862209" name="公式" r:id="rId3" imgW="2641320" imgH="444240" progId="Equation.3">
              <p:embed/>
            </p:oleObj>
          </a:graphicData>
        </a:graphic>
      </p:graphicFrame>
    </p:spTree>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a:t>
            </a:r>
            <a:r>
              <a:rPr lang="en-US" altLang="zh-CN" dirty="0" smtClean="0"/>
              <a:t>PCM</a:t>
            </a:r>
            <a:r>
              <a:rPr lang="zh-CN" altLang="en-US" dirty="0" smtClean="0"/>
              <a:t>系统噪声的讨论</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Box 4"/>
          <p:cNvSpPr txBox="1"/>
          <p:nvPr/>
        </p:nvSpPr>
        <p:spPr>
          <a:xfrm>
            <a:off x="1043608" y="980728"/>
            <a:ext cx="7848872" cy="830997"/>
          </a:xfrm>
          <a:prstGeom prst="rect">
            <a:avLst/>
          </a:prstGeom>
          <a:noFill/>
        </p:spPr>
        <p:txBody>
          <a:bodyPr wrap="square" rtlCol="0">
            <a:spAutoFit/>
          </a:bodyPr>
          <a:lstStyle/>
          <a:p>
            <a:r>
              <a:rPr lang="zh-CN" altLang="en-US" dirty="0" smtClean="0"/>
              <a:t>同时考虑量化噪声和信道加性噪声时，</a:t>
            </a:r>
            <a:r>
              <a:rPr lang="en-US" altLang="zh-CN" dirty="0" smtClean="0"/>
              <a:t>PCM</a:t>
            </a:r>
            <a:r>
              <a:rPr lang="zh-CN" altLang="en-US" dirty="0" smtClean="0"/>
              <a:t>系统输出端的总信噪功率比为</a:t>
            </a:r>
            <a:endParaRPr lang="zh-CN" altLang="en-US" dirty="0"/>
          </a:p>
        </p:txBody>
      </p:sp>
      <p:sp>
        <p:nvSpPr>
          <p:cNvPr id="7" name="TextBox 6"/>
          <p:cNvSpPr txBox="1"/>
          <p:nvPr/>
        </p:nvSpPr>
        <p:spPr>
          <a:xfrm>
            <a:off x="1043608" y="2708920"/>
            <a:ext cx="7848872" cy="1569660"/>
          </a:xfrm>
          <a:prstGeom prst="rect">
            <a:avLst/>
          </a:prstGeom>
          <a:noFill/>
        </p:spPr>
        <p:txBody>
          <a:bodyPr wrap="square" rtlCol="0">
            <a:spAutoFit/>
          </a:bodyPr>
          <a:lstStyle/>
          <a:p>
            <a:r>
              <a:rPr lang="zh-CN" altLang="en-US" dirty="0" smtClean="0"/>
              <a:t>              时，误码噪声起主要作用，总信噪比与误码率成反比；</a:t>
            </a:r>
            <a:endParaRPr lang="en-US" altLang="zh-CN" dirty="0" smtClean="0"/>
          </a:p>
          <a:p>
            <a:r>
              <a:rPr lang="zh-CN" altLang="en-US" dirty="0" smtClean="0"/>
              <a:t>               时，可以忽略误码的影响，只考虑量化噪声就可以了，此时</a:t>
            </a:r>
            <a:endParaRPr lang="zh-CN" altLang="en-US" dirty="0"/>
          </a:p>
        </p:txBody>
      </p:sp>
      <p:sp>
        <p:nvSpPr>
          <p:cNvPr id="11" name="TextBox 10"/>
          <p:cNvSpPr txBox="1"/>
          <p:nvPr/>
        </p:nvSpPr>
        <p:spPr>
          <a:xfrm>
            <a:off x="971600" y="5085184"/>
            <a:ext cx="7704856" cy="830997"/>
          </a:xfrm>
          <a:prstGeom prst="rect">
            <a:avLst/>
          </a:prstGeom>
          <a:noFill/>
        </p:spPr>
        <p:txBody>
          <a:bodyPr wrap="square" rtlCol="0">
            <a:spAutoFit/>
          </a:bodyPr>
          <a:lstStyle/>
          <a:p>
            <a:r>
              <a:rPr lang="zh-CN" altLang="en-US" dirty="0" smtClean="0"/>
              <a:t>一般说来，基带传输的</a:t>
            </a:r>
            <a:r>
              <a:rPr lang="en-US" altLang="zh-CN" dirty="0" smtClean="0"/>
              <a:t>PCM</a:t>
            </a:r>
            <a:r>
              <a:rPr lang="zh-CN" altLang="en-US" dirty="0" smtClean="0"/>
              <a:t>系统中，误码率容易降到</a:t>
            </a:r>
            <a:r>
              <a:rPr lang="en-US" altLang="zh-CN" dirty="0" smtClean="0"/>
              <a:t>10</a:t>
            </a:r>
            <a:r>
              <a:rPr lang="en-US" altLang="zh-CN" baseline="30000" dirty="0" smtClean="0"/>
              <a:t>-6</a:t>
            </a:r>
            <a:r>
              <a:rPr lang="zh-CN" altLang="en-US" dirty="0" smtClean="0"/>
              <a:t>以下，所以可以采用上式估计</a:t>
            </a:r>
            <a:r>
              <a:rPr lang="en-US" altLang="zh-CN" dirty="0" smtClean="0"/>
              <a:t>PCM</a:t>
            </a:r>
            <a:r>
              <a:rPr lang="zh-CN" altLang="en-US" dirty="0" smtClean="0"/>
              <a:t>系统的性能。</a:t>
            </a:r>
            <a:endParaRPr lang="zh-CN" altLang="en-US" dirty="0"/>
          </a:p>
        </p:txBody>
      </p:sp>
      <p:graphicFrame>
        <p:nvGraphicFramePr>
          <p:cNvPr id="861185" name="Object 1"/>
          <p:cNvGraphicFramePr>
            <a:graphicFrameLocks noChangeAspect="1"/>
          </p:cNvGraphicFramePr>
          <p:nvPr/>
        </p:nvGraphicFramePr>
        <p:xfrm>
          <a:off x="2195736" y="1700808"/>
          <a:ext cx="4709865" cy="1140023"/>
        </p:xfrm>
        <a:graphic>
          <a:graphicData uri="http://schemas.openxmlformats.org/presentationml/2006/ole">
            <p:oleObj spid="_x0000_s861185" name="公式" r:id="rId3" imgW="2044440" imgH="495000" progId="Equation.3">
              <p:embed/>
            </p:oleObj>
          </a:graphicData>
        </a:graphic>
      </p:graphicFrame>
      <p:graphicFrame>
        <p:nvGraphicFramePr>
          <p:cNvPr id="861186" name="Object 2"/>
          <p:cNvGraphicFramePr>
            <a:graphicFrameLocks noChangeAspect="1"/>
          </p:cNvGraphicFramePr>
          <p:nvPr/>
        </p:nvGraphicFramePr>
        <p:xfrm>
          <a:off x="1187624" y="2708920"/>
          <a:ext cx="1450851" cy="483617"/>
        </p:xfrm>
        <a:graphic>
          <a:graphicData uri="http://schemas.openxmlformats.org/presentationml/2006/ole">
            <p:oleObj spid="_x0000_s861186" name="公式" r:id="rId4" imgW="723600" imgH="241200" progId="Equation.3">
              <p:embed/>
            </p:oleObj>
          </a:graphicData>
        </a:graphic>
      </p:graphicFrame>
      <p:graphicFrame>
        <p:nvGraphicFramePr>
          <p:cNvPr id="861187" name="Object 3"/>
          <p:cNvGraphicFramePr>
            <a:graphicFrameLocks noChangeAspect="1"/>
          </p:cNvGraphicFramePr>
          <p:nvPr/>
        </p:nvGraphicFramePr>
        <p:xfrm>
          <a:off x="1187624" y="3429000"/>
          <a:ext cx="1450975" cy="484188"/>
        </p:xfrm>
        <a:graphic>
          <a:graphicData uri="http://schemas.openxmlformats.org/presentationml/2006/ole">
            <p:oleObj spid="_x0000_s861187" name="公式" r:id="rId5" imgW="723600" imgH="241200" progId="Equation.3">
              <p:embed/>
            </p:oleObj>
          </a:graphicData>
        </a:graphic>
      </p:graphicFrame>
      <p:graphicFrame>
        <p:nvGraphicFramePr>
          <p:cNvPr id="861188" name="Object 4"/>
          <p:cNvGraphicFramePr>
            <a:graphicFrameLocks noChangeAspect="1"/>
          </p:cNvGraphicFramePr>
          <p:nvPr/>
        </p:nvGraphicFramePr>
        <p:xfrm>
          <a:off x="3563888" y="3933056"/>
          <a:ext cx="2984500" cy="1139825"/>
        </p:xfrm>
        <a:graphic>
          <a:graphicData uri="http://schemas.openxmlformats.org/presentationml/2006/ole">
            <p:oleObj spid="_x0000_s861188" name="公式" r:id="rId6" imgW="1295280" imgH="495000" progId="Equation.3">
              <p:embed/>
            </p:oleObj>
          </a:graphicData>
        </a:graphic>
      </p:graphicFrame>
    </p:spTree>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PCM</a:t>
            </a:r>
            <a:r>
              <a:rPr lang="zh-CN" altLang="en-US" dirty="0" smtClean="0"/>
              <a:t>在通信中的应用</a:t>
            </a:r>
            <a:endParaRPr lang="zh-CN" altLang="en-US" dirty="0"/>
          </a:p>
        </p:txBody>
      </p:sp>
      <p:sp>
        <p:nvSpPr>
          <p:cNvPr id="3" name="内容占位符 2"/>
          <p:cNvSpPr>
            <a:spLocks noGrp="1"/>
          </p:cNvSpPr>
          <p:nvPr>
            <p:ph idx="1"/>
          </p:nvPr>
        </p:nvSpPr>
        <p:spPr>
          <a:xfrm>
            <a:off x="899592" y="1073844"/>
            <a:ext cx="7620000" cy="5307484"/>
          </a:xfrm>
        </p:spPr>
        <p:txBody>
          <a:bodyPr/>
          <a:lstStyle/>
          <a:p>
            <a:r>
              <a:rPr lang="en-US" altLang="zh-CN" sz="2800" dirty="0" smtClean="0"/>
              <a:t>PCM</a:t>
            </a:r>
            <a:r>
              <a:rPr lang="zh-CN" altLang="en-US" sz="2800" dirty="0" smtClean="0"/>
              <a:t>用于话音通信中的多路复用，以提高线路利用率</a:t>
            </a:r>
            <a:endParaRPr lang="en-US" altLang="zh-CN" sz="2800" dirty="0" smtClean="0"/>
          </a:p>
          <a:p>
            <a:pPr lvl="1"/>
            <a:r>
              <a:rPr lang="zh-CN" altLang="en-US" sz="2400" dirty="0" smtClean="0"/>
              <a:t>传输媒体费用占</a:t>
            </a:r>
            <a:r>
              <a:rPr lang="en-US" altLang="zh-CN" sz="2400" dirty="0" smtClean="0"/>
              <a:t>65%</a:t>
            </a:r>
            <a:r>
              <a:rPr lang="zh-CN" altLang="en-US" sz="2400" dirty="0" smtClean="0"/>
              <a:t>，设备费用占</a:t>
            </a:r>
            <a:r>
              <a:rPr lang="en-US" altLang="zh-CN" sz="2400" dirty="0" smtClean="0"/>
              <a:t>35%</a:t>
            </a:r>
          </a:p>
          <a:p>
            <a:r>
              <a:rPr lang="zh-CN" altLang="en-US" sz="2800" dirty="0" smtClean="0"/>
              <a:t>频分多路复用</a:t>
            </a:r>
            <a:endParaRPr lang="en-US" altLang="zh-CN" sz="2800" dirty="0" smtClean="0"/>
          </a:p>
          <a:p>
            <a:pPr lvl="1"/>
            <a:r>
              <a:rPr lang="zh-CN" altLang="zh-CN" dirty="0" smtClean="0"/>
              <a:t>把传输信道的频带分成好几个窄带，每个窄带传送一路信号</a:t>
            </a:r>
            <a:endParaRPr lang="en-US" altLang="zh-CN" dirty="0" smtClean="0"/>
          </a:p>
          <a:p>
            <a:pPr lvl="1"/>
            <a:r>
              <a:rPr lang="zh-CN" altLang="en-US" dirty="0" smtClean="0"/>
              <a:t>模拟载波通信的主要手段</a:t>
            </a:r>
            <a:endParaRPr lang="en-US" altLang="zh-CN" dirty="0" smtClean="0"/>
          </a:p>
          <a:p>
            <a:r>
              <a:rPr lang="zh-CN" altLang="en-US" sz="2800" dirty="0" smtClean="0"/>
              <a:t>时分多路复用</a:t>
            </a:r>
            <a:endParaRPr lang="en-US" altLang="zh-CN" sz="2800" dirty="0" smtClean="0"/>
          </a:p>
          <a:p>
            <a:pPr lvl="1"/>
            <a:r>
              <a:rPr lang="zh-CN" altLang="zh-CN" dirty="0" smtClean="0"/>
              <a:t>把传输信道按时间来分割，为每个用户指定一个时间间隔</a:t>
            </a:r>
            <a:endParaRPr lang="en-US" altLang="zh-CN" dirty="0" smtClean="0"/>
          </a:p>
          <a:p>
            <a:pPr lvl="1"/>
            <a:r>
              <a:rPr lang="zh-CN" altLang="zh-CN" dirty="0" smtClean="0"/>
              <a:t>数字通信的主要手段</a:t>
            </a:r>
            <a:endParaRPr lang="en-US" altLang="zh-CN"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频分复用举例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859138" name="Object 6"/>
          <p:cNvGraphicFramePr>
            <a:graphicFrameLocks noChangeAspect="1"/>
          </p:cNvGraphicFramePr>
          <p:nvPr/>
        </p:nvGraphicFramePr>
        <p:xfrm>
          <a:off x="439709" y="1255112"/>
          <a:ext cx="8437431" cy="4334128"/>
        </p:xfrm>
        <a:graphic>
          <a:graphicData uri="http://schemas.openxmlformats.org/presentationml/2006/ole">
            <p:oleObj spid="_x0000_s859138" name="Visio" r:id="rId3" imgW="4189807" imgH="2152594" progId="Visio.Drawing.11">
              <p:embed/>
            </p:oleObj>
          </a:graphicData>
        </a:graphic>
      </p:graphicFrame>
      <p:sp>
        <p:nvSpPr>
          <p:cNvPr id="6" name="TextBox 5"/>
          <p:cNvSpPr txBox="1"/>
          <p:nvPr/>
        </p:nvSpPr>
        <p:spPr>
          <a:xfrm>
            <a:off x="2123728" y="5765194"/>
            <a:ext cx="4536504" cy="400110"/>
          </a:xfrm>
          <a:prstGeom prst="rect">
            <a:avLst/>
          </a:prstGeom>
          <a:noFill/>
        </p:spPr>
        <p:txBody>
          <a:bodyPr wrap="square" rtlCol="0">
            <a:spAutoFit/>
          </a:bodyPr>
          <a:lstStyle/>
          <a:p>
            <a:r>
              <a:rPr lang="en-US" altLang="zh-CN" sz="2000" dirty="0" smtClean="0"/>
              <a:t>3</a:t>
            </a:r>
            <a:r>
              <a:rPr lang="zh-CN" altLang="en-US" sz="2000" dirty="0" smtClean="0"/>
              <a:t>路话频原始信号频分多路复用示意图</a:t>
            </a:r>
            <a:endParaRPr lang="zh-CN" altLang="en-US" sz="2000" dirty="0"/>
          </a:p>
        </p:txBody>
      </p:sp>
    </p:spTree>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时分复用举例</a:t>
            </a:r>
            <a:r>
              <a:rPr lang="en-US" altLang="zh-CN" dirty="0" smtClean="0"/>
              <a:t>—</a:t>
            </a:r>
            <a:r>
              <a:rPr lang="zh-CN" altLang="en-US" dirty="0" smtClean="0"/>
              <a:t>北美的</a:t>
            </a:r>
            <a:r>
              <a:rPr lang="en-US" altLang="zh-CN" dirty="0" smtClean="0"/>
              <a:t>T1</a:t>
            </a:r>
            <a:r>
              <a:rPr lang="zh-CN" altLang="en-US" dirty="0" smtClean="0"/>
              <a:t>信道</a:t>
            </a:r>
            <a:endParaRPr lang="zh-CN" altLang="en-US" dirty="0"/>
          </a:p>
        </p:txBody>
      </p:sp>
      <p:sp>
        <p:nvSpPr>
          <p:cNvPr id="3" name="内容占位符 2"/>
          <p:cNvSpPr>
            <a:spLocks noGrp="1"/>
          </p:cNvSpPr>
          <p:nvPr>
            <p:ph idx="1"/>
          </p:nvPr>
        </p:nvSpPr>
        <p:spPr>
          <a:xfrm>
            <a:off x="1066800" y="1124744"/>
            <a:ext cx="7620000" cy="4947444"/>
          </a:xfrm>
        </p:spPr>
        <p:txBody>
          <a:bodyPr/>
          <a:lstStyle/>
          <a:p>
            <a:r>
              <a:rPr lang="en-US" altLang="zh-CN" sz="2800" dirty="0" smtClean="0"/>
              <a:t>T1</a:t>
            </a:r>
            <a:r>
              <a:rPr lang="zh-CN" altLang="en-US" sz="2800" dirty="0" smtClean="0"/>
              <a:t>用于模拟传输</a:t>
            </a:r>
            <a:endParaRPr lang="en-US" altLang="zh-CN" sz="2800" dirty="0" smtClean="0"/>
          </a:p>
          <a:p>
            <a:pPr lvl="1"/>
            <a:r>
              <a:rPr lang="zh-CN" altLang="zh-CN" sz="2400" dirty="0" smtClean="0"/>
              <a:t>多路复用</a:t>
            </a:r>
            <a:r>
              <a:rPr lang="en-US" altLang="zh-CN" sz="2400" dirty="0" smtClean="0"/>
              <a:t>24</a:t>
            </a:r>
            <a:r>
              <a:rPr lang="zh-CN" altLang="zh-CN" sz="2400" dirty="0" smtClean="0"/>
              <a:t>路话音信道</a:t>
            </a:r>
            <a:endParaRPr lang="en-US" altLang="zh-CN" sz="2400" dirty="0" smtClean="0"/>
          </a:p>
          <a:p>
            <a:pPr lvl="1"/>
            <a:r>
              <a:rPr lang="zh-CN" altLang="zh-CN" sz="2400" dirty="0" smtClean="0"/>
              <a:t>每条话音信道输出：</a:t>
            </a:r>
            <a:r>
              <a:rPr lang="en-US" altLang="zh-CN" sz="2400" dirty="0" smtClean="0"/>
              <a:t>7bit</a:t>
            </a:r>
            <a:r>
              <a:rPr lang="zh-CN" altLang="zh-CN" sz="2400" dirty="0" smtClean="0"/>
              <a:t>数据</a:t>
            </a:r>
            <a:r>
              <a:rPr lang="en-US" altLang="zh-CN" sz="2400" dirty="0" smtClean="0"/>
              <a:t>+1bit</a:t>
            </a:r>
            <a:r>
              <a:rPr lang="zh-CN" altLang="zh-CN" sz="2400" dirty="0" smtClean="0"/>
              <a:t>控制复用</a:t>
            </a:r>
            <a:endParaRPr lang="en-US" altLang="zh-CN" sz="2400" dirty="0" smtClean="0"/>
          </a:p>
          <a:p>
            <a:r>
              <a:rPr lang="en-US" altLang="zh-CN" sz="2800" dirty="0" smtClean="0"/>
              <a:t>T1</a:t>
            </a:r>
            <a:r>
              <a:rPr lang="zh-CN" altLang="en-US" sz="2800" dirty="0" smtClean="0"/>
              <a:t>用于数字传输</a:t>
            </a:r>
            <a:endParaRPr lang="en-US" altLang="zh-CN" sz="2800" dirty="0" smtClean="0"/>
          </a:p>
          <a:p>
            <a:pPr lvl="1"/>
            <a:r>
              <a:rPr lang="en-US" altLang="zh-CN" sz="2400" dirty="0" smtClean="0"/>
              <a:t>23</a:t>
            </a:r>
            <a:r>
              <a:rPr lang="zh-CN" altLang="zh-CN" sz="2400" dirty="0" smtClean="0"/>
              <a:t>条信道用于数据传输</a:t>
            </a:r>
            <a:endParaRPr lang="en-US" altLang="zh-CN" sz="2400" dirty="0" smtClean="0"/>
          </a:p>
          <a:p>
            <a:pPr lvl="1"/>
            <a:r>
              <a:rPr lang="zh-CN" altLang="zh-CN" sz="2400" dirty="0" smtClean="0"/>
              <a:t>第</a:t>
            </a:r>
            <a:r>
              <a:rPr lang="en-US" altLang="zh-CN" sz="2400" dirty="0" smtClean="0"/>
              <a:t>24</a:t>
            </a:r>
            <a:r>
              <a:rPr lang="zh-CN" altLang="zh-CN" sz="2400" dirty="0" smtClean="0"/>
              <a:t>条信道用于同步模式</a:t>
            </a:r>
            <a:endParaRPr lang="en-US" altLang="zh-CN" sz="2400" dirty="0" smtClean="0"/>
          </a:p>
          <a:p>
            <a:r>
              <a:rPr lang="en-US" altLang="zh-CN" sz="2800" dirty="0" smtClean="0"/>
              <a:t>24</a:t>
            </a:r>
            <a:r>
              <a:rPr lang="zh-CN" altLang="zh-CN" sz="2800" dirty="0" smtClean="0"/>
              <a:t>路后再增加</a:t>
            </a:r>
            <a:r>
              <a:rPr lang="en-US" altLang="zh-CN" sz="2800" dirty="0" smtClean="0"/>
              <a:t>1</a:t>
            </a:r>
            <a:r>
              <a:rPr lang="zh-CN" altLang="zh-CN" sz="2800" dirty="0" smtClean="0"/>
              <a:t>位帧同步位</a:t>
            </a:r>
            <a:r>
              <a:rPr lang="zh-CN" altLang="en-US" sz="2800" dirty="0" smtClean="0"/>
              <a:t>，共</a:t>
            </a:r>
            <a:r>
              <a:rPr lang="en-US" altLang="zh-CN" sz="2800" dirty="0" smtClean="0"/>
              <a:t>193</a:t>
            </a:r>
            <a:r>
              <a:rPr lang="zh-CN" altLang="en-US" sz="2800" dirty="0" smtClean="0"/>
              <a:t>位</a:t>
            </a:r>
            <a:endParaRPr lang="en-US" altLang="zh-CN" sz="2800" dirty="0" smtClean="0"/>
          </a:p>
          <a:p>
            <a:r>
              <a:rPr lang="zh-CN" altLang="zh-CN" sz="2800" dirty="0" smtClean="0"/>
              <a:t>每一帧用</a:t>
            </a:r>
            <a:r>
              <a:rPr lang="en-US" altLang="zh-CN" sz="2800" dirty="0" smtClean="0"/>
              <a:t> 125us</a:t>
            </a:r>
            <a:r>
              <a:rPr lang="zh-CN" altLang="zh-CN" sz="2800" dirty="0" smtClean="0"/>
              <a:t>时间传送</a:t>
            </a:r>
            <a:endParaRPr lang="en-US" altLang="zh-CN" sz="2800" dirty="0" smtClean="0"/>
          </a:p>
          <a:p>
            <a:r>
              <a:rPr lang="en-US" altLang="zh-CN" sz="2800" dirty="0" smtClean="0"/>
              <a:t>T1</a:t>
            </a:r>
            <a:r>
              <a:rPr lang="zh-CN" altLang="zh-CN" sz="2800" dirty="0" smtClean="0"/>
              <a:t>载波支持的数据传输速率</a:t>
            </a:r>
            <a:r>
              <a:rPr lang="zh-CN" altLang="en-US" sz="2800" dirty="0" smtClean="0"/>
              <a:t>？</a:t>
            </a:r>
            <a:endParaRPr lang="en-US" altLang="zh-CN" sz="2800" dirty="0" smtClean="0"/>
          </a:p>
          <a:p>
            <a:r>
              <a:rPr lang="zh-CN" altLang="zh-CN" sz="2800" dirty="0" smtClean="0"/>
              <a:t>每个通道支持 的数据速率</a:t>
            </a:r>
            <a:r>
              <a:rPr lang="zh-CN" altLang="en-US" sz="2800" dirty="0" smtClean="0"/>
              <a:t>，传输速度？</a:t>
            </a:r>
            <a:endParaRPr lang="en-US" altLang="zh-CN" sz="2800" dirty="0" smtClean="0"/>
          </a:p>
          <a:p>
            <a:r>
              <a:rPr lang="en-US" altLang="zh-CN" sz="2800" dirty="0" smtClean="0"/>
              <a:t>T1</a:t>
            </a:r>
            <a:r>
              <a:rPr lang="zh-CN" altLang="zh-CN" sz="2800" dirty="0" smtClean="0"/>
              <a:t>载波开销所占比例</a:t>
            </a:r>
            <a:r>
              <a:rPr lang="zh-CN" altLang="en-US" sz="2800" dirty="0" smtClean="0"/>
              <a:t>？</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T1</a:t>
            </a:r>
            <a:r>
              <a:rPr lang="zh-CN" altLang="en-US" dirty="0" smtClean="0"/>
              <a:t>载波的帧结构</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860163" name="Picture 3"/>
          <p:cNvPicPr>
            <a:picLocks noChangeAspect="1" noChangeArrowheads="1"/>
          </p:cNvPicPr>
          <p:nvPr/>
        </p:nvPicPr>
        <p:blipFill>
          <a:blip r:embed="rId2" cstate="print"/>
          <a:srcRect/>
          <a:stretch>
            <a:fillRect/>
          </a:stretch>
        </p:blipFill>
        <p:spPr bwMode="auto">
          <a:xfrm>
            <a:off x="323528" y="1412776"/>
            <a:ext cx="8616490" cy="36004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时分复用举例</a:t>
            </a:r>
            <a:r>
              <a:rPr lang="en-US" altLang="zh-CN" dirty="0" smtClean="0"/>
              <a:t>—</a:t>
            </a:r>
            <a:r>
              <a:rPr lang="zh-CN" altLang="en-US" dirty="0" smtClean="0"/>
              <a:t>欧洲的</a:t>
            </a:r>
            <a:r>
              <a:rPr lang="en-US" altLang="zh-CN" dirty="0" smtClean="0"/>
              <a:t>E1</a:t>
            </a:r>
            <a:r>
              <a:rPr lang="zh-CN" altLang="en-US" dirty="0" smtClean="0"/>
              <a:t>标准</a:t>
            </a:r>
            <a:endParaRPr lang="zh-CN" altLang="en-US" dirty="0"/>
          </a:p>
        </p:txBody>
      </p:sp>
      <p:sp>
        <p:nvSpPr>
          <p:cNvPr id="3" name="内容占位符 2"/>
          <p:cNvSpPr>
            <a:spLocks noGrp="1"/>
          </p:cNvSpPr>
          <p:nvPr>
            <p:ph idx="1"/>
          </p:nvPr>
        </p:nvSpPr>
        <p:spPr>
          <a:xfrm>
            <a:off x="899592" y="1371600"/>
            <a:ext cx="7787208" cy="4700588"/>
          </a:xfrm>
        </p:spPr>
        <p:txBody>
          <a:bodyPr/>
          <a:lstStyle/>
          <a:p>
            <a:r>
              <a:rPr lang="en-US" altLang="zh-CN" sz="2800" dirty="0" smtClean="0"/>
              <a:t>30</a:t>
            </a:r>
            <a:r>
              <a:rPr lang="zh-CN" altLang="en-US" sz="2800" dirty="0" smtClean="0"/>
              <a:t>个话音通道</a:t>
            </a:r>
            <a:endParaRPr lang="en-US" altLang="zh-CN" sz="2800" dirty="0" smtClean="0"/>
          </a:p>
          <a:p>
            <a:r>
              <a:rPr lang="en-US" altLang="zh-CN" sz="2800" dirty="0" smtClean="0"/>
              <a:t>2</a:t>
            </a:r>
            <a:r>
              <a:rPr lang="zh-CN" altLang="en-US" sz="2800" dirty="0" smtClean="0"/>
              <a:t>个控制信道</a:t>
            </a:r>
            <a:endParaRPr lang="en-US" altLang="zh-CN" sz="2800" dirty="0" smtClean="0"/>
          </a:p>
          <a:p>
            <a:r>
              <a:rPr lang="en-US" altLang="zh-CN" sz="2800" dirty="0" smtClean="0"/>
              <a:t>125us/</a:t>
            </a:r>
            <a:r>
              <a:rPr lang="zh-CN" altLang="en-US" sz="2800" dirty="0" smtClean="0"/>
              <a:t>帧，</a:t>
            </a:r>
            <a:r>
              <a:rPr lang="en-US" altLang="zh-CN" sz="2800" dirty="0" smtClean="0"/>
              <a:t>256</a:t>
            </a:r>
            <a:r>
              <a:rPr lang="zh-CN" altLang="en-US" sz="2800" dirty="0" smtClean="0"/>
              <a:t>位</a:t>
            </a:r>
            <a:r>
              <a:rPr lang="en-US" altLang="zh-CN" sz="2800" dirty="0" smtClean="0"/>
              <a:t>/</a:t>
            </a:r>
            <a:r>
              <a:rPr lang="zh-CN" altLang="en-US" sz="2800" dirty="0" smtClean="0"/>
              <a:t>帧，</a:t>
            </a:r>
            <a:r>
              <a:rPr lang="en-US" altLang="zh-CN" sz="2800" dirty="0" smtClean="0"/>
              <a:t>8</a:t>
            </a:r>
            <a:r>
              <a:rPr lang="zh-CN" altLang="en-US" sz="2800" dirty="0" smtClean="0"/>
              <a:t>位同步，</a:t>
            </a:r>
            <a:r>
              <a:rPr lang="en-US" altLang="zh-CN" sz="2800" dirty="0" smtClean="0"/>
              <a:t>8</a:t>
            </a:r>
            <a:r>
              <a:rPr lang="zh-CN" altLang="en-US" sz="2800" dirty="0" smtClean="0"/>
              <a:t>位信令</a:t>
            </a:r>
            <a:endParaRPr lang="en-US" altLang="zh-CN" sz="2800" dirty="0" smtClean="0"/>
          </a:p>
          <a:p>
            <a:r>
              <a:rPr lang="en-US" altLang="zh-CN" sz="2800" dirty="0" smtClean="0"/>
              <a:t>E1</a:t>
            </a:r>
            <a:r>
              <a:rPr lang="zh-CN" altLang="en-US" sz="2800" dirty="0" smtClean="0"/>
              <a:t>载波支持的数据传输速率？</a:t>
            </a:r>
            <a:endParaRPr lang="en-US" altLang="zh-CN" sz="2800" dirty="0" smtClean="0"/>
          </a:p>
          <a:p>
            <a:r>
              <a:rPr lang="zh-CN" altLang="en-US" sz="2800" dirty="0" smtClean="0"/>
              <a:t>每个通道支持 的传输速度（或数据速率）？</a:t>
            </a:r>
            <a:endParaRPr lang="en-US" altLang="zh-CN" sz="2800" dirty="0" smtClean="0"/>
          </a:p>
          <a:p>
            <a:r>
              <a:rPr lang="en-US" altLang="zh-CN" sz="2800" dirty="0" smtClean="0"/>
              <a:t>T1</a:t>
            </a:r>
            <a:r>
              <a:rPr lang="zh-CN" altLang="en-US" sz="2800" dirty="0" smtClean="0"/>
              <a:t>载波开销所占比例？</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E1</a:t>
            </a:r>
            <a:r>
              <a:rPr lang="zh-CN" altLang="en-US" dirty="0" smtClean="0"/>
              <a:t>载波的帧结构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144" name="组合 143"/>
          <p:cNvGrpSpPr/>
          <p:nvPr/>
        </p:nvGrpSpPr>
        <p:grpSpPr>
          <a:xfrm>
            <a:off x="228600" y="1447800"/>
            <a:ext cx="8763000" cy="4724400"/>
            <a:chOff x="228600" y="1447800"/>
            <a:chExt cx="8763000" cy="4724400"/>
          </a:xfrm>
        </p:grpSpPr>
        <p:grpSp>
          <p:nvGrpSpPr>
            <p:cNvPr id="25" name="Group 121"/>
            <p:cNvGrpSpPr>
              <a:grpSpLocks/>
            </p:cNvGrpSpPr>
            <p:nvPr/>
          </p:nvGrpSpPr>
          <p:grpSpPr bwMode="auto">
            <a:xfrm>
              <a:off x="228600" y="1447800"/>
              <a:ext cx="8763000" cy="4724400"/>
              <a:chOff x="0" y="1152"/>
              <a:chExt cx="5760" cy="3168"/>
            </a:xfrm>
          </p:grpSpPr>
          <p:sp>
            <p:nvSpPr>
              <p:cNvPr id="26" name="Rectangle 120"/>
              <p:cNvSpPr>
                <a:spLocks noChangeArrowheads="1"/>
              </p:cNvSpPr>
              <p:nvPr/>
            </p:nvSpPr>
            <p:spPr bwMode="auto">
              <a:xfrm>
                <a:off x="0" y="1152"/>
                <a:ext cx="5760" cy="3168"/>
              </a:xfrm>
              <a:prstGeom prst="rect">
                <a:avLst/>
              </a:prstGeom>
              <a:solidFill>
                <a:schemeClr val="bg1"/>
              </a:solidFill>
              <a:ln w="9525">
                <a:solidFill>
                  <a:schemeClr val="tx1"/>
                </a:solidFill>
                <a:miter lim="800000"/>
                <a:headEnd/>
                <a:tailEnd/>
              </a:ln>
              <a:effectLst/>
            </p:spPr>
            <p:txBody>
              <a:bodyPr wrap="none" anchor="ctr"/>
              <a:lstStyle/>
              <a:p>
                <a:endParaRPr lang="zh-CN" altLang="en-US"/>
              </a:p>
            </p:txBody>
          </p:sp>
          <p:sp>
            <p:nvSpPr>
              <p:cNvPr id="27" name="Freeform 5"/>
              <p:cNvSpPr>
                <a:spLocks/>
              </p:cNvSpPr>
              <p:nvPr/>
            </p:nvSpPr>
            <p:spPr bwMode="auto">
              <a:xfrm>
                <a:off x="348" y="2840"/>
                <a:ext cx="4812" cy="700"/>
              </a:xfrm>
              <a:custGeom>
                <a:avLst/>
                <a:gdLst/>
                <a:ahLst/>
                <a:cxnLst>
                  <a:cxn ang="0">
                    <a:pos x="0" y="700"/>
                  </a:cxn>
                  <a:cxn ang="0">
                    <a:pos x="4" y="472"/>
                  </a:cxn>
                  <a:cxn ang="0">
                    <a:pos x="309" y="0"/>
                  </a:cxn>
                  <a:cxn ang="0">
                    <a:pos x="1761" y="0"/>
                  </a:cxn>
                  <a:cxn ang="0">
                    <a:pos x="4812" y="472"/>
                  </a:cxn>
                  <a:cxn ang="0">
                    <a:pos x="4812" y="694"/>
                  </a:cxn>
                  <a:cxn ang="0">
                    <a:pos x="0" y="700"/>
                  </a:cxn>
                </a:cxnLst>
                <a:rect l="0" t="0" r="r" b="b"/>
                <a:pathLst>
                  <a:path w="4812" h="700">
                    <a:moveTo>
                      <a:pt x="0" y="700"/>
                    </a:moveTo>
                    <a:lnTo>
                      <a:pt x="4" y="472"/>
                    </a:lnTo>
                    <a:lnTo>
                      <a:pt x="309" y="0"/>
                    </a:lnTo>
                    <a:lnTo>
                      <a:pt x="1761" y="0"/>
                    </a:lnTo>
                    <a:lnTo>
                      <a:pt x="4812" y="472"/>
                    </a:lnTo>
                    <a:lnTo>
                      <a:pt x="4812" y="694"/>
                    </a:lnTo>
                    <a:lnTo>
                      <a:pt x="0" y="700"/>
                    </a:lnTo>
                    <a:close/>
                  </a:path>
                </a:pathLst>
              </a:custGeom>
              <a:solidFill>
                <a:srgbClr val="FFFF99"/>
              </a:solidFill>
              <a:ln w="19050" cmpd="sng">
                <a:noFill/>
                <a:round/>
                <a:headEnd/>
                <a:tailEnd/>
              </a:ln>
              <a:effectLst/>
            </p:spPr>
            <p:txBody>
              <a:bodyPr/>
              <a:lstStyle/>
              <a:p>
                <a:endParaRPr lang="zh-CN" altLang="en-US"/>
              </a:p>
            </p:txBody>
          </p:sp>
          <p:grpSp>
            <p:nvGrpSpPr>
              <p:cNvPr id="28" name="Group 6"/>
              <p:cNvGrpSpPr>
                <a:grpSpLocks/>
              </p:cNvGrpSpPr>
              <p:nvPr/>
            </p:nvGrpSpPr>
            <p:grpSpPr bwMode="auto">
              <a:xfrm>
                <a:off x="3973" y="1403"/>
                <a:ext cx="515" cy="829"/>
                <a:chOff x="4020" y="233"/>
                <a:chExt cx="481" cy="956"/>
              </a:xfrm>
            </p:grpSpPr>
            <p:sp>
              <p:nvSpPr>
                <p:cNvPr id="140" name="Arc 7"/>
                <p:cNvSpPr>
                  <a:spLocks/>
                </p:cNvSpPr>
                <p:nvPr/>
              </p:nvSpPr>
              <p:spPr bwMode="auto">
                <a:xfrm rot="10800000">
                  <a:off x="4025" y="713"/>
                  <a:ext cx="476" cy="476"/>
                </a:xfrm>
                <a:custGeom>
                  <a:avLst/>
                  <a:gdLst>
                    <a:gd name="G0" fmla="+- 21600 0 0"/>
                    <a:gd name="G1" fmla="+- 21600 0 0"/>
                    <a:gd name="G2" fmla="+- 21600 0 0"/>
                    <a:gd name="T0" fmla="*/ 0 w 21600"/>
                    <a:gd name="T1" fmla="*/ 21600 h 21600"/>
                    <a:gd name="T2" fmla="*/ 21555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88"/>
                        <a:pt x="9643" y="24"/>
                        <a:pt x="21555" y="0"/>
                      </a:cubicBezTo>
                    </a:path>
                    <a:path w="21600" h="21600" stroke="0" extrusionOk="0">
                      <a:moveTo>
                        <a:pt x="0" y="21600"/>
                      </a:moveTo>
                      <a:cubicBezTo>
                        <a:pt x="0" y="9688"/>
                        <a:pt x="9643" y="24"/>
                        <a:pt x="21555" y="0"/>
                      </a:cubicBezTo>
                      <a:lnTo>
                        <a:pt x="21600" y="21600"/>
                      </a:lnTo>
                      <a:close/>
                    </a:path>
                  </a:pathLst>
                </a:custGeom>
                <a:noFill/>
                <a:ln w="28575" cap="rnd">
                  <a:solidFill>
                    <a:srgbClr val="333399"/>
                  </a:solidFill>
                  <a:round/>
                  <a:headEnd/>
                  <a:tailEnd/>
                </a:ln>
                <a:effectLst/>
              </p:spPr>
              <p:txBody>
                <a:bodyPr wrap="none" anchor="ctr"/>
                <a:lstStyle/>
                <a:p>
                  <a:endParaRPr lang="zh-CN" altLang="en-US"/>
                </a:p>
              </p:txBody>
            </p:sp>
            <p:sp>
              <p:nvSpPr>
                <p:cNvPr id="141" name="Arc 8"/>
                <p:cNvSpPr>
                  <a:spLocks/>
                </p:cNvSpPr>
                <p:nvPr/>
              </p:nvSpPr>
              <p:spPr bwMode="auto">
                <a:xfrm>
                  <a:off x="4020" y="233"/>
                  <a:ext cx="476" cy="4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cap="rnd">
                  <a:solidFill>
                    <a:srgbClr val="333399"/>
                  </a:solidFill>
                  <a:round/>
                  <a:headEnd/>
                  <a:tailEnd/>
                </a:ln>
                <a:effectLst/>
              </p:spPr>
              <p:txBody>
                <a:bodyPr wrap="none" anchor="ctr"/>
                <a:lstStyle/>
                <a:p>
                  <a:endParaRPr lang="zh-CN" altLang="en-US"/>
                </a:p>
              </p:txBody>
            </p:sp>
          </p:grpSp>
          <p:grpSp>
            <p:nvGrpSpPr>
              <p:cNvPr id="29" name="Group 9"/>
              <p:cNvGrpSpPr>
                <a:grpSpLocks/>
              </p:cNvGrpSpPr>
              <p:nvPr/>
            </p:nvGrpSpPr>
            <p:grpSpPr bwMode="auto">
              <a:xfrm>
                <a:off x="1068" y="1399"/>
                <a:ext cx="515" cy="835"/>
                <a:chOff x="1308" y="233"/>
                <a:chExt cx="481" cy="956"/>
              </a:xfrm>
            </p:grpSpPr>
            <p:sp>
              <p:nvSpPr>
                <p:cNvPr id="138" name="Arc 10"/>
                <p:cNvSpPr>
                  <a:spLocks/>
                </p:cNvSpPr>
                <p:nvPr/>
              </p:nvSpPr>
              <p:spPr bwMode="auto">
                <a:xfrm rot="10800000">
                  <a:off x="1308" y="713"/>
                  <a:ext cx="476" cy="476"/>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28575" cap="rnd">
                  <a:solidFill>
                    <a:srgbClr val="333399"/>
                  </a:solidFill>
                  <a:round/>
                  <a:headEnd/>
                  <a:tailEnd/>
                </a:ln>
                <a:effectLst/>
              </p:spPr>
              <p:txBody>
                <a:bodyPr wrap="none" anchor="ctr"/>
                <a:lstStyle/>
                <a:p>
                  <a:endParaRPr lang="zh-CN" altLang="en-US"/>
                </a:p>
              </p:txBody>
            </p:sp>
            <p:sp>
              <p:nvSpPr>
                <p:cNvPr id="139" name="Arc 11"/>
                <p:cNvSpPr>
                  <a:spLocks/>
                </p:cNvSpPr>
                <p:nvPr/>
              </p:nvSpPr>
              <p:spPr bwMode="auto">
                <a:xfrm>
                  <a:off x="1313" y="233"/>
                  <a:ext cx="476" cy="476"/>
                </a:xfrm>
                <a:custGeom>
                  <a:avLst/>
                  <a:gdLst>
                    <a:gd name="G0" fmla="+- 21600 0 0"/>
                    <a:gd name="G1" fmla="+- 21600 0 0"/>
                    <a:gd name="G2" fmla="+- 21600 0 0"/>
                    <a:gd name="T0" fmla="*/ 0 w 21600"/>
                    <a:gd name="T1" fmla="*/ 21600 h 21600"/>
                    <a:gd name="T2" fmla="*/ 21555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688"/>
                        <a:pt x="9643" y="24"/>
                        <a:pt x="21555" y="0"/>
                      </a:cubicBezTo>
                    </a:path>
                    <a:path w="21600" h="21600" stroke="0" extrusionOk="0">
                      <a:moveTo>
                        <a:pt x="0" y="21600"/>
                      </a:moveTo>
                      <a:cubicBezTo>
                        <a:pt x="0" y="9688"/>
                        <a:pt x="9643" y="24"/>
                        <a:pt x="21555" y="0"/>
                      </a:cubicBezTo>
                      <a:lnTo>
                        <a:pt x="21600" y="21600"/>
                      </a:lnTo>
                      <a:close/>
                    </a:path>
                  </a:pathLst>
                </a:custGeom>
                <a:noFill/>
                <a:ln w="28575" cap="rnd">
                  <a:solidFill>
                    <a:srgbClr val="333399"/>
                  </a:solidFill>
                  <a:round/>
                  <a:headEnd/>
                  <a:tailEnd/>
                </a:ln>
                <a:effectLst/>
              </p:spPr>
              <p:txBody>
                <a:bodyPr wrap="none" anchor="ctr"/>
                <a:lstStyle/>
                <a:p>
                  <a:endParaRPr lang="zh-CN" altLang="en-US"/>
                </a:p>
              </p:txBody>
            </p:sp>
          </p:grpSp>
          <p:sp>
            <p:nvSpPr>
              <p:cNvPr id="30" name="Line 12"/>
              <p:cNvSpPr>
                <a:spLocks noChangeShapeType="1"/>
              </p:cNvSpPr>
              <p:nvPr/>
            </p:nvSpPr>
            <p:spPr bwMode="auto">
              <a:xfrm>
                <a:off x="1577" y="1790"/>
                <a:ext cx="2413" cy="0"/>
              </a:xfrm>
              <a:prstGeom prst="line">
                <a:avLst/>
              </a:prstGeom>
              <a:noFill/>
              <a:ln w="25400">
                <a:solidFill>
                  <a:srgbClr val="333399"/>
                </a:solidFill>
                <a:round/>
                <a:headEnd/>
                <a:tailEnd/>
              </a:ln>
              <a:effectLst/>
            </p:spPr>
            <p:txBody>
              <a:bodyPr wrap="none" anchor="ctr"/>
              <a:lstStyle/>
              <a:p>
                <a:endParaRPr lang="zh-CN" altLang="en-US"/>
              </a:p>
            </p:txBody>
          </p:sp>
          <p:sp>
            <p:nvSpPr>
              <p:cNvPr id="31" name="Line 13"/>
              <p:cNvSpPr>
                <a:spLocks noChangeShapeType="1"/>
              </p:cNvSpPr>
              <p:nvPr/>
            </p:nvSpPr>
            <p:spPr bwMode="auto">
              <a:xfrm flipV="1">
                <a:off x="1569" y="1403"/>
                <a:ext cx="0" cy="384"/>
              </a:xfrm>
              <a:prstGeom prst="line">
                <a:avLst/>
              </a:prstGeom>
              <a:noFill/>
              <a:ln w="25400">
                <a:solidFill>
                  <a:srgbClr val="333399"/>
                </a:solidFill>
                <a:round/>
                <a:headEnd/>
                <a:tailEnd type="triangle" w="med" len="lg"/>
              </a:ln>
              <a:effectLst/>
            </p:spPr>
            <p:txBody>
              <a:bodyPr wrap="none" anchor="ctr"/>
              <a:lstStyle/>
              <a:p>
                <a:endParaRPr lang="zh-CN" altLang="en-US"/>
              </a:p>
            </p:txBody>
          </p:sp>
          <p:sp>
            <p:nvSpPr>
              <p:cNvPr id="32" name="Line 14"/>
              <p:cNvSpPr>
                <a:spLocks noChangeShapeType="1"/>
              </p:cNvSpPr>
              <p:nvPr/>
            </p:nvSpPr>
            <p:spPr bwMode="auto">
              <a:xfrm flipV="1">
                <a:off x="3986" y="1394"/>
                <a:ext cx="0" cy="414"/>
              </a:xfrm>
              <a:prstGeom prst="line">
                <a:avLst/>
              </a:prstGeom>
              <a:noFill/>
              <a:ln w="25400">
                <a:solidFill>
                  <a:srgbClr val="333399"/>
                </a:solidFill>
                <a:round/>
                <a:headEnd/>
                <a:tailEnd type="triangle" w="med" len="lg"/>
              </a:ln>
              <a:effectLst/>
            </p:spPr>
            <p:txBody>
              <a:bodyPr wrap="none" anchor="ctr"/>
              <a:lstStyle/>
              <a:p>
                <a:endParaRPr lang="zh-CN" altLang="en-US"/>
              </a:p>
            </p:txBody>
          </p:sp>
          <p:sp>
            <p:nvSpPr>
              <p:cNvPr id="33" name="Rectangle 15"/>
              <p:cNvSpPr>
                <a:spLocks noChangeArrowheads="1"/>
              </p:cNvSpPr>
              <p:nvPr/>
            </p:nvSpPr>
            <p:spPr bwMode="auto">
              <a:xfrm>
                <a:off x="2290" y="1525"/>
                <a:ext cx="944" cy="264"/>
              </a:xfrm>
              <a:prstGeom prst="rect">
                <a:avLst/>
              </a:prstGeom>
              <a:noFill/>
              <a:ln w="12700">
                <a:noFill/>
                <a:miter lim="800000"/>
                <a:headEnd/>
                <a:tailEnd/>
              </a:ln>
              <a:effectLst/>
            </p:spPr>
            <p:txBody>
              <a:bodyPr wrap="none" lIns="90488" tIns="44450" rIns="90488" bIns="44450">
                <a:spAutoFit/>
              </a:bodyPr>
              <a:lstStyle/>
              <a:p>
                <a:pPr defTabSz="762000" eaLnBrk="0" hangingPunct="0"/>
                <a:r>
                  <a:rPr lang="zh-CN" altLang="en-US" sz="2000" b="0">
                    <a:solidFill>
                      <a:srgbClr val="333399"/>
                    </a:solidFill>
                    <a:latin typeface="Arial" pitchFamily="34" charset="0"/>
                    <a:ea typeface="黑体" pitchFamily="49" charset="-122"/>
                  </a:rPr>
                  <a:t>2.048 </a:t>
                </a:r>
                <a:r>
                  <a:rPr lang="en-US" altLang="zh-CN" sz="2000" b="0">
                    <a:solidFill>
                      <a:srgbClr val="333399"/>
                    </a:solidFill>
                    <a:latin typeface="Arial" pitchFamily="34" charset="0"/>
                    <a:ea typeface="黑体" pitchFamily="49" charset="-122"/>
                  </a:rPr>
                  <a:t>Mb/s</a:t>
                </a:r>
              </a:p>
            </p:txBody>
          </p:sp>
          <p:sp>
            <p:nvSpPr>
              <p:cNvPr id="34" name="Rectangle 16"/>
              <p:cNvSpPr>
                <a:spLocks noChangeArrowheads="1"/>
              </p:cNvSpPr>
              <p:nvPr/>
            </p:nvSpPr>
            <p:spPr bwMode="auto">
              <a:xfrm>
                <a:off x="2338" y="1821"/>
                <a:ext cx="787" cy="264"/>
              </a:xfrm>
              <a:prstGeom prst="rect">
                <a:avLst/>
              </a:prstGeom>
              <a:noFill/>
              <a:ln w="12700">
                <a:noFill/>
                <a:miter lim="800000"/>
                <a:headEnd/>
                <a:tailEnd/>
              </a:ln>
              <a:effectLst/>
            </p:spPr>
            <p:txBody>
              <a:bodyPr wrap="none" lIns="90488" tIns="44450" rIns="90488" bIns="44450">
                <a:spAutoFit/>
              </a:bodyPr>
              <a:lstStyle/>
              <a:p>
                <a:pPr defTabSz="762000" eaLnBrk="0" hangingPunct="0"/>
                <a:r>
                  <a:rPr lang="zh-CN" altLang="en-US" sz="2000" b="0">
                    <a:solidFill>
                      <a:srgbClr val="333399"/>
                    </a:solidFill>
                    <a:latin typeface="Arial" pitchFamily="34" charset="0"/>
                    <a:ea typeface="黑体" pitchFamily="49" charset="-122"/>
                  </a:rPr>
                  <a:t>传输线路</a:t>
                </a:r>
              </a:p>
            </p:txBody>
          </p:sp>
          <p:sp>
            <p:nvSpPr>
              <p:cNvPr id="35" name="Oval 17"/>
              <p:cNvSpPr>
                <a:spLocks noChangeArrowheads="1"/>
              </p:cNvSpPr>
              <p:nvPr/>
            </p:nvSpPr>
            <p:spPr bwMode="auto">
              <a:xfrm>
                <a:off x="1548" y="1764"/>
                <a:ext cx="55" cy="44"/>
              </a:xfrm>
              <a:prstGeom prst="ellipse">
                <a:avLst/>
              </a:prstGeom>
              <a:solidFill>
                <a:schemeClr val="bg1"/>
              </a:solidFill>
              <a:ln w="12700">
                <a:solidFill>
                  <a:srgbClr val="333399"/>
                </a:solidFill>
                <a:round/>
                <a:headEnd/>
                <a:tailEnd/>
              </a:ln>
              <a:effectLst/>
            </p:spPr>
            <p:txBody>
              <a:bodyPr wrap="none" anchor="ctr"/>
              <a:lstStyle/>
              <a:p>
                <a:endParaRPr lang="zh-CN" altLang="en-US"/>
              </a:p>
            </p:txBody>
          </p:sp>
          <p:sp>
            <p:nvSpPr>
              <p:cNvPr id="36" name="Oval 18"/>
              <p:cNvSpPr>
                <a:spLocks noChangeArrowheads="1"/>
              </p:cNvSpPr>
              <p:nvPr/>
            </p:nvSpPr>
            <p:spPr bwMode="auto">
              <a:xfrm>
                <a:off x="3965" y="1773"/>
                <a:ext cx="55" cy="45"/>
              </a:xfrm>
              <a:prstGeom prst="ellipse">
                <a:avLst/>
              </a:prstGeom>
              <a:solidFill>
                <a:schemeClr val="bg1"/>
              </a:solidFill>
              <a:ln w="12700">
                <a:solidFill>
                  <a:srgbClr val="333399"/>
                </a:solidFill>
                <a:round/>
                <a:headEnd/>
                <a:tailEnd/>
              </a:ln>
              <a:effectLst/>
            </p:spPr>
            <p:txBody>
              <a:bodyPr wrap="none" anchor="ctr"/>
              <a:lstStyle/>
              <a:p>
                <a:endParaRPr lang="zh-CN" altLang="en-US"/>
              </a:p>
            </p:txBody>
          </p:sp>
          <p:sp>
            <p:nvSpPr>
              <p:cNvPr id="37" name="Oval 19"/>
              <p:cNvSpPr>
                <a:spLocks noChangeArrowheads="1"/>
              </p:cNvSpPr>
              <p:nvPr/>
            </p:nvSpPr>
            <p:spPr bwMode="auto">
              <a:xfrm>
                <a:off x="1046" y="1856"/>
                <a:ext cx="56" cy="44"/>
              </a:xfrm>
              <a:prstGeom prst="ellipse">
                <a:avLst/>
              </a:prstGeom>
              <a:solidFill>
                <a:schemeClr val="tx1"/>
              </a:solidFill>
              <a:ln w="28575">
                <a:solidFill>
                  <a:srgbClr val="333399"/>
                </a:solidFill>
                <a:round/>
                <a:headEnd/>
                <a:tailEnd/>
              </a:ln>
              <a:effectLst/>
            </p:spPr>
            <p:txBody>
              <a:bodyPr wrap="none" anchor="ctr"/>
              <a:lstStyle/>
              <a:p>
                <a:endParaRPr lang="zh-CN" altLang="en-US"/>
              </a:p>
            </p:txBody>
          </p:sp>
          <p:sp>
            <p:nvSpPr>
              <p:cNvPr id="38" name="Arc 20"/>
              <p:cNvSpPr>
                <a:spLocks/>
              </p:cNvSpPr>
              <p:nvPr/>
            </p:nvSpPr>
            <p:spPr bwMode="auto">
              <a:xfrm rot="18600000">
                <a:off x="1457" y="1551"/>
                <a:ext cx="201" cy="25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 cap="rnd">
                <a:solidFill>
                  <a:srgbClr val="333399"/>
                </a:solidFill>
                <a:round/>
                <a:headEnd type="triangle" w="med" len="med"/>
                <a:tailEnd/>
              </a:ln>
              <a:effectLst/>
            </p:spPr>
            <p:txBody>
              <a:bodyPr wrap="none" anchor="ctr"/>
              <a:lstStyle/>
              <a:p>
                <a:endParaRPr lang="zh-CN" altLang="en-US"/>
              </a:p>
            </p:txBody>
          </p:sp>
          <p:sp>
            <p:nvSpPr>
              <p:cNvPr id="39" name="Arc 21"/>
              <p:cNvSpPr>
                <a:spLocks/>
              </p:cNvSpPr>
              <p:nvPr/>
            </p:nvSpPr>
            <p:spPr bwMode="auto">
              <a:xfrm rot="3000000">
                <a:off x="3888" y="1554"/>
                <a:ext cx="203" cy="253"/>
              </a:xfrm>
              <a:custGeom>
                <a:avLst/>
                <a:gdLst>
                  <a:gd name="G0" fmla="+- 21600 0 0"/>
                  <a:gd name="G1" fmla="+- 21600 0 0"/>
                  <a:gd name="G2" fmla="+- 21600 0 0"/>
                  <a:gd name="T0" fmla="*/ 0 w 21600"/>
                  <a:gd name="T1" fmla="*/ 21600 h 21600"/>
                  <a:gd name="T2" fmla="*/ 21508 w 21600"/>
                  <a:gd name="T3" fmla="*/ 0 h 21600"/>
                  <a:gd name="T4" fmla="*/ 21600 w 21600"/>
                  <a:gd name="T5" fmla="*/ 21600 h 21600"/>
                </a:gdLst>
                <a:ahLst/>
                <a:cxnLst>
                  <a:cxn ang="0">
                    <a:pos x="T0" y="T1"/>
                  </a:cxn>
                  <a:cxn ang="0">
                    <a:pos x="T2" y="T3"/>
                  </a:cxn>
                  <a:cxn ang="0">
                    <a:pos x="T4" y="T5"/>
                  </a:cxn>
                </a:cxnLst>
                <a:rect l="0" t="0" r="r" b="b"/>
                <a:pathLst>
                  <a:path w="21600" h="21600" fill="none" extrusionOk="0">
                    <a:moveTo>
                      <a:pt x="0" y="21600"/>
                    </a:moveTo>
                    <a:cubicBezTo>
                      <a:pt x="0" y="9706"/>
                      <a:pt x="9614" y="50"/>
                      <a:pt x="21508" y="0"/>
                    </a:cubicBezTo>
                  </a:path>
                  <a:path w="21600" h="21600" stroke="0" extrusionOk="0">
                    <a:moveTo>
                      <a:pt x="0" y="21600"/>
                    </a:moveTo>
                    <a:cubicBezTo>
                      <a:pt x="0" y="9706"/>
                      <a:pt x="9614" y="50"/>
                      <a:pt x="21508" y="0"/>
                    </a:cubicBezTo>
                    <a:lnTo>
                      <a:pt x="21600" y="21600"/>
                    </a:lnTo>
                    <a:close/>
                  </a:path>
                </a:pathLst>
              </a:custGeom>
              <a:noFill/>
              <a:ln w="12700" cap="rnd">
                <a:solidFill>
                  <a:srgbClr val="333399"/>
                </a:solidFill>
                <a:round/>
                <a:headEnd/>
                <a:tailEnd type="triangle" w="med" len="med"/>
              </a:ln>
              <a:effectLst/>
            </p:spPr>
            <p:txBody>
              <a:bodyPr wrap="none" anchor="ctr"/>
              <a:lstStyle/>
              <a:p>
                <a:endParaRPr lang="zh-CN" altLang="en-US"/>
              </a:p>
            </p:txBody>
          </p:sp>
          <p:sp>
            <p:nvSpPr>
              <p:cNvPr id="40" name="Line 22"/>
              <p:cNvSpPr>
                <a:spLocks noChangeShapeType="1"/>
              </p:cNvSpPr>
              <p:nvPr/>
            </p:nvSpPr>
            <p:spPr bwMode="auto">
              <a:xfrm>
                <a:off x="673" y="1400"/>
                <a:ext cx="892" cy="0"/>
              </a:xfrm>
              <a:prstGeom prst="line">
                <a:avLst/>
              </a:prstGeom>
              <a:noFill/>
              <a:ln w="28575">
                <a:solidFill>
                  <a:srgbClr val="333399"/>
                </a:solidFill>
                <a:round/>
                <a:headEnd/>
                <a:tailEnd/>
              </a:ln>
              <a:effectLst/>
            </p:spPr>
            <p:txBody>
              <a:bodyPr wrap="none" anchor="ctr"/>
              <a:lstStyle/>
              <a:p>
                <a:endParaRPr lang="zh-CN" altLang="en-US"/>
              </a:p>
            </p:txBody>
          </p:sp>
          <p:sp>
            <p:nvSpPr>
              <p:cNvPr id="41" name="Line 23"/>
              <p:cNvSpPr>
                <a:spLocks noChangeShapeType="1"/>
              </p:cNvSpPr>
              <p:nvPr/>
            </p:nvSpPr>
            <p:spPr bwMode="auto">
              <a:xfrm>
                <a:off x="3990" y="1400"/>
                <a:ext cx="892" cy="0"/>
              </a:xfrm>
              <a:prstGeom prst="line">
                <a:avLst/>
              </a:prstGeom>
              <a:noFill/>
              <a:ln w="28575">
                <a:solidFill>
                  <a:srgbClr val="333399"/>
                </a:solidFill>
                <a:round/>
                <a:headEnd/>
                <a:tailEnd/>
              </a:ln>
              <a:effectLst/>
            </p:spPr>
            <p:txBody>
              <a:bodyPr wrap="none" anchor="ctr"/>
              <a:lstStyle/>
              <a:p>
                <a:endParaRPr lang="zh-CN" altLang="en-US"/>
              </a:p>
            </p:txBody>
          </p:sp>
          <p:sp>
            <p:nvSpPr>
              <p:cNvPr id="42" name="Line 24"/>
              <p:cNvSpPr>
                <a:spLocks noChangeShapeType="1"/>
              </p:cNvSpPr>
              <p:nvPr/>
            </p:nvSpPr>
            <p:spPr bwMode="auto">
              <a:xfrm>
                <a:off x="673" y="1473"/>
                <a:ext cx="647" cy="0"/>
              </a:xfrm>
              <a:prstGeom prst="line">
                <a:avLst/>
              </a:prstGeom>
              <a:noFill/>
              <a:ln w="28575">
                <a:solidFill>
                  <a:srgbClr val="333399"/>
                </a:solidFill>
                <a:round/>
                <a:headEnd/>
                <a:tailEnd/>
              </a:ln>
              <a:effectLst/>
            </p:spPr>
            <p:txBody>
              <a:bodyPr wrap="none" anchor="ctr"/>
              <a:lstStyle/>
              <a:p>
                <a:endParaRPr lang="zh-CN" altLang="en-US"/>
              </a:p>
            </p:txBody>
          </p:sp>
          <p:sp>
            <p:nvSpPr>
              <p:cNvPr id="43" name="Line 25"/>
              <p:cNvSpPr>
                <a:spLocks noChangeShapeType="1"/>
              </p:cNvSpPr>
              <p:nvPr/>
            </p:nvSpPr>
            <p:spPr bwMode="auto">
              <a:xfrm>
                <a:off x="4273" y="1482"/>
                <a:ext cx="647" cy="0"/>
              </a:xfrm>
              <a:prstGeom prst="line">
                <a:avLst/>
              </a:prstGeom>
              <a:noFill/>
              <a:ln w="28575">
                <a:solidFill>
                  <a:srgbClr val="333399"/>
                </a:solidFill>
                <a:round/>
                <a:headEnd/>
                <a:tailEnd/>
              </a:ln>
              <a:effectLst/>
            </p:spPr>
            <p:txBody>
              <a:bodyPr wrap="none" anchor="ctr"/>
              <a:lstStyle/>
              <a:p>
                <a:endParaRPr lang="zh-CN" altLang="en-US"/>
              </a:p>
            </p:txBody>
          </p:sp>
          <p:sp>
            <p:nvSpPr>
              <p:cNvPr id="44" name="Line 26"/>
              <p:cNvSpPr>
                <a:spLocks noChangeShapeType="1"/>
              </p:cNvSpPr>
              <p:nvPr/>
            </p:nvSpPr>
            <p:spPr bwMode="auto">
              <a:xfrm>
                <a:off x="673" y="1790"/>
                <a:ext cx="403" cy="0"/>
              </a:xfrm>
              <a:prstGeom prst="line">
                <a:avLst/>
              </a:prstGeom>
              <a:noFill/>
              <a:ln w="28575">
                <a:solidFill>
                  <a:srgbClr val="333399"/>
                </a:solidFill>
                <a:round/>
                <a:headEnd/>
                <a:tailEnd/>
              </a:ln>
              <a:effectLst/>
            </p:spPr>
            <p:txBody>
              <a:bodyPr wrap="none" anchor="ctr"/>
              <a:lstStyle/>
              <a:p>
                <a:endParaRPr lang="zh-CN" altLang="en-US"/>
              </a:p>
            </p:txBody>
          </p:sp>
          <p:sp>
            <p:nvSpPr>
              <p:cNvPr id="45" name="Line 27"/>
              <p:cNvSpPr>
                <a:spLocks noChangeShapeType="1"/>
              </p:cNvSpPr>
              <p:nvPr/>
            </p:nvSpPr>
            <p:spPr bwMode="auto">
              <a:xfrm>
                <a:off x="4504" y="1801"/>
                <a:ext cx="403" cy="0"/>
              </a:xfrm>
              <a:prstGeom prst="line">
                <a:avLst/>
              </a:prstGeom>
              <a:noFill/>
              <a:ln w="28575">
                <a:solidFill>
                  <a:srgbClr val="333399"/>
                </a:solidFill>
                <a:round/>
                <a:headEnd/>
                <a:tailEnd/>
              </a:ln>
              <a:effectLst/>
            </p:spPr>
            <p:txBody>
              <a:bodyPr wrap="none" anchor="ctr"/>
              <a:lstStyle/>
              <a:p>
                <a:endParaRPr lang="zh-CN" altLang="en-US"/>
              </a:p>
            </p:txBody>
          </p:sp>
          <p:sp>
            <p:nvSpPr>
              <p:cNvPr id="46" name="Line 28"/>
              <p:cNvSpPr>
                <a:spLocks noChangeShapeType="1"/>
              </p:cNvSpPr>
              <p:nvPr/>
            </p:nvSpPr>
            <p:spPr bwMode="auto">
              <a:xfrm>
                <a:off x="686" y="1708"/>
                <a:ext cx="390" cy="0"/>
              </a:xfrm>
              <a:prstGeom prst="line">
                <a:avLst/>
              </a:prstGeom>
              <a:noFill/>
              <a:ln w="28575">
                <a:solidFill>
                  <a:srgbClr val="333399"/>
                </a:solidFill>
                <a:round/>
                <a:headEnd/>
                <a:tailEnd/>
              </a:ln>
              <a:effectLst/>
            </p:spPr>
            <p:txBody>
              <a:bodyPr wrap="none" anchor="ctr"/>
              <a:lstStyle/>
              <a:p>
                <a:endParaRPr lang="zh-CN" altLang="en-US"/>
              </a:p>
            </p:txBody>
          </p:sp>
          <p:sp>
            <p:nvSpPr>
              <p:cNvPr id="47" name="Line 29"/>
              <p:cNvSpPr>
                <a:spLocks noChangeShapeType="1"/>
              </p:cNvSpPr>
              <p:nvPr/>
            </p:nvSpPr>
            <p:spPr bwMode="auto">
              <a:xfrm>
                <a:off x="4504" y="1719"/>
                <a:ext cx="390" cy="0"/>
              </a:xfrm>
              <a:prstGeom prst="line">
                <a:avLst/>
              </a:prstGeom>
              <a:noFill/>
              <a:ln w="28575">
                <a:solidFill>
                  <a:srgbClr val="333399"/>
                </a:solidFill>
                <a:round/>
                <a:headEnd/>
                <a:tailEnd/>
              </a:ln>
              <a:effectLst/>
            </p:spPr>
            <p:txBody>
              <a:bodyPr wrap="none" anchor="ctr"/>
              <a:lstStyle/>
              <a:p>
                <a:endParaRPr lang="zh-CN" altLang="en-US"/>
              </a:p>
            </p:txBody>
          </p:sp>
          <p:sp>
            <p:nvSpPr>
              <p:cNvPr id="48" name="Line 30"/>
              <p:cNvSpPr>
                <a:spLocks noChangeShapeType="1"/>
              </p:cNvSpPr>
              <p:nvPr/>
            </p:nvSpPr>
            <p:spPr bwMode="auto">
              <a:xfrm>
                <a:off x="4517" y="1894"/>
                <a:ext cx="390" cy="0"/>
              </a:xfrm>
              <a:prstGeom prst="line">
                <a:avLst/>
              </a:prstGeom>
              <a:noFill/>
              <a:ln w="28575">
                <a:solidFill>
                  <a:srgbClr val="333399"/>
                </a:solidFill>
                <a:round/>
                <a:headEnd/>
                <a:tailEnd/>
              </a:ln>
              <a:effectLst/>
            </p:spPr>
            <p:txBody>
              <a:bodyPr wrap="none" anchor="ctr"/>
              <a:lstStyle/>
              <a:p>
                <a:endParaRPr lang="zh-CN" altLang="en-US"/>
              </a:p>
            </p:txBody>
          </p:sp>
          <p:sp>
            <p:nvSpPr>
              <p:cNvPr id="49" name="Line 31"/>
              <p:cNvSpPr>
                <a:spLocks noChangeShapeType="1"/>
              </p:cNvSpPr>
              <p:nvPr/>
            </p:nvSpPr>
            <p:spPr bwMode="auto">
              <a:xfrm>
                <a:off x="686" y="1883"/>
                <a:ext cx="390" cy="0"/>
              </a:xfrm>
              <a:prstGeom prst="line">
                <a:avLst/>
              </a:prstGeom>
              <a:noFill/>
              <a:ln w="28575">
                <a:solidFill>
                  <a:srgbClr val="333399"/>
                </a:solidFill>
                <a:round/>
                <a:headEnd/>
                <a:tailEnd/>
              </a:ln>
              <a:effectLst/>
            </p:spPr>
            <p:txBody>
              <a:bodyPr wrap="none" anchor="ctr"/>
              <a:lstStyle/>
              <a:p>
                <a:endParaRPr lang="zh-CN" altLang="en-US"/>
              </a:p>
            </p:txBody>
          </p:sp>
          <p:sp>
            <p:nvSpPr>
              <p:cNvPr id="50" name="Line 32"/>
              <p:cNvSpPr>
                <a:spLocks noChangeShapeType="1"/>
              </p:cNvSpPr>
              <p:nvPr/>
            </p:nvSpPr>
            <p:spPr bwMode="auto">
              <a:xfrm>
                <a:off x="673" y="2243"/>
                <a:ext cx="892" cy="0"/>
              </a:xfrm>
              <a:prstGeom prst="line">
                <a:avLst/>
              </a:prstGeom>
              <a:noFill/>
              <a:ln w="28575">
                <a:solidFill>
                  <a:srgbClr val="333399"/>
                </a:solidFill>
                <a:round/>
                <a:headEnd/>
                <a:tailEnd/>
              </a:ln>
              <a:effectLst/>
            </p:spPr>
            <p:txBody>
              <a:bodyPr wrap="none" anchor="ctr"/>
              <a:lstStyle/>
              <a:p>
                <a:endParaRPr lang="zh-CN" altLang="en-US"/>
              </a:p>
            </p:txBody>
          </p:sp>
          <p:sp>
            <p:nvSpPr>
              <p:cNvPr id="51" name="Line 33"/>
              <p:cNvSpPr>
                <a:spLocks noChangeShapeType="1"/>
              </p:cNvSpPr>
              <p:nvPr/>
            </p:nvSpPr>
            <p:spPr bwMode="auto">
              <a:xfrm>
                <a:off x="4029" y="2232"/>
                <a:ext cx="891" cy="0"/>
              </a:xfrm>
              <a:prstGeom prst="line">
                <a:avLst/>
              </a:prstGeom>
              <a:noFill/>
              <a:ln w="28575">
                <a:solidFill>
                  <a:srgbClr val="333399"/>
                </a:solidFill>
                <a:round/>
                <a:headEnd/>
                <a:tailEnd/>
              </a:ln>
              <a:effectLst/>
            </p:spPr>
            <p:txBody>
              <a:bodyPr wrap="none" anchor="ctr"/>
              <a:lstStyle/>
              <a:p>
                <a:endParaRPr lang="zh-CN" altLang="en-US"/>
              </a:p>
            </p:txBody>
          </p:sp>
          <p:sp>
            <p:nvSpPr>
              <p:cNvPr id="52" name="Rectangle 34"/>
              <p:cNvSpPr>
                <a:spLocks noChangeArrowheads="1"/>
              </p:cNvSpPr>
              <p:nvPr/>
            </p:nvSpPr>
            <p:spPr bwMode="auto">
              <a:xfrm>
                <a:off x="288" y="1266"/>
                <a:ext cx="385" cy="223"/>
              </a:xfrm>
              <a:prstGeom prst="rect">
                <a:avLst/>
              </a:prstGeom>
              <a:noFill/>
              <a:ln w="12700">
                <a:noFill/>
                <a:miter lim="800000"/>
                <a:headEnd/>
                <a:tailEnd/>
              </a:ln>
              <a:effectLst/>
            </p:spPr>
            <p:txBody>
              <a:bodyPr wrap="none" lIns="90488" tIns="44450" rIns="90488" bIns="44450">
                <a:spAutoFit/>
              </a:bodyPr>
              <a:lstStyle/>
              <a:p>
                <a:pPr defTabSz="762000" eaLnBrk="0" hangingPunct="0"/>
                <a:r>
                  <a:rPr lang="en-US" altLang="zh-CN" sz="1600">
                    <a:solidFill>
                      <a:srgbClr val="333399"/>
                    </a:solidFill>
                    <a:latin typeface="Arial" pitchFamily="34" charset="0"/>
                    <a:ea typeface="黑体" pitchFamily="49" charset="-122"/>
                  </a:rPr>
                  <a:t>CH0</a:t>
                </a:r>
              </a:p>
            </p:txBody>
          </p:sp>
          <p:sp>
            <p:nvSpPr>
              <p:cNvPr id="53" name="Rectangle 35"/>
              <p:cNvSpPr>
                <a:spLocks noChangeArrowheads="1"/>
              </p:cNvSpPr>
              <p:nvPr/>
            </p:nvSpPr>
            <p:spPr bwMode="auto">
              <a:xfrm>
                <a:off x="205" y="1685"/>
                <a:ext cx="459" cy="224"/>
              </a:xfrm>
              <a:prstGeom prst="rect">
                <a:avLst/>
              </a:prstGeom>
              <a:noFill/>
              <a:ln w="12700">
                <a:noFill/>
                <a:miter lim="800000"/>
                <a:headEnd/>
                <a:tailEnd/>
              </a:ln>
              <a:effectLst/>
            </p:spPr>
            <p:txBody>
              <a:bodyPr wrap="none" lIns="90488" tIns="44450" rIns="90488" bIns="44450">
                <a:spAutoFit/>
              </a:bodyPr>
              <a:lstStyle/>
              <a:p>
                <a:pPr defTabSz="762000" eaLnBrk="0" hangingPunct="0"/>
                <a:r>
                  <a:rPr lang="en-US" altLang="zh-CN" sz="1600">
                    <a:solidFill>
                      <a:srgbClr val="333399"/>
                    </a:solidFill>
                    <a:latin typeface="Arial" pitchFamily="34" charset="0"/>
                    <a:ea typeface="黑体" pitchFamily="49" charset="-122"/>
                  </a:rPr>
                  <a:t>CH16</a:t>
                </a:r>
              </a:p>
            </p:txBody>
          </p:sp>
          <p:sp>
            <p:nvSpPr>
              <p:cNvPr id="54" name="Rectangle 36"/>
              <p:cNvSpPr>
                <a:spLocks noChangeArrowheads="1"/>
              </p:cNvSpPr>
              <p:nvPr/>
            </p:nvSpPr>
            <p:spPr bwMode="auto">
              <a:xfrm>
                <a:off x="205" y="1807"/>
                <a:ext cx="459" cy="223"/>
              </a:xfrm>
              <a:prstGeom prst="rect">
                <a:avLst/>
              </a:prstGeom>
              <a:noFill/>
              <a:ln w="12700">
                <a:noFill/>
                <a:miter lim="800000"/>
                <a:headEnd/>
                <a:tailEnd/>
              </a:ln>
              <a:effectLst/>
            </p:spPr>
            <p:txBody>
              <a:bodyPr wrap="none" lIns="90488" tIns="44450" rIns="90488" bIns="44450">
                <a:spAutoFit/>
              </a:bodyPr>
              <a:lstStyle/>
              <a:p>
                <a:pPr defTabSz="762000" eaLnBrk="0" hangingPunct="0"/>
                <a:r>
                  <a:rPr lang="en-US" altLang="zh-CN" sz="1600">
                    <a:solidFill>
                      <a:srgbClr val="333399"/>
                    </a:solidFill>
                    <a:latin typeface="Arial" pitchFamily="34" charset="0"/>
                    <a:ea typeface="黑体" pitchFamily="49" charset="-122"/>
                  </a:rPr>
                  <a:t>CH17</a:t>
                </a:r>
              </a:p>
            </p:txBody>
          </p:sp>
          <p:sp>
            <p:nvSpPr>
              <p:cNvPr id="55" name="Rectangle 37"/>
              <p:cNvSpPr>
                <a:spLocks noChangeArrowheads="1"/>
              </p:cNvSpPr>
              <p:nvPr/>
            </p:nvSpPr>
            <p:spPr bwMode="auto">
              <a:xfrm>
                <a:off x="205" y="1572"/>
                <a:ext cx="459" cy="224"/>
              </a:xfrm>
              <a:prstGeom prst="rect">
                <a:avLst/>
              </a:prstGeom>
              <a:noFill/>
              <a:ln w="12700">
                <a:noFill/>
                <a:miter lim="800000"/>
                <a:headEnd/>
                <a:tailEnd/>
              </a:ln>
              <a:effectLst/>
            </p:spPr>
            <p:txBody>
              <a:bodyPr wrap="none" lIns="90488" tIns="44450" rIns="90488" bIns="44450">
                <a:spAutoFit/>
              </a:bodyPr>
              <a:lstStyle/>
              <a:p>
                <a:pPr defTabSz="762000" eaLnBrk="0" hangingPunct="0"/>
                <a:r>
                  <a:rPr lang="en-US" altLang="zh-CN" sz="1600">
                    <a:solidFill>
                      <a:srgbClr val="333399"/>
                    </a:solidFill>
                    <a:latin typeface="Arial" pitchFamily="34" charset="0"/>
                    <a:ea typeface="黑体" pitchFamily="49" charset="-122"/>
                  </a:rPr>
                  <a:t>CH15</a:t>
                </a:r>
              </a:p>
            </p:txBody>
          </p:sp>
          <p:sp>
            <p:nvSpPr>
              <p:cNvPr id="56" name="Rectangle 38"/>
              <p:cNvSpPr>
                <a:spLocks noChangeArrowheads="1"/>
              </p:cNvSpPr>
              <p:nvPr/>
            </p:nvSpPr>
            <p:spPr bwMode="auto">
              <a:xfrm>
                <a:off x="4903" y="1582"/>
                <a:ext cx="459" cy="224"/>
              </a:xfrm>
              <a:prstGeom prst="rect">
                <a:avLst/>
              </a:prstGeom>
              <a:noFill/>
              <a:ln w="12700">
                <a:noFill/>
                <a:miter lim="800000"/>
                <a:headEnd/>
                <a:tailEnd/>
              </a:ln>
              <a:effectLst/>
            </p:spPr>
            <p:txBody>
              <a:bodyPr wrap="none" lIns="90488" tIns="44450" rIns="90488" bIns="44450">
                <a:spAutoFit/>
              </a:bodyPr>
              <a:lstStyle/>
              <a:p>
                <a:pPr defTabSz="762000" eaLnBrk="0" hangingPunct="0"/>
                <a:r>
                  <a:rPr lang="en-US" altLang="zh-CN" sz="1600">
                    <a:solidFill>
                      <a:srgbClr val="333399"/>
                    </a:solidFill>
                    <a:latin typeface="Arial" pitchFamily="34" charset="0"/>
                    <a:ea typeface="黑体" pitchFamily="49" charset="-122"/>
                  </a:rPr>
                  <a:t>CH15</a:t>
                </a:r>
              </a:p>
            </p:txBody>
          </p:sp>
          <p:sp>
            <p:nvSpPr>
              <p:cNvPr id="57" name="Rectangle 39"/>
              <p:cNvSpPr>
                <a:spLocks noChangeArrowheads="1"/>
              </p:cNvSpPr>
              <p:nvPr/>
            </p:nvSpPr>
            <p:spPr bwMode="auto">
              <a:xfrm>
                <a:off x="4903" y="1704"/>
                <a:ext cx="459" cy="224"/>
              </a:xfrm>
              <a:prstGeom prst="rect">
                <a:avLst/>
              </a:prstGeom>
              <a:noFill/>
              <a:ln w="12700">
                <a:noFill/>
                <a:miter lim="800000"/>
                <a:headEnd/>
                <a:tailEnd/>
              </a:ln>
              <a:effectLst/>
            </p:spPr>
            <p:txBody>
              <a:bodyPr wrap="none" lIns="90488" tIns="44450" rIns="90488" bIns="44450">
                <a:spAutoFit/>
              </a:bodyPr>
              <a:lstStyle/>
              <a:p>
                <a:pPr defTabSz="762000" eaLnBrk="0" hangingPunct="0"/>
                <a:r>
                  <a:rPr lang="en-US" altLang="zh-CN" sz="1600">
                    <a:solidFill>
                      <a:srgbClr val="333399"/>
                    </a:solidFill>
                    <a:latin typeface="Arial" pitchFamily="34" charset="0"/>
                    <a:ea typeface="黑体" pitchFamily="49" charset="-122"/>
                  </a:rPr>
                  <a:t>CH16</a:t>
                </a:r>
              </a:p>
            </p:txBody>
          </p:sp>
          <p:sp>
            <p:nvSpPr>
              <p:cNvPr id="58" name="Rectangle 40"/>
              <p:cNvSpPr>
                <a:spLocks noChangeArrowheads="1"/>
              </p:cNvSpPr>
              <p:nvPr/>
            </p:nvSpPr>
            <p:spPr bwMode="auto">
              <a:xfrm>
                <a:off x="4903" y="1829"/>
                <a:ext cx="459" cy="224"/>
              </a:xfrm>
              <a:prstGeom prst="rect">
                <a:avLst/>
              </a:prstGeom>
              <a:noFill/>
              <a:ln w="12700">
                <a:noFill/>
                <a:miter lim="800000"/>
                <a:headEnd/>
                <a:tailEnd/>
              </a:ln>
              <a:effectLst/>
            </p:spPr>
            <p:txBody>
              <a:bodyPr wrap="none" lIns="90488" tIns="44450" rIns="90488" bIns="44450">
                <a:spAutoFit/>
              </a:bodyPr>
              <a:lstStyle/>
              <a:p>
                <a:pPr defTabSz="762000" eaLnBrk="0" hangingPunct="0"/>
                <a:r>
                  <a:rPr lang="en-US" altLang="zh-CN" sz="1600">
                    <a:solidFill>
                      <a:srgbClr val="333399"/>
                    </a:solidFill>
                    <a:latin typeface="Arial" pitchFamily="34" charset="0"/>
                    <a:ea typeface="黑体" pitchFamily="49" charset="-122"/>
                  </a:rPr>
                  <a:t>CH17</a:t>
                </a:r>
              </a:p>
            </p:txBody>
          </p:sp>
          <p:sp>
            <p:nvSpPr>
              <p:cNvPr id="59" name="Rectangle 41"/>
              <p:cNvSpPr>
                <a:spLocks noChangeArrowheads="1"/>
              </p:cNvSpPr>
              <p:nvPr/>
            </p:nvSpPr>
            <p:spPr bwMode="auto">
              <a:xfrm>
                <a:off x="205" y="2161"/>
                <a:ext cx="459" cy="224"/>
              </a:xfrm>
              <a:prstGeom prst="rect">
                <a:avLst/>
              </a:prstGeom>
              <a:noFill/>
              <a:ln w="12700">
                <a:noFill/>
                <a:miter lim="800000"/>
                <a:headEnd/>
                <a:tailEnd/>
              </a:ln>
              <a:effectLst/>
            </p:spPr>
            <p:txBody>
              <a:bodyPr wrap="none" lIns="90488" tIns="44450" rIns="90488" bIns="44450">
                <a:spAutoFit/>
              </a:bodyPr>
              <a:lstStyle/>
              <a:p>
                <a:pPr defTabSz="762000" eaLnBrk="0" hangingPunct="0"/>
                <a:r>
                  <a:rPr lang="en-US" altLang="zh-CN" sz="1600">
                    <a:solidFill>
                      <a:srgbClr val="333399"/>
                    </a:solidFill>
                    <a:latin typeface="Arial" pitchFamily="34" charset="0"/>
                    <a:ea typeface="黑体" pitchFamily="49" charset="-122"/>
                  </a:rPr>
                  <a:t>CH31</a:t>
                </a:r>
              </a:p>
            </p:txBody>
          </p:sp>
          <p:sp>
            <p:nvSpPr>
              <p:cNvPr id="60" name="Rectangle 42"/>
              <p:cNvSpPr>
                <a:spLocks noChangeArrowheads="1"/>
              </p:cNvSpPr>
              <p:nvPr/>
            </p:nvSpPr>
            <p:spPr bwMode="auto">
              <a:xfrm>
                <a:off x="4903" y="2129"/>
                <a:ext cx="459" cy="224"/>
              </a:xfrm>
              <a:prstGeom prst="rect">
                <a:avLst/>
              </a:prstGeom>
              <a:noFill/>
              <a:ln w="12700">
                <a:noFill/>
                <a:miter lim="800000"/>
                <a:headEnd/>
                <a:tailEnd/>
              </a:ln>
              <a:effectLst/>
            </p:spPr>
            <p:txBody>
              <a:bodyPr wrap="none" lIns="90488" tIns="44450" rIns="90488" bIns="44450">
                <a:spAutoFit/>
              </a:bodyPr>
              <a:lstStyle/>
              <a:p>
                <a:pPr defTabSz="762000" eaLnBrk="0" hangingPunct="0"/>
                <a:r>
                  <a:rPr lang="en-US" altLang="zh-CN" sz="1600">
                    <a:solidFill>
                      <a:srgbClr val="333399"/>
                    </a:solidFill>
                    <a:latin typeface="Arial" pitchFamily="34" charset="0"/>
                    <a:ea typeface="黑体" pitchFamily="49" charset="-122"/>
                  </a:rPr>
                  <a:t>CH31</a:t>
                </a:r>
              </a:p>
            </p:txBody>
          </p:sp>
          <p:sp>
            <p:nvSpPr>
              <p:cNvPr id="61" name="Rectangle 43"/>
              <p:cNvSpPr>
                <a:spLocks noChangeArrowheads="1"/>
              </p:cNvSpPr>
              <p:nvPr/>
            </p:nvSpPr>
            <p:spPr bwMode="auto">
              <a:xfrm>
                <a:off x="4903" y="1253"/>
                <a:ext cx="385" cy="224"/>
              </a:xfrm>
              <a:prstGeom prst="rect">
                <a:avLst/>
              </a:prstGeom>
              <a:noFill/>
              <a:ln w="12700">
                <a:noFill/>
                <a:miter lim="800000"/>
                <a:headEnd/>
                <a:tailEnd/>
              </a:ln>
              <a:effectLst/>
            </p:spPr>
            <p:txBody>
              <a:bodyPr wrap="none" lIns="90488" tIns="44450" rIns="90488" bIns="44450">
                <a:spAutoFit/>
              </a:bodyPr>
              <a:lstStyle/>
              <a:p>
                <a:pPr defTabSz="762000" eaLnBrk="0" hangingPunct="0"/>
                <a:r>
                  <a:rPr lang="en-US" altLang="zh-CN" sz="1600">
                    <a:solidFill>
                      <a:srgbClr val="333399"/>
                    </a:solidFill>
                    <a:latin typeface="Arial" pitchFamily="34" charset="0"/>
                    <a:ea typeface="黑体" pitchFamily="49" charset="-122"/>
                  </a:rPr>
                  <a:t>CH0</a:t>
                </a:r>
              </a:p>
            </p:txBody>
          </p:sp>
          <p:sp>
            <p:nvSpPr>
              <p:cNvPr id="62" name="Rectangle 44"/>
              <p:cNvSpPr>
                <a:spLocks noChangeArrowheads="1"/>
              </p:cNvSpPr>
              <p:nvPr/>
            </p:nvSpPr>
            <p:spPr bwMode="auto">
              <a:xfrm>
                <a:off x="288" y="1389"/>
                <a:ext cx="385" cy="224"/>
              </a:xfrm>
              <a:prstGeom prst="rect">
                <a:avLst/>
              </a:prstGeom>
              <a:noFill/>
              <a:ln w="12700">
                <a:noFill/>
                <a:miter lim="800000"/>
                <a:headEnd/>
                <a:tailEnd/>
              </a:ln>
              <a:effectLst/>
            </p:spPr>
            <p:txBody>
              <a:bodyPr wrap="none" lIns="90488" tIns="44450" rIns="90488" bIns="44450">
                <a:spAutoFit/>
              </a:bodyPr>
              <a:lstStyle/>
              <a:p>
                <a:pPr defTabSz="762000" eaLnBrk="0" hangingPunct="0"/>
                <a:r>
                  <a:rPr lang="en-US" altLang="zh-CN" sz="1600">
                    <a:solidFill>
                      <a:srgbClr val="333399"/>
                    </a:solidFill>
                    <a:latin typeface="Arial" pitchFamily="34" charset="0"/>
                    <a:ea typeface="黑体" pitchFamily="49" charset="-122"/>
                  </a:rPr>
                  <a:t>CH1</a:t>
                </a:r>
              </a:p>
            </p:txBody>
          </p:sp>
          <p:sp>
            <p:nvSpPr>
              <p:cNvPr id="63" name="Rectangle 45"/>
              <p:cNvSpPr>
                <a:spLocks noChangeArrowheads="1"/>
              </p:cNvSpPr>
              <p:nvPr/>
            </p:nvSpPr>
            <p:spPr bwMode="auto">
              <a:xfrm>
                <a:off x="4903" y="1377"/>
                <a:ext cx="385" cy="223"/>
              </a:xfrm>
              <a:prstGeom prst="rect">
                <a:avLst/>
              </a:prstGeom>
              <a:noFill/>
              <a:ln w="12700">
                <a:noFill/>
                <a:miter lim="800000"/>
                <a:headEnd/>
                <a:tailEnd/>
              </a:ln>
              <a:effectLst/>
            </p:spPr>
            <p:txBody>
              <a:bodyPr wrap="none" lIns="90488" tIns="44450" rIns="90488" bIns="44450">
                <a:spAutoFit/>
              </a:bodyPr>
              <a:lstStyle/>
              <a:p>
                <a:pPr defTabSz="762000" eaLnBrk="0" hangingPunct="0"/>
                <a:r>
                  <a:rPr lang="en-US" altLang="zh-CN" sz="1600">
                    <a:solidFill>
                      <a:srgbClr val="333399"/>
                    </a:solidFill>
                    <a:latin typeface="Arial" pitchFamily="34" charset="0"/>
                    <a:ea typeface="黑体" pitchFamily="49" charset="-122"/>
                  </a:rPr>
                  <a:t>CH1</a:t>
                </a:r>
              </a:p>
            </p:txBody>
          </p:sp>
          <p:sp>
            <p:nvSpPr>
              <p:cNvPr id="64" name="Rectangle 46"/>
              <p:cNvSpPr>
                <a:spLocks noChangeArrowheads="1"/>
              </p:cNvSpPr>
              <p:nvPr/>
            </p:nvSpPr>
            <p:spPr bwMode="auto">
              <a:xfrm rot="16200000">
                <a:off x="4428" y="1899"/>
                <a:ext cx="292" cy="259"/>
              </a:xfrm>
              <a:prstGeom prst="rect">
                <a:avLst/>
              </a:prstGeom>
              <a:noFill/>
              <a:ln w="12700">
                <a:noFill/>
                <a:miter lim="800000"/>
                <a:headEnd/>
                <a:tailEnd/>
              </a:ln>
              <a:effectLst/>
            </p:spPr>
            <p:txBody>
              <a:bodyPr wrap="none" lIns="90488" tIns="44450" rIns="90488" bIns="44450">
                <a:spAutoFit/>
              </a:bodyPr>
              <a:lstStyle/>
              <a:p>
                <a:pPr defTabSz="762000" eaLnBrk="0" hangingPunct="0"/>
                <a:r>
                  <a:rPr lang="zh-CN" altLang="en-US" sz="2000">
                    <a:solidFill>
                      <a:srgbClr val="333399"/>
                    </a:solidFill>
                  </a:rPr>
                  <a:t>…</a:t>
                </a:r>
              </a:p>
            </p:txBody>
          </p:sp>
          <p:sp>
            <p:nvSpPr>
              <p:cNvPr id="65" name="Rectangle 47"/>
              <p:cNvSpPr>
                <a:spLocks noChangeArrowheads="1"/>
              </p:cNvSpPr>
              <p:nvPr/>
            </p:nvSpPr>
            <p:spPr bwMode="auto">
              <a:xfrm rot="16200000">
                <a:off x="4423" y="1447"/>
                <a:ext cx="292" cy="259"/>
              </a:xfrm>
              <a:prstGeom prst="rect">
                <a:avLst/>
              </a:prstGeom>
              <a:noFill/>
              <a:ln w="12700">
                <a:noFill/>
                <a:miter lim="800000"/>
                <a:headEnd/>
                <a:tailEnd/>
              </a:ln>
              <a:effectLst/>
            </p:spPr>
            <p:txBody>
              <a:bodyPr wrap="none" lIns="90488" tIns="44450" rIns="90488" bIns="44450">
                <a:spAutoFit/>
              </a:bodyPr>
              <a:lstStyle/>
              <a:p>
                <a:pPr defTabSz="762000" eaLnBrk="0" hangingPunct="0"/>
                <a:r>
                  <a:rPr lang="zh-CN" altLang="en-US" sz="2000">
                    <a:solidFill>
                      <a:srgbClr val="333399"/>
                    </a:solidFill>
                  </a:rPr>
                  <a:t>…</a:t>
                </a:r>
              </a:p>
            </p:txBody>
          </p:sp>
          <p:sp>
            <p:nvSpPr>
              <p:cNvPr id="66" name="Rectangle 48"/>
              <p:cNvSpPr>
                <a:spLocks noChangeArrowheads="1"/>
              </p:cNvSpPr>
              <p:nvPr/>
            </p:nvSpPr>
            <p:spPr bwMode="auto">
              <a:xfrm rot="16200000">
                <a:off x="589" y="1917"/>
                <a:ext cx="292" cy="259"/>
              </a:xfrm>
              <a:prstGeom prst="rect">
                <a:avLst/>
              </a:prstGeom>
              <a:noFill/>
              <a:ln w="12700">
                <a:noFill/>
                <a:miter lim="800000"/>
                <a:headEnd/>
                <a:tailEnd/>
              </a:ln>
              <a:effectLst/>
            </p:spPr>
            <p:txBody>
              <a:bodyPr wrap="none" lIns="90488" tIns="44450" rIns="90488" bIns="44450">
                <a:spAutoFit/>
              </a:bodyPr>
              <a:lstStyle/>
              <a:p>
                <a:pPr defTabSz="762000" eaLnBrk="0" hangingPunct="0"/>
                <a:r>
                  <a:rPr lang="zh-CN" altLang="en-US" sz="2000">
                    <a:solidFill>
                      <a:srgbClr val="333399"/>
                    </a:solidFill>
                  </a:rPr>
                  <a:t>…</a:t>
                </a:r>
              </a:p>
            </p:txBody>
          </p:sp>
          <p:sp>
            <p:nvSpPr>
              <p:cNvPr id="67" name="Rectangle 49"/>
              <p:cNvSpPr>
                <a:spLocks noChangeArrowheads="1"/>
              </p:cNvSpPr>
              <p:nvPr/>
            </p:nvSpPr>
            <p:spPr bwMode="auto">
              <a:xfrm rot="16200000">
                <a:off x="615" y="1450"/>
                <a:ext cx="292" cy="259"/>
              </a:xfrm>
              <a:prstGeom prst="rect">
                <a:avLst/>
              </a:prstGeom>
              <a:noFill/>
              <a:ln w="12700">
                <a:noFill/>
                <a:miter lim="800000"/>
                <a:headEnd/>
                <a:tailEnd/>
              </a:ln>
              <a:effectLst/>
            </p:spPr>
            <p:txBody>
              <a:bodyPr wrap="none" lIns="90488" tIns="44450" rIns="90488" bIns="44450">
                <a:spAutoFit/>
              </a:bodyPr>
              <a:lstStyle/>
              <a:p>
                <a:pPr defTabSz="762000" eaLnBrk="0" hangingPunct="0"/>
                <a:r>
                  <a:rPr lang="zh-CN" altLang="en-US" sz="2000">
                    <a:solidFill>
                      <a:srgbClr val="333399"/>
                    </a:solidFill>
                  </a:rPr>
                  <a:t>…</a:t>
                </a:r>
              </a:p>
            </p:txBody>
          </p:sp>
          <p:sp>
            <p:nvSpPr>
              <p:cNvPr id="68" name="Oval 50"/>
              <p:cNvSpPr>
                <a:spLocks noChangeArrowheads="1"/>
              </p:cNvSpPr>
              <p:nvPr/>
            </p:nvSpPr>
            <p:spPr bwMode="auto">
              <a:xfrm>
                <a:off x="1046" y="1773"/>
                <a:ext cx="56" cy="45"/>
              </a:xfrm>
              <a:prstGeom prst="ellipse">
                <a:avLst/>
              </a:prstGeom>
              <a:solidFill>
                <a:schemeClr val="tx1"/>
              </a:solidFill>
              <a:ln w="28575">
                <a:solidFill>
                  <a:srgbClr val="333399"/>
                </a:solidFill>
                <a:round/>
                <a:headEnd/>
                <a:tailEnd/>
              </a:ln>
              <a:effectLst/>
            </p:spPr>
            <p:txBody>
              <a:bodyPr wrap="none" anchor="ctr"/>
              <a:lstStyle/>
              <a:p>
                <a:endParaRPr lang="zh-CN" altLang="en-US"/>
              </a:p>
            </p:txBody>
          </p:sp>
          <p:sp>
            <p:nvSpPr>
              <p:cNvPr id="69" name="Oval 51"/>
              <p:cNvSpPr>
                <a:spLocks noChangeArrowheads="1"/>
              </p:cNvSpPr>
              <p:nvPr/>
            </p:nvSpPr>
            <p:spPr bwMode="auto">
              <a:xfrm>
                <a:off x="4453" y="1866"/>
                <a:ext cx="56" cy="45"/>
              </a:xfrm>
              <a:prstGeom prst="ellipse">
                <a:avLst/>
              </a:prstGeom>
              <a:solidFill>
                <a:schemeClr val="tx1"/>
              </a:solidFill>
              <a:ln w="12700">
                <a:solidFill>
                  <a:srgbClr val="333399"/>
                </a:solidFill>
                <a:round/>
                <a:headEnd/>
                <a:tailEnd/>
              </a:ln>
              <a:effectLst/>
            </p:spPr>
            <p:txBody>
              <a:bodyPr wrap="none" anchor="ctr"/>
              <a:lstStyle/>
              <a:p>
                <a:endParaRPr lang="zh-CN" altLang="en-US"/>
              </a:p>
            </p:txBody>
          </p:sp>
          <p:sp>
            <p:nvSpPr>
              <p:cNvPr id="70" name="Oval 52"/>
              <p:cNvSpPr>
                <a:spLocks noChangeArrowheads="1"/>
              </p:cNvSpPr>
              <p:nvPr/>
            </p:nvSpPr>
            <p:spPr bwMode="auto">
              <a:xfrm>
                <a:off x="3977" y="2205"/>
                <a:ext cx="56" cy="45"/>
              </a:xfrm>
              <a:prstGeom prst="ellipse">
                <a:avLst/>
              </a:prstGeom>
              <a:solidFill>
                <a:schemeClr val="tx1"/>
              </a:solidFill>
              <a:ln w="12700">
                <a:solidFill>
                  <a:srgbClr val="333399"/>
                </a:solidFill>
                <a:round/>
                <a:headEnd/>
                <a:tailEnd/>
              </a:ln>
              <a:effectLst/>
            </p:spPr>
            <p:txBody>
              <a:bodyPr wrap="none" anchor="ctr"/>
              <a:lstStyle/>
              <a:p>
                <a:endParaRPr lang="zh-CN" altLang="en-US"/>
              </a:p>
            </p:txBody>
          </p:sp>
          <p:sp>
            <p:nvSpPr>
              <p:cNvPr id="71" name="Oval 53"/>
              <p:cNvSpPr>
                <a:spLocks noChangeArrowheads="1"/>
              </p:cNvSpPr>
              <p:nvPr/>
            </p:nvSpPr>
            <p:spPr bwMode="auto">
              <a:xfrm>
                <a:off x="4466" y="1773"/>
                <a:ext cx="56" cy="45"/>
              </a:xfrm>
              <a:prstGeom prst="ellipse">
                <a:avLst/>
              </a:prstGeom>
              <a:solidFill>
                <a:schemeClr val="tx1"/>
              </a:solidFill>
              <a:ln w="12700">
                <a:solidFill>
                  <a:srgbClr val="333399"/>
                </a:solidFill>
                <a:round/>
                <a:headEnd/>
                <a:tailEnd/>
              </a:ln>
              <a:effectLst/>
            </p:spPr>
            <p:txBody>
              <a:bodyPr wrap="none" anchor="ctr"/>
              <a:lstStyle/>
              <a:p>
                <a:endParaRPr lang="zh-CN" altLang="en-US"/>
              </a:p>
            </p:txBody>
          </p:sp>
          <p:sp>
            <p:nvSpPr>
              <p:cNvPr id="72" name="Oval 54"/>
              <p:cNvSpPr>
                <a:spLocks noChangeArrowheads="1"/>
              </p:cNvSpPr>
              <p:nvPr/>
            </p:nvSpPr>
            <p:spPr bwMode="auto">
              <a:xfrm>
                <a:off x="4440" y="1691"/>
                <a:ext cx="56" cy="45"/>
              </a:xfrm>
              <a:prstGeom prst="ellipse">
                <a:avLst/>
              </a:prstGeom>
              <a:solidFill>
                <a:schemeClr val="tx1"/>
              </a:solidFill>
              <a:ln w="12700">
                <a:solidFill>
                  <a:srgbClr val="333399"/>
                </a:solidFill>
                <a:round/>
                <a:headEnd/>
                <a:tailEnd/>
              </a:ln>
              <a:effectLst/>
            </p:spPr>
            <p:txBody>
              <a:bodyPr wrap="none" anchor="ctr"/>
              <a:lstStyle/>
              <a:p>
                <a:endParaRPr lang="zh-CN" altLang="en-US"/>
              </a:p>
            </p:txBody>
          </p:sp>
          <p:sp>
            <p:nvSpPr>
              <p:cNvPr id="73" name="Oval 55"/>
              <p:cNvSpPr>
                <a:spLocks noChangeArrowheads="1"/>
              </p:cNvSpPr>
              <p:nvPr/>
            </p:nvSpPr>
            <p:spPr bwMode="auto">
              <a:xfrm>
                <a:off x="4235" y="1465"/>
                <a:ext cx="55" cy="45"/>
              </a:xfrm>
              <a:prstGeom prst="ellipse">
                <a:avLst/>
              </a:prstGeom>
              <a:solidFill>
                <a:schemeClr val="tx1"/>
              </a:solidFill>
              <a:ln w="12700">
                <a:solidFill>
                  <a:srgbClr val="333399"/>
                </a:solidFill>
                <a:round/>
                <a:headEnd/>
                <a:tailEnd/>
              </a:ln>
              <a:effectLst/>
            </p:spPr>
            <p:txBody>
              <a:bodyPr wrap="none" anchor="ctr"/>
              <a:lstStyle/>
              <a:p>
                <a:endParaRPr lang="zh-CN" altLang="en-US"/>
              </a:p>
            </p:txBody>
          </p:sp>
          <p:sp>
            <p:nvSpPr>
              <p:cNvPr id="74" name="Oval 56"/>
              <p:cNvSpPr>
                <a:spLocks noChangeArrowheads="1"/>
              </p:cNvSpPr>
              <p:nvPr/>
            </p:nvSpPr>
            <p:spPr bwMode="auto">
              <a:xfrm>
                <a:off x="1548" y="2215"/>
                <a:ext cx="55" cy="45"/>
              </a:xfrm>
              <a:prstGeom prst="ellipse">
                <a:avLst/>
              </a:prstGeom>
              <a:solidFill>
                <a:schemeClr val="tx1"/>
              </a:solidFill>
              <a:ln w="12700">
                <a:solidFill>
                  <a:srgbClr val="333399"/>
                </a:solidFill>
                <a:round/>
                <a:headEnd/>
                <a:tailEnd/>
              </a:ln>
              <a:effectLst/>
            </p:spPr>
            <p:txBody>
              <a:bodyPr wrap="none" anchor="ctr"/>
              <a:lstStyle/>
              <a:p>
                <a:endParaRPr lang="zh-CN" altLang="en-US"/>
              </a:p>
            </p:txBody>
          </p:sp>
          <p:sp>
            <p:nvSpPr>
              <p:cNvPr id="75" name="Oval 57"/>
              <p:cNvSpPr>
                <a:spLocks noChangeArrowheads="1"/>
              </p:cNvSpPr>
              <p:nvPr/>
            </p:nvSpPr>
            <p:spPr bwMode="auto">
              <a:xfrm>
                <a:off x="3952" y="1372"/>
                <a:ext cx="55" cy="45"/>
              </a:xfrm>
              <a:prstGeom prst="ellipse">
                <a:avLst/>
              </a:prstGeom>
              <a:solidFill>
                <a:schemeClr val="tx1"/>
              </a:solidFill>
              <a:ln w="12700">
                <a:solidFill>
                  <a:srgbClr val="333399"/>
                </a:solidFill>
                <a:round/>
                <a:headEnd/>
                <a:tailEnd/>
              </a:ln>
              <a:effectLst/>
            </p:spPr>
            <p:txBody>
              <a:bodyPr wrap="none" anchor="ctr"/>
              <a:lstStyle/>
              <a:p>
                <a:endParaRPr lang="zh-CN" altLang="en-US"/>
              </a:p>
            </p:txBody>
          </p:sp>
          <p:sp>
            <p:nvSpPr>
              <p:cNvPr id="76" name="Oval 58"/>
              <p:cNvSpPr>
                <a:spLocks noChangeArrowheads="1"/>
              </p:cNvSpPr>
              <p:nvPr/>
            </p:nvSpPr>
            <p:spPr bwMode="auto">
              <a:xfrm>
                <a:off x="1535" y="1372"/>
                <a:ext cx="55" cy="45"/>
              </a:xfrm>
              <a:prstGeom prst="ellipse">
                <a:avLst/>
              </a:prstGeom>
              <a:solidFill>
                <a:schemeClr val="tx1"/>
              </a:solidFill>
              <a:ln w="12700">
                <a:solidFill>
                  <a:srgbClr val="333399"/>
                </a:solidFill>
                <a:round/>
                <a:headEnd/>
                <a:tailEnd/>
              </a:ln>
              <a:effectLst/>
            </p:spPr>
            <p:txBody>
              <a:bodyPr wrap="none" anchor="ctr"/>
              <a:lstStyle/>
              <a:p>
                <a:endParaRPr lang="zh-CN" altLang="en-US"/>
              </a:p>
            </p:txBody>
          </p:sp>
          <p:sp>
            <p:nvSpPr>
              <p:cNvPr id="77" name="Rectangle 59"/>
              <p:cNvSpPr>
                <a:spLocks noChangeArrowheads="1"/>
              </p:cNvSpPr>
              <p:nvPr/>
            </p:nvSpPr>
            <p:spPr bwMode="auto">
              <a:xfrm>
                <a:off x="657" y="2614"/>
                <a:ext cx="1437" cy="229"/>
              </a:xfrm>
              <a:prstGeom prst="rect">
                <a:avLst/>
              </a:prstGeom>
              <a:solidFill>
                <a:srgbClr val="FFFF99"/>
              </a:solidFill>
              <a:ln w="9525">
                <a:noFill/>
                <a:miter lim="800000"/>
                <a:headEnd/>
                <a:tailEnd/>
              </a:ln>
              <a:effectLst/>
            </p:spPr>
            <p:txBody>
              <a:bodyPr wrap="none" anchor="ctr"/>
              <a:lstStyle/>
              <a:p>
                <a:endParaRPr lang="zh-CN" altLang="en-US"/>
              </a:p>
            </p:txBody>
          </p:sp>
          <p:sp>
            <p:nvSpPr>
              <p:cNvPr id="78" name="Oval 60"/>
              <p:cNvSpPr>
                <a:spLocks noChangeArrowheads="1"/>
              </p:cNvSpPr>
              <p:nvPr/>
            </p:nvSpPr>
            <p:spPr bwMode="auto">
              <a:xfrm>
                <a:off x="1274" y="1456"/>
                <a:ext cx="56" cy="43"/>
              </a:xfrm>
              <a:prstGeom prst="ellipse">
                <a:avLst/>
              </a:prstGeom>
              <a:solidFill>
                <a:schemeClr val="tx1"/>
              </a:solidFill>
              <a:ln w="12700">
                <a:solidFill>
                  <a:srgbClr val="333399"/>
                </a:solidFill>
                <a:round/>
                <a:headEnd/>
                <a:tailEnd/>
              </a:ln>
              <a:effectLst/>
            </p:spPr>
            <p:txBody>
              <a:bodyPr wrap="none" anchor="ctr"/>
              <a:lstStyle/>
              <a:p>
                <a:endParaRPr lang="zh-CN" altLang="en-US"/>
              </a:p>
            </p:txBody>
          </p:sp>
          <p:sp>
            <p:nvSpPr>
              <p:cNvPr id="79" name="Rectangle 61"/>
              <p:cNvSpPr>
                <a:spLocks noChangeArrowheads="1"/>
              </p:cNvSpPr>
              <p:nvPr/>
            </p:nvSpPr>
            <p:spPr bwMode="auto">
              <a:xfrm>
                <a:off x="2094" y="2616"/>
                <a:ext cx="1431" cy="220"/>
              </a:xfrm>
              <a:prstGeom prst="rect">
                <a:avLst/>
              </a:prstGeom>
              <a:solidFill>
                <a:schemeClr val="bg1"/>
              </a:solidFill>
              <a:ln w="28575">
                <a:solidFill>
                  <a:srgbClr val="333399"/>
                </a:solidFill>
                <a:miter lim="800000"/>
                <a:headEnd/>
                <a:tailEnd/>
              </a:ln>
              <a:effectLst/>
            </p:spPr>
            <p:txBody>
              <a:bodyPr wrap="none" anchor="ctr"/>
              <a:lstStyle/>
              <a:p>
                <a:pPr algn="ctr"/>
                <a:endParaRPr lang="zh-CN" altLang="en-US" b="0"/>
              </a:p>
            </p:txBody>
          </p:sp>
          <p:sp>
            <p:nvSpPr>
              <p:cNvPr id="80" name="Rectangle 62"/>
              <p:cNvSpPr>
                <a:spLocks noChangeArrowheads="1"/>
              </p:cNvSpPr>
              <p:nvPr/>
            </p:nvSpPr>
            <p:spPr bwMode="auto">
              <a:xfrm>
                <a:off x="3527" y="2616"/>
                <a:ext cx="1432" cy="220"/>
              </a:xfrm>
              <a:prstGeom prst="rect">
                <a:avLst/>
              </a:prstGeom>
              <a:solidFill>
                <a:schemeClr val="bg1"/>
              </a:solidFill>
              <a:ln w="28575">
                <a:solidFill>
                  <a:srgbClr val="333399"/>
                </a:solidFill>
                <a:miter lim="800000"/>
                <a:headEnd/>
                <a:tailEnd/>
              </a:ln>
              <a:effectLst/>
            </p:spPr>
            <p:txBody>
              <a:bodyPr wrap="none" anchor="ctr"/>
              <a:lstStyle/>
              <a:p>
                <a:endParaRPr lang="zh-CN" altLang="en-US"/>
              </a:p>
            </p:txBody>
          </p:sp>
          <p:sp>
            <p:nvSpPr>
              <p:cNvPr id="81" name="Rectangle 63"/>
              <p:cNvSpPr>
                <a:spLocks noChangeArrowheads="1"/>
              </p:cNvSpPr>
              <p:nvPr/>
            </p:nvSpPr>
            <p:spPr bwMode="auto">
              <a:xfrm>
                <a:off x="932" y="2591"/>
                <a:ext cx="954" cy="264"/>
              </a:xfrm>
              <a:prstGeom prst="rect">
                <a:avLst/>
              </a:prstGeom>
              <a:noFill/>
              <a:ln w="12700">
                <a:noFill/>
                <a:miter lim="800000"/>
                <a:headEnd/>
                <a:tailEnd/>
              </a:ln>
              <a:effectLst/>
            </p:spPr>
            <p:txBody>
              <a:bodyPr wrap="none" lIns="90488" tIns="44450" rIns="90488" bIns="44450">
                <a:spAutoFit/>
              </a:bodyPr>
              <a:lstStyle/>
              <a:p>
                <a:pPr defTabSz="762000" eaLnBrk="0" hangingPunct="0"/>
                <a:r>
                  <a:rPr lang="zh-CN" altLang="en-US" sz="2000" b="0">
                    <a:solidFill>
                      <a:srgbClr val="333399"/>
                    </a:solidFill>
                    <a:ea typeface="黑体" pitchFamily="49" charset="-122"/>
                  </a:rPr>
                  <a:t>时分复用帧</a:t>
                </a:r>
              </a:p>
            </p:txBody>
          </p:sp>
          <p:sp>
            <p:nvSpPr>
              <p:cNvPr id="82" name="Line 64"/>
              <p:cNvSpPr>
                <a:spLocks noChangeShapeType="1"/>
              </p:cNvSpPr>
              <p:nvPr/>
            </p:nvSpPr>
            <p:spPr bwMode="auto">
              <a:xfrm>
                <a:off x="3523" y="2873"/>
                <a:ext cx="0" cy="134"/>
              </a:xfrm>
              <a:prstGeom prst="line">
                <a:avLst/>
              </a:prstGeom>
              <a:noFill/>
              <a:ln w="28575">
                <a:solidFill>
                  <a:srgbClr val="333399"/>
                </a:solidFill>
                <a:round/>
                <a:headEnd/>
                <a:tailEnd/>
              </a:ln>
              <a:effectLst/>
            </p:spPr>
            <p:txBody>
              <a:bodyPr wrap="none" anchor="ctr"/>
              <a:lstStyle/>
              <a:p>
                <a:endParaRPr lang="zh-CN" altLang="en-US"/>
              </a:p>
            </p:txBody>
          </p:sp>
          <p:sp>
            <p:nvSpPr>
              <p:cNvPr id="83" name="Line 65"/>
              <p:cNvSpPr>
                <a:spLocks noChangeShapeType="1"/>
              </p:cNvSpPr>
              <p:nvPr/>
            </p:nvSpPr>
            <p:spPr bwMode="auto">
              <a:xfrm>
                <a:off x="4963" y="2862"/>
                <a:ext cx="0" cy="138"/>
              </a:xfrm>
              <a:prstGeom prst="line">
                <a:avLst/>
              </a:prstGeom>
              <a:noFill/>
              <a:ln w="28575">
                <a:solidFill>
                  <a:srgbClr val="333399"/>
                </a:solidFill>
                <a:round/>
                <a:headEnd/>
                <a:tailEnd/>
              </a:ln>
              <a:effectLst/>
            </p:spPr>
            <p:txBody>
              <a:bodyPr wrap="none" anchor="ctr"/>
              <a:lstStyle/>
              <a:p>
                <a:endParaRPr lang="zh-CN" altLang="en-US"/>
              </a:p>
            </p:txBody>
          </p:sp>
          <p:sp>
            <p:nvSpPr>
              <p:cNvPr id="84" name="Line 66"/>
              <p:cNvSpPr>
                <a:spLocks noChangeShapeType="1"/>
              </p:cNvSpPr>
              <p:nvPr/>
            </p:nvSpPr>
            <p:spPr bwMode="auto">
              <a:xfrm>
                <a:off x="3527" y="2946"/>
                <a:ext cx="1445" cy="0"/>
              </a:xfrm>
              <a:prstGeom prst="line">
                <a:avLst/>
              </a:prstGeom>
              <a:noFill/>
              <a:ln w="28575">
                <a:solidFill>
                  <a:srgbClr val="333399"/>
                </a:solidFill>
                <a:round/>
                <a:headEnd type="triangle" w="med" len="lg"/>
                <a:tailEnd type="triangle" w="med" len="lg"/>
              </a:ln>
              <a:effectLst/>
            </p:spPr>
            <p:txBody>
              <a:bodyPr wrap="none" anchor="ctr"/>
              <a:lstStyle/>
              <a:p>
                <a:endParaRPr lang="zh-CN" altLang="en-US"/>
              </a:p>
            </p:txBody>
          </p:sp>
          <p:grpSp>
            <p:nvGrpSpPr>
              <p:cNvPr id="85" name="Group 67"/>
              <p:cNvGrpSpPr>
                <a:grpSpLocks/>
              </p:cNvGrpSpPr>
              <p:nvPr/>
            </p:nvGrpSpPr>
            <p:grpSpPr bwMode="auto">
              <a:xfrm>
                <a:off x="4118" y="2836"/>
                <a:ext cx="227" cy="264"/>
                <a:chOff x="4155" y="1893"/>
                <a:chExt cx="212" cy="307"/>
              </a:xfrm>
            </p:grpSpPr>
            <p:sp>
              <p:nvSpPr>
                <p:cNvPr id="134" name="Rectangle 68"/>
                <p:cNvSpPr>
                  <a:spLocks noChangeArrowheads="1"/>
                </p:cNvSpPr>
                <p:nvPr/>
              </p:nvSpPr>
              <p:spPr bwMode="auto">
                <a:xfrm>
                  <a:off x="4176" y="1920"/>
                  <a:ext cx="144" cy="180"/>
                </a:xfrm>
                <a:prstGeom prst="rect">
                  <a:avLst/>
                </a:prstGeom>
                <a:solidFill>
                  <a:schemeClr val="tx2"/>
                </a:solidFill>
                <a:ln w="12700">
                  <a:noFill/>
                  <a:miter lim="800000"/>
                  <a:headEnd/>
                  <a:tailEnd/>
                </a:ln>
                <a:effectLst/>
              </p:spPr>
              <p:txBody>
                <a:bodyPr wrap="none" anchor="ctr"/>
                <a:lstStyle/>
                <a:p>
                  <a:endParaRPr lang="zh-CN" altLang="en-US"/>
                </a:p>
              </p:txBody>
            </p:sp>
            <p:grpSp>
              <p:nvGrpSpPr>
                <p:cNvPr id="135" name="Group 69"/>
                <p:cNvGrpSpPr>
                  <a:grpSpLocks/>
                </p:cNvGrpSpPr>
                <p:nvPr/>
              </p:nvGrpSpPr>
              <p:grpSpPr bwMode="auto">
                <a:xfrm>
                  <a:off x="4155" y="1893"/>
                  <a:ext cx="212" cy="307"/>
                  <a:chOff x="4155" y="1893"/>
                  <a:chExt cx="212" cy="307"/>
                </a:xfrm>
              </p:grpSpPr>
              <p:sp>
                <p:nvSpPr>
                  <p:cNvPr id="136" name="Rectangle 70"/>
                  <p:cNvSpPr>
                    <a:spLocks noChangeArrowheads="1"/>
                  </p:cNvSpPr>
                  <p:nvPr/>
                </p:nvSpPr>
                <p:spPr bwMode="auto">
                  <a:xfrm>
                    <a:off x="4176" y="1920"/>
                    <a:ext cx="156" cy="168"/>
                  </a:xfrm>
                  <a:prstGeom prst="rect">
                    <a:avLst/>
                  </a:prstGeom>
                  <a:solidFill>
                    <a:schemeClr val="tx2"/>
                  </a:solidFill>
                  <a:ln w="12700">
                    <a:noFill/>
                    <a:miter lim="800000"/>
                    <a:headEnd/>
                    <a:tailEnd/>
                  </a:ln>
                  <a:effectLst/>
                </p:spPr>
                <p:txBody>
                  <a:bodyPr wrap="none" anchor="ctr"/>
                  <a:lstStyle/>
                  <a:p>
                    <a:endParaRPr lang="zh-CN" altLang="en-US"/>
                  </a:p>
                </p:txBody>
              </p:sp>
              <p:sp>
                <p:nvSpPr>
                  <p:cNvPr id="137" name="Rectangle 71"/>
                  <p:cNvSpPr>
                    <a:spLocks noChangeArrowheads="1"/>
                  </p:cNvSpPr>
                  <p:nvPr/>
                </p:nvSpPr>
                <p:spPr bwMode="auto">
                  <a:xfrm>
                    <a:off x="4155" y="1893"/>
                    <a:ext cx="212" cy="307"/>
                  </a:xfrm>
                  <a:prstGeom prst="rect">
                    <a:avLst/>
                  </a:prstGeom>
                  <a:solidFill>
                    <a:schemeClr val="bg1"/>
                  </a:solidFill>
                  <a:ln w="12700">
                    <a:noFill/>
                    <a:miter lim="800000"/>
                    <a:headEnd/>
                    <a:tailEnd/>
                  </a:ln>
                  <a:effectLst/>
                </p:spPr>
                <p:txBody>
                  <a:bodyPr lIns="90488" tIns="44450" rIns="90488" bIns="44450">
                    <a:spAutoFit/>
                  </a:bodyPr>
                  <a:lstStyle/>
                  <a:p>
                    <a:pPr defTabSz="762000" eaLnBrk="0" hangingPunct="0"/>
                    <a:r>
                      <a:rPr lang="en-US" altLang="zh-CN" sz="2000" b="0" dirty="0">
                        <a:solidFill>
                          <a:srgbClr val="333399"/>
                        </a:solidFill>
                        <a:latin typeface="Arial" pitchFamily="34" charset="0"/>
                      </a:rPr>
                      <a:t>T</a:t>
                    </a:r>
                  </a:p>
                </p:txBody>
              </p:sp>
            </p:grpSp>
          </p:grpSp>
          <p:sp>
            <p:nvSpPr>
              <p:cNvPr id="86" name="Rectangle 72"/>
              <p:cNvSpPr>
                <a:spLocks noChangeArrowheads="1"/>
              </p:cNvSpPr>
              <p:nvPr/>
            </p:nvSpPr>
            <p:spPr bwMode="auto">
              <a:xfrm>
                <a:off x="352" y="3314"/>
                <a:ext cx="480" cy="231"/>
              </a:xfrm>
              <a:prstGeom prst="rect">
                <a:avLst/>
              </a:prstGeom>
              <a:noFill/>
              <a:ln w="19050">
                <a:solidFill>
                  <a:srgbClr val="333399"/>
                </a:solidFill>
                <a:miter lim="800000"/>
                <a:headEnd/>
                <a:tailEnd/>
              </a:ln>
              <a:effectLst/>
            </p:spPr>
            <p:txBody>
              <a:bodyPr wrap="none" anchor="ctr"/>
              <a:lstStyle/>
              <a:p>
                <a:endParaRPr lang="zh-CN" altLang="en-US"/>
              </a:p>
            </p:txBody>
          </p:sp>
          <p:sp>
            <p:nvSpPr>
              <p:cNvPr id="87" name="Rectangle 73"/>
              <p:cNvSpPr>
                <a:spLocks noChangeArrowheads="1"/>
              </p:cNvSpPr>
              <p:nvPr/>
            </p:nvSpPr>
            <p:spPr bwMode="auto">
              <a:xfrm>
                <a:off x="341" y="3317"/>
                <a:ext cx="500" cy="264"/>
              </a:xfrm>
              <a:prstGeom prst="rect">
                <a:avLst/>
              </a:prstGeom>
              <a:noFill/>
              <a:ln w="19050">
                <a:noFill/>
                <a:miter lim="800000"/>
                <a:headEnd/>
                <a:tailEnd/>
              </a:ln>
              <a:effectLst/>
            </p:spPr>
            <p:txBody>
              <a:bodyPr wrap="none" lIns="90488" tIns="44450" rIns="90488" bIns="44450">
                <a:spAutoFit/>
              </a:bodyPr>
              <a:lstStyle/>
              <a:p>
                <a:pPr defTabSz="762000" eaLnBrk="0" hangingPunct="0"/>
                <a:r>
                  <a:rPr lang="zh-CN" altLang="en-US" sz="2000" b="0">
                    <a:solidFill>
                      <a:srgbClr val="333399"/>
                    </a:solidFill>
                    <a:latin typeface="Arial" pitchFamily="34" charset="0"/>
                  </a:rPr>
                  <a:t> </a:t>
                </a:r>
                <a:r>
                  <a:rPr lang="en-US" altLang="zh-CN" sz="2000" b="0">
                    <a:solidFill>
                      <a:srgbClr val="333399"/>
                    </a:solidFill>
                    <a:latin typeface="Arial" pitchFamily="34" charset="0"/>
                  </a:rPr>
                  <a:t>CH0</a:t>
                </a:r>
              </a:p>
            </p:txBody>
          </p:sp>
          <p:sp>
            <p:nvSpPr>
              <p:cNvPr id="88" name="Rectangle 74"/>
              <p:cNvSpPr>
                <a:spLocks noChangeArrowheads="1"/>
              </p:cNvSpPr>
              <p:nvPr/>
            </p:nvSpPr>
            <p:spPr bwMode="auto">
              <a:xfrm>
                <a:off x="834" y="3314"/>
                <a:ext cx="480" cy="231"/>
              </a:xfrm>
              <a:prstGeom prst="rect">
                <a:avLst/>
              </a:prstGeom>
              <a:noFill/>
              <a:ln w="12700">
                <a:solidFill>
                  <a:schemeClr val="tx1"/>
                </a:solidFill>
                <a:miter lim="800000"/>
                <a:headEnd/>
                <a:tailEnd/>
              </a:ln>
              <a:effectLst/>
            </p:spPr>
            <p:txBody>
              <a:bodyPr wrap="none" anchor="ctr"/>
              <a:lstStyle/>
              <a:p>
                <a:endParaRPr lang="zh-CN" altLang="en-US"/>
              </a:p>
            </p:txBody>
          </p:sp>
          <p:sp>
            <p:nvSpPr>
              <p:cNvPr id="89" name="Rectangle 75"/>
              <p:cNvSpPr>
                <a:spLocks noChangeArrowheads="1"/>
              </p:cNvSpPr>
              <p:nvPr/>
            </p:nvSpPr>
            <p:spPr bwMode="auto">
              <a:xfrm>
                <a:off x="833" y="3317"/>
                <a:ext cx="500" cy="264"/>
              </a:xfrm>
              <a:prstGeom prst="rect">
                <a:avLst/>
              </a:prstGeom>
              <a:noFill/>
              <a:ln w="12700">
                <a:noFill/>
                <a:miter lim="800000"/>
                <a:headEnd/>
                <a:tailEnd/>
              </a:ln>
              <a:effectLst/>
            </p:spPr>
            <p:txBody>
              <a:bodyPr wrap="none" lIns="90488" tIns="44450" rIns="90488" bIns="44450">
                <a:spAutoFit/>
              </a:bodyPr>
              <a:lstStyle/>
              <a:p>
                <a:pPr defTabSz="762000" eaLnBrk="0" hangingPunct="0"/>
                <a:r>
                  <a:rPr lang="zh-CN" altLang="en-US" sz="2000" b="0">
                    <a:solidFill>
                      <a:srgbClr val="333399"/>
                    </a:solidFill>
                    <a:latin typeface="Arial" pitchFamily="34" charset="0"/>
                  </a:rPr>
                  <a:t> </a:t>
                </a:r>
                <a:r>
                  <a:rPr lang="en-US" altLang="zh-CN" sz="2000" b="0">
                    <a:solidFill>
                      <a:srgbClr val="333399"/>
                    </a:solidFill>
                    <a:latin typeface="Arial" pitchFamily="34" charset="0"/>
                  </a:rPr>
                  <a:t>CH1</a:t>
                </a:r>
              </a:p>
            </p:txBody>
          </p:sp>
          <p:sp>
            <p:nvSpPr>
              <p:cNvPr id="90" name="Rectangle 76"/>
              <p:cNvSpPr>
                <a:spLocks noChangeArrowheads="1"/>
              </p:cNvSpPr>
              <p:nvPr/>
            </p:nvSpPr>
            <p:spPr bwMode="auto">
              <a:xfrm>
                <a:off x="1316" y="3314"/>
                <a:ext cx="480" cy="231"/>
              </a:xfrm>
              <a:prstGeom prst="rect">
                <a:avLst/>
              </a:prstGeom>
              <a:noFill/>
              <a:ln w="12700">
                <a:solidFill>
                  <a:schemeClr val="tx1"/>
                </a:solidFill>
                <a:miter lim="800000"/>
                <a:headEnd/>
                <a:tailEnd/>
              </a:ln>
              <a:effectLst/>
            </p:spPr>
            <p:txBody>
              <a:bodyPr wrap="none" anchor="ctr"/>
              <a:lstStyle/>
              <a:p>
                <a:endParaRPr lang="zh-CN" altLang="en-US"/>
              </a:p>
            </p:txBody>
          </p:sp>
          <p:sp>
            <p:nvSpPr>
              <p:cNvPr id="91" name="Rectangle 77"/>
              <p:cNvSpPr>
                <a:spLocks noChangeArrowheads="1"/>
              </p:cNvSpPr>
              <p:nvPr/>
            </p:nvSpPr>
            <p:spPr bwMode="auto">
              <a:xfrm>
                <a:off x="1292" y="3317"/>
                <a:ext cx="500" cy="264"/>
              </a:xfrm>
              <a:prstGeom prst="rect">
                <a:avLst/>
              </a:prstGeom>
              <a:noFill/>
              <a:ln w="12700">
                <a:noFill/>
                <a:miter lim="800000"/>
                <a:headEnd/>
                <a:tailEnd/>
              </a:ln>
              <a:effectLst/>
            </p:spPr>
            <p:txBody>
              <a:bodyPr wrap="none" lIns="90488" tIns="44450" rIns="90488" bIns="44450">
                <a:spAutoFit/>
              </a:bodyPr>
              <a:lstStyle/>
              <a:p>
                <a:pPr defTabSz="762000" eaLnBrk="0" hangingPunct="0"/>
                <a:r>
                  <a:rPr lang="zh-CN" altLang="en-US" sz="2000" b="0">
                    <a:solidFill>
                      <a:srgbClr val="333399"/>
                    </a:solidFill>
                    <a:latin typeface="Arial" pitchFamily="34" charset="0"/>
                  </a:rPr>
                  <a:t> </a:t>
                </a:r>
                <a:r>
                  <a:rPr lang="en-US" altLang="zh-CN" sz="2000" b="0">
                    <a:solidFill>
                      <a:srgbClr val="333399"/>
                    </a:solidFill>
                    <a:latin typeface="Arial" pitchFamily="34" charset="0"/>
                  </a:rPr>
                  <a:t>CH2</a:t>
                </a:r>
              </a:p>
            </p:txBody>
          </p:sp>
          <p:sp>
            <p:nvSpPr>
              <p:cNvPr id="92" name="Rectangle 78"/>
              <p:cNvSpPr>
                <a:spLocks noChangeArrowheads="1"/>
              </p:cNvSpPr>
              <p:nvPr/>
            </p:nvSpPr>
            <p:spPr bwMode="auto">
              <a:xfrm>
                <a:off x="1798" y="3314"/>
                <a:ext cx="480" cy="231"/>
              </a:xfrm>
              <a:prstGeom prst="rect">
                <a:avLst/>
              </a:prstGeom>
              <a:noFill/>
              <a:ln w="12700">
                <a:solidFill>
                  <a:schemeClr val="tx1"/>
                </a:solidFill>
                <a:miter lim="800000"/>
                <a:headEnd/>
                <a:tailEnd/>
              </a:ln>
              <a:effectLst/>
            </p:spPr>
            <p:txBody>
              <a:bodyPr wrap="none" anchor="ctr"/>
              <a:lstStyle/>
              <a:p>
                <a:endParaRPr lang="zh-CN" altLang="en-US"/>
              </a:p>
            </p:txBody>
          </p:sp>
          <p:sp>
            <p:nvSpPr>
              <p:cNvPr id="93" name="Rectangle 79"/>
              <p:cNvSpPr>
                <a:spLocks noChangeArrowheads="1"/>
              </p:cNvSpPr>
              <p:nvPr/>
            </p:nvSpPr>
            <p:spPr bwMode="auto">
              <a:xfrm>
                <a:off x="1913" y="3294"/>
                <a:ext cx="252" cy="223"/>
              </a:xfrm>
              <a:prstGeom prst="rect">
                <a:avLst/>
              </a:prstGeom>
              <a:noFill/>
              <a:ln w="12700">
                <a:noFill/>
                <a:miter lim="800000"/>
                <a:headEnd/>
                <a:tailEnd/>
              </a:ln>
              <a:effectLst/>
            </p:spPr>
            <p:txBody>
              <a:bodyPr wrap="none" lIns="90488" tIns="44450" rIns="90488" bIns="44450">
                <a:spAutoFit/>
              </a:bodyPr>
              <a:lstStyle/>
              <a:p>
                <a:pPr defTabSz="762000" eaLnBrk="0" hangingPunct="0"/>
                <a:r>
                  <a:rPr lang="zh-CN" altLang="en-US" sz="1600">
                    <a:solidFill>
                      <a:schemeClr val="bg1"/>
                    </a:solidFill>
                  </a:rPr>
                  <a:t>…</a:t>
                </a:r>
              </a:p>
            </p:txBody>
          </p:sp>
          <p:sp>
            <p:nvSpPr>
              <p:cNvPr id="94" name="Rectangle 80"/>
              <p:cNvSpPr>
                <a:spLocks noChangeArrowheads="1"/>
              </p:cNvSpPr>
              <p:nvPr/>
            </p:nvSpPr>
            <p:spPr bwMode="auto">
              <a:xfrm>
                <a:off x="2280" y="3314"/>
                <a:ext cx="480" cy="231"/>
              </a:xfrm>
              <a:prstGeom prst="rect">
                <a:avLst/>
              </a:prstGeom>
              <a:noFill/>
              <a:ln w="12700">
                <a:solidFill>
                  <a:schemeClr val="tx1"/>
                </a:solidFill>
                <a:miter lim="800000"/>
                <a:headEnd/>
                <a:tailEnd/>
              </a:ln>
              <a:effectLst/>
            </p:spPr>
            <p:txBody>
              <a:bodyPr wrap="none" anchor="ctr"/>
              <a:lstStyle/>
              <a:p>
                <a:endParaRPr lang="zh-CN" altLang="en-US"/>
              </a:p>
            </p:txBody>
          </p:sp>
          <p:sp>
            <p:nvSpPr>
              <p:cNvPr id="95" name="Rectangle 81"/>
              <p:cNvSpPr>
                <a:spLocks noChangeArrowheads="1"/>
              </p:cNvSpPr>
              <p:nvPr/>
            </p:nvSpPr>
            <p:spPr bwMode="auto">
              <a:xfrm>
                <a:off x="2221" y="3317"/>
                <a:ext cx="592" cy="264"/>
              </a:xfrm>
              <a:prstGeom prst="rect">
                <a:avLst/>
              </a:prstGeom>
              <a:noFill/>
              <a:ln w="12700">
                <a:noFill/>
                <a:miter lim="800000"/>
                <a:headEnd/>
                <a:tailEnd/>
              </a:ln>
              <a:effectLst/>
            </p:spPr>
            <p:txBody>
              <a:bodyPr wrap="none" lIns="90488" tIns="44450" rIns="90488" bIns="44450">
                <a:spAutoFit/>
              </a:bodyPr>
              <a:lstStyle/>
              <a:p>
                <a:pPr defTabSz="762000" eaLnBrk="0" hangingPunct="0"/>
                <a:r>
                  <a:rPr lang="zh-CN" altLang="en-US" sz="2000" b="0">
                    <a:solidFill>
                      <a:srgbClr val="333399"/>
                    </a:solidFill>
                    <a:latin typeface="Arial" pitchFamily="34" charset="0"/>
                  </a:rPr>
                  <a:t> </a:t>
                </a:r>
                <a:r>
                  <a:rPr lang="en-US" altLang="zh-CN" sz="2000" b="0">
                    <a:solidFill>
                      <a:srgbClr val="333399"/>
                    </a:solidFill>
                    <a:latin typeface="Arial" pitchFamily="34" charset="0"/>
                  </a:rPr>
                  <a:t>CH15</a:t>
                </a:r>
              </a:p>
            </p:txBody>
          </p:sp>
          <p:sp>
            <p:nvSpPr>
              <p:cNvPr id="96" name="Rectangle 82"/>
              <p:cNvSpPr>
                <a:spLocks noChangeArrowheads="1"/>
              </p:cNvSpPr>
              <p:nvPr/>
            </p:nvSpPr>
            <p:spPr bwMode="auto">
              <a:xfrm>
                <a:off x="2762" y="3314"/>
                <a:ext cx="480" cy="231"/>
              </a:xfrm>
              <a:prstGeom prst="rect">
                <a:avLst/>
              </a:prstGeom>
              <a:noFill/>
              <a:ln w="12700">
                <a:solidFill>
                  <a:schemeClr val="tx1"/>
                </a:solidFill>
                <a:miter lim="800000"/>
                <a:headEnd/>
                <a:tailEnd/>
              </a:ln>
              <a:effectLst/>
            </p:spPr>
            <p:txBody>
              <a:bodyPr wrap="none" anchor="ctr"/>
              <a:lstStyle/>
              <a:p>
                <a:endParaRPr lang="zh-CN" altLang="en-US"/>
              </a:p>
            </p:txBody>
          </p:sp>
          <p:sp>
            <p:nvSpPr>
              <p:cNvPr id="97" name="Rectangle 83"/>
              <p:cNvSpPr>
                <a:spLocks noChangeArrowheads="1"/>
              </p:cNvSpPr>
              <p:nvPr/>
            </p:nvSpPr>
            <p:spPr bwMode="auto">
              <a:xfrm>
                <a:off x="2699" y="3317"/>
                <a:ext cx="593" cy="264"/>
              </a:xfrm>
              <a:prstGeom prst="rect">
                <a:avLst/>
              </a:prstGeom>
              <a:noFill/>
              <a:ln w="12700">
                <a:noFill/>
                <a:miter lim="800000"/>
                <a:headEnd/>
                <a:tailEnd/>
              </a:ln>
              <a:effectLst/>
            </p:spPr>
            <p:txBody>
              <a:bodyPr wrap="none" lIns="90488" tIns="44450" rIns="90488" bIns="44450">
                <a:spAutoFit/>
              </a:bodyPr>
              <a:lstStyle/>
              <a:p>
                <a:pPr defTabSz="762000" eaLnBrk="0" hangingPunct="0"/>
                <a:r>
                  <a:rPr lang="zh-CN" altLang="en-US" sz="2000" b="0">
                    <a:solidFill>
                      <a:srgbClr val="333399"/>
                    </a:solidFill>
                    <a:latin typeface="Arial" pitchFamily="34" charset="0"/>
                  </a:rPr>
                  <a:t> </a:t>
                </a:r>
                <a:r>
                  <a:rPr lang="en-US" altLang="zh-CN" sz="2000" b="0">
                    <a:solidFill>
                      <a:srgbClr val="333399"/>
                    </a:solidFill>
                    <a:latin typeface="Arial" pitchFamily="34" charset="0"/>
                  </a:rPr>
                  <a:t>CH16</a:t>
                </a:r>
              </a:p>
            </p:txBody>
          </p:sp>
          <p:sp>
            <p:nvSpPr>
              <p:cNvPr id="98" name="Rectangle 84"/>
              <p:cNvSpPr>
                <a:spLocks noChangeArrowheads="1"/>
              </p:cNvSpPr>
              <p:nvPr/>
            </p:nvSpPr>
            <p:spPr bwMode="auto">
              <a:xfrm>
                <a:off x="3245" y="3314"/>
                <a:ext cx="480" cy="231"/>
              </a:xfrm>
              <a:prstGeom prst="rect">
                <a:avLst/>
              </a:prstGeom>
              <a:noFill/>
              <a:ln w="12700">
                <a:solidFill>
                  <a:schemeClr val="tx1"/>
                </a:solidFill>
                <a:miter lim="800000"/>
                <a:headEnd/>
                <a:tailEnd/>
              </a:ln>
              <a:effectLst/>
            </p:spPr>
            <p:txBody>
              <a:bodyPr wrap="none" anchor="ctr"/>
              <a:lstStyle/>
              <a:p>
                <a:endParaRPr lang="zh-CN" altLang="en-US"/>
              </a:p>
            </p:txBody>
          </p:sp>
          <p:sp>
            <p:nvSpPr>
              <p:cNvPr id="99" name="Rectangle 85"/>
              <p:cNvSpPr>
                <a:spLocks noChangeArrowheads="1"/>
              </p:cNvSpPr>
              <p:nvPr/>
            </p:nvSpPr>
            <p:spPr bwMode="auto">
              <a:xfrm>
                <a:off x="3211" y="3317"/>
                <a:ext cx="592" cy="264"/>
              </a:xfrm>
              <a:prstGeom prst="rect">
                <a:avLst/>
              </a:prstGeom>
              <a:noFill/>
              <a:ln w="12700">
                <a:noFill/>
                <a:miter lim="800000"/>
                <a:headEnd/>
                <a:tailEnd/>
              </a:ln>
              <a:effectLst/>
            </p:spPr>
            <p:txBody>
              <a:bodyPr wrap="none" lIns="90488" tIns="44450" rIns="90488" bIns="44450">
                <a:spAutoFit/>
              </a:bodyPr>
              <a:lstStyle/>
              <a:p>
                <a:pPr defTabSz="762000" eaLnBrk="0" hangingPunct="0"/>
                <a:r>
                  <a:rPr lang="zh-CN" altLang="en-US" sz="2000" b="0">
                    <a:solidFill>
                      <a:srgbClr val="333399"/>
                    </a:solidFill>
                    <a:latin typeface="Arial" pitchFamily="34" charset="0"/>
                  </a:rPr>
                  <a:t> </a:t>
                </a:r>
                <a:r>
                  <a:rPr lang="en-US" altLang="zh-CN" sz="2000" b="0">
                    <a:solidFill>
                      <a:srgbClr val="333399"/>
                    </a:solidFill>
                    <a:latin typeface="Arial" pitchFamily="34" charset="0"/>
                  </a:rPr>
                  <a:t>CH17</a:t>
                </a:r>
              </a:p>
            </p:txBody>
          </p:sp>
          <p:sp>
            <p:nvSpPr>
              <p:cNvPr id="100" name="Rectangle 86"/>
              <p:cNvSpPr>
                <a:spLocks noChangeArrowheads="1"/>
              </p:cNvSpPr>
              <p:nvPr/>
            </p:nvSpPr>
            <p:spPr bwMode="auto">
              <a:xfrm>
                <a:off x="3727" y="3314"/>
                <a:ext cx="480" cy="231"/>
              </a:xfrm>
              <a:prstGeom prst="rect">
                <a:avLst/>
              </a:prstGeom>
              <a:noFill/>
              <a:ln w="12700">
                <a:solidFill>
                  <a:schemeClr val="tx1"/>
                </a:solidFill>
                <a:miter lim="800000"/>
                <a:headEnd/>
                <a:tailEnd/>
              </a:ln>
              <a:effectLst/>
            </p:spPr>
            <p:txBody>
              <a:bodyPr wrap="none" anchor="ctr"/>
              <a:lstStyle/>
              <a:p>
                <a:endParaRPr lang="zh-CN" altLang="en-US"/>
              </a:p>
            </p:txBody>
          </p:sp>
          <p:sp>
            <p:nvSpPr>
              <p:cNvPr id="101" name="Rectangle 87"/>
              <p:cNvSpPr>
                <a:spLocks noChangeArrowheads="1"/>
              </p:cNvSpPr>
              <p:nvPr/>
            </p:nvSpPr>
            <p:spPr bwMode="auto">
              <a:xfrm>
                <a:off x="3725" y="3327"/>
                <a:ext cx="447" cy="214"/>
              </a:xfrm>
              <a:prstGeom prst="rect">
                <a:avLst/>
              </a:prstGeom>
              <a:noFill/>
              <a:ln w="12700">
                <a:noFill/>
                <a:miter lim="800000"/>
                <a:headEnd/>
                <a:tailEnd/>
              </a:ln>
              <a:effectLst/>
            </p:spPr>
            <p:txBody>
              <a:bodyPr wrap="none" anchor="ctr"/>
              <a:lstStyle/>
              <a:p>
                <a:endParaRPr lang="zh-CN" altLang="en-US"/>
              </a:p>
            </p:txBody>
          </p:sp>
          <p:sp>
            <p:nvSpPr>
              <p:cNvPr id="102" name="Rectangle 88"/>
              <p:cNvSpPr>
                <a:spLocks noChangeArrowheads="1"/>
              </p:cNvSpPr>
              <p:nvPr/>
            </p:nvSpPr>
            <p:spPr bwMode="auto">
              <a:xfrm>
                <a:off x="4209" y="3314"/>
                <a:ext cx="480" cy="231"/>
              </a:xfrm>
              <a:prstGeom prst="rect">
                <a:avLst/>
              </a:prstGeom>
              <a:noFill/>
              <a:ln w="12700">
                <a:solidFill>
                  <a:schemeClr val="tx1"/>
                </a:solidFill>
                <a:miter lim="800000"/>
                <a:headEnd/>
                <a:tailEnd/>
              </a:ln>
              <a:effectLst/>
            </p:spPr>
            <p:txBody>
              <a:bodyPr wrap="none" anchor="ctr"/>
              <a:lstStyle/>
              <a:p>
                <a:endParaRPr lang="zh-CN" altLang="en-US"/>
              </a:p>
            </p:txBody>
          </p:sp>
          <p:sp>
            <p:nvSpPr>
              <p:cNvPr id="103" name="Rectangle 89"/>
              <p:cNvSpPr>
                <a:spLocks noChangeArrowheads="1"/>
              </p:cNvSpPr>
              <p:nvPr/>
            </p:nvSpPr>
            <p:spPr bwMode="auto">
              <a:xfrm>
                <a:off x="4150" y="3317"/>
                <a:ext cx="593" cy="264"/>
              </a:xfrm>
              <a:prstGeom prst="rect">
                <a:avLst/>
              </a:prstGeom>
              <a:noFill/>
              <a:ln w="12700">
                <a:noFill/>
                <a:miter lim="800000"/>
                <a:headEnd/>
                <a:tailEnd/>
              </a:ln>
              <a:effectLst/>
            </p:spPr>
            <p:txBody>
              <a:bodyPr wrap="none" lIns="90488" tIns="44450" rIns="90488" bIns="44450">
                <a:spAutoFit/>
              </a:bodyPr>
              <a:lstStyle/>
              <a:p>
                <a:pPr defTabSz="762000" eaLnBrk="0" hangingPunct="0"/>
                <a:r>
                  <a:rPr lang="zh-CN" altLang="en-US" sz="2000" b="0">
                    <a:solidFill>
                      <a:srgbClr val="333399"/>
                    </a:solidFill>
                    <a:latin typeface="Arial" pitchFamily="34" charset="0"/>
                  </a:rPr>
                  <a:t> </a:t>
                </a:r>
                <a:r>
                  <a:rPr lang="en-US" altLang="zh-CN" sz="2000" b="0">
                    <a:solidFill>
                      <a:srgbClr val="333399"/>
                    </a:solidFill>
                    <a:latin typeface="Arial" pitchFamily="34" charset="0"/>
                  </a:rPr>
                  <a:t>CH30</a:t>
                </a:r>
              </a:p>
            </p:txBody>
          </p:sp>
          <p:sp>
            <p:nvSpPr>
              <p:cNvPr id="104" name="Rectangle 90"/>
              <p:cNvSpPr>
                <a:spLocks noChangeArrowheads="1"/>
              </p:cNvSpPr>
              <p:nvPr/>
            </p:nvSpPr>
            <p:spPr bwMode="auto">
              <a:xfrm>
                <a:off x="4691" y="3314"/>
                <a:ext cx="480" cy="231"/>
              </a:xfrm>
              <a:prstGeom prst="rect">
                <a:avLst/>
              </a:prstGeom>
              <a:noFill/>
              <a:ln w="12700">
                <a:solidFill>
                  <a:schemeClr val="tx1"/>
                </a:solidFill>
                <a:miter lim="800000"/>
                <a:headEnd/>
                <a:tailEnd/>
              </a:ln>
              <a:effectLst/>
            </p:spPr>
            <p:txBody>
              <a:bodyPr wrap="none" anchor="ctr"/>
              <a:lstStyle/>
              <a:p>
                <a:endParaRPr lang="zh-CN" altLang="en-US"/>
              </a:p>
            </p:txBody>
          </p:sp>
          <p:sp>
            <p:nvSpPr>
              <p:cNvPr id="105" name="Rectangle 91"/>
              <p:cNvSpPr>
                <a:spLocks noChangeArrowheads="1"/>
              </p:cNvSpPr>
              <p:nvPr/>
            </p:nvSpPr>
            <p:spPr bwMode="auto">
              <a:xfrm>
                <a:off x="4671" y="3317"/>
                <a:ext cx="546" cy="264"/>
              </a:xfrm>
              <a:prstGeom prst="rect">
                <a:avLst/>
              </a:prstGeom>
              <a:noFill/>
              <a:ln w="12700">
                <a:noFill/>
                <a:miter lim="800000"/>
                <a:headEnd/>
                <a:tailEnd/>
              </a:ln>
              <a:effectLst/>
            </p:spPr>
            <p:txBody>
              <a:bodyPr wrap="none" lIns="90488" tIns="44450" rIns="90488" bIns="44450">
                <a:spAutoFit/>
              </a:bodyPr>
              <a:lstStyle/>
              <a:p>
                <a:pPr defTabSz="762000" eaLnBrk="0" hangingPunct="0"/>
                <a:r>
                  <a:rPr lang="en-US" altLang="zh-CN" sz="2000" b="0">
                    <a:solidFill>
                      <a:srgbClr val="333399"/>
                    </a:solidFill>
                    <a:latin typeface="Arial" pitchFamily="34" charset="0"/>
                  </a:rPr>
                  <a:t>CH31</a:t>
                </a:r>
              </a:p>
            </p:txBody>
          </p:sp>
          <p:sp>
            <p:nvSpPr>
              <p:cNvPr id="106" name="Rectangle 92"/>
              <p:cNvSpPr>
                <a:spLocks noChangeArrowheads="1"/>
              </p:cNvSpPr>
              <p:nvPr/>
            </p:nvSpPr>
            <p:spPr bwMode="auto">
              <a:xfrm>
                <a:off x="5173" y="3314"/>
                <a:ext cx="480" cy="231"/>
              </a:xfrm>
              <a:prstGeom prst="rect">
                <a:avLst/>
              </a:prstGeom>
              <a:noFill/>
              <a:ln w="12700">
                <a:solidFill>
                  <a:schemeClr val="tx1"/>
                </a:solidFill>
                <a:miter lim="800000"/>
                <a:headEnd/>
                <a:tailEnd/>
              </a:ln>
              <a:effectLst/>
            </p:spPr>
            <p:txBody>
              <a:bodyPr wrap="none" anchor="ctr"/>
              <a:lstStyle/>
              <a:p>
                <a:endParaRPr lang="zh-CN" altLang="en-US"/>
              </a:p>
            </p:txBody>
          </p:sp>
          <p:sp>
            <p:nvSpPr>
              <p:cNvPr id="107" name="Rectangle 93"/>
              <p:cNvSpPr>
                <a:spLocks noChangeArrowheads="1"/>
              </p:cNvSpPr>
              <p:nvPr/>
            </p:nvSpPr>
            <p:spPr bwMode="auto">
              <a:xfrm>
                <a:off x="5172" y="3317"/>
                <a:ext cx="114" cy="264"/>
              </a:xfrm>
              <a:prstGeom prst="rect">
                <a:avLst/>
              </a:prstGeom>
              <a:noFill/>
              <a:ln w="12700">
                <a:noFill/>
                <a:miter lim="800000"/>
                <a:headEnd/>
                <a:tailEnd/>
              </a:ln>
              <a:effectLst/>
            </p:spPr>
            <p:txBody>
              <a:bodyPr wrap="none" lIns="90488" tIns="44450" rIns="90488" bIns="44450">
                <a:spAutoFit/>
              </a:bodyPr>
              <a:lstStyle/>
              <a:p>
                <a:pPr defTabSz="762000" eaLnBrk="0" hangingPunct="0"/>
                <a:endParaRPr lang="en-US" altLang="zh-CN" sz="2000" b="0">
                  <a:solidFill>
                    <a:srgbClr val="333399"/>
                  </a:solidFill>
                  <a:latin typeface="Arial" pitchFamily="34" charset="0"/>
                </a:endParaRPr>
              </a:p>
            </p:txBody>
          </p:sp>
          <p:sp>
            <p:nvSpPr>
              <p:cNvPr id="108" name="Rectangle 94"/>
              <p:cNvSpPr>
                <a:spLocks noChangeArrowheads="1"/>
              </p:cNvSpPr>
              <p:nvPr/>
            </p:nvSpPr>
            <p:spPr bwMode="auto">
              <a:xfrm>
                <a:off x="3816" y="3294"/>
                <a:ext cx="253" cy="223"/>
              </a:xfrm>
              <a:prstGeom prst="rect">
                <a:avLst/>
              </a:prstGeom>
              <a:noFill/>
              <a:ln w="12700">
                <a:noFill/>
                <a:miter lim="800000"/>
                <a:headEnd/>
                <a:tailEnd/>
              </a:ln>
              <a:effectLst/>
            </p:spPr>
            <p:txBody>
              <a:bodyPr wrap="none" lIns="90488" tIns="44450" rIns="90488" bIns="44450">
                <a:spAutoFit/>
              </a:bodyPr>
              <a:lstStyle/>
              <a:p>
                <a:pPr defTabSz="762000" eaLnBrk="0" hangingPunct="0"/>
                <a:r>
                  <a:rPr lang="zh-CN" altLang="en-US" sz="1600">
                    <a:solidFill>
                      <a:schemeClr val="bg1"/>
                    </a:solidFill>
                  </a:rPr>
                  <a:t>…</a:t>
                </a:r>
              </a:p>
            </p:txBody>
          </p:sp>
          <p:sp>
            <p:nvSpPr>
              <p:cNvPr id="109" name="Line 95"/>
              <p:cNvSpPr>
                <a:spLocks noChangeShapeType="1"/>
              </p:cNvSpPr>
              <p:nvPr/>
            </p:nvSpPr>
            <p:spPr bwMode="auto">
              <a:xfrm flipV="1">
                <a:off x="352" y="2836"/>
                <a:ext cx="300" cy="478"/>
              </a:xfrm>
              <a:prstGeom prst="line">
                <a:avLst/>
              </a:prstGeom>
              <a:noFill/>
              <a:ln w="12700" cap="rnd">
                <a:solidFill>
                  <a:schemeClr val="tx1"/>
                </a:solidFill>
                <a:prstDash val="sysDot"/>
                <a:round/>
                <a:headEnd/>
                <a:tailEnd/>
              </a:ln>
              <a:effectLst/>
            </p:spPr>
            <p:txBody>
              <a:bodyPr wrap="none" anchor="ctr"/>
              <a:lstStyle/>
              <a:p>
                <a:endParaRPr lang="zh-CN" altLang="en-US"/>
              </a:p>
            </p:txBody>
          </p:sp>
          <p:sp>
            <p:nvSpPr>
              <p:cNvPr id="110" name="Line 96"/>
              <p:cNvSpPr>
                <a:spLocks noChangeShapeType="1"/>
              </p:cNvSpPr>
              <p:nvPr/>
            </p:nvSpPr>
            <p:spPr bwMode="auto">
              <a:xfrm>
                <a:off x="2087" y="2842"/>
                <a:ext cx="3077" cy="466"/>
              </a:xfrm>
              <a:prstGeom prst="line">
                <a:avLst/>
              </a:prstGeom>
              <a:noFill/>
              <a:ln w="12700" cap="rnd">
                <a:solidFill>
                  <a:schemeClr val="tx1"/>
                </a:solidFill>
                <a:prstDash val="sysDot"/>
                <a:round/>
                <a:headEnd/>
                <a:tailEnd/>
              </a:ln>
              <a:effectLst/>
            </p:spPr>
            <p:txBody>
              <a:bodyPr wrap="none" anchor="ctr"/>
              <a:lstStyle/>
              <a:p>
                <a:endParaRPr lang="zh-CN" altLang="en-US"/>
              </a:p>
            </p:txBody>
          </p:sp>
          <p:sp>
            <p:nvSpPr>
              <p:cNvPr id="111" name="Line 97"/>
              <p:cNvSpPr>
                <a:spLocks noChangeShapeType="1"/>
              </p:cNvSpPr>
              <p:nvPr/>
            </p:nvSpPr>
            <p:spPr bwMode="auto">
              <a:xfrm flipV="1">
                <a:off x="1312" y="3175"/>
                <a:ext cx="0" cy="108"/>
              </a:xfrm>
              <a:prstGeom prst="line">
                <a:avLst/>
              </a:prstGeom>
              <a:noFill/>
              <a:ln w="19050">
                <a:solidFill>
                  <a:srgbClr val="333399"/>
                </a:solidFill>
                <a:round/>
                <a:headEnd/>
                <a:tailEnd/>
              </a:ln>
              <a:effectLst/>
            </p:spPr>
            <p:txBody>
              <a:bodyPr wrap="none" anchor="ctr"/>
              <a:lstStyle/>
              <a:p>
                <a:endParaRPr lang="zh-CN" altLang="en-US"/>
              </a:p>
            </p:txBody>
          </p:sp>
          <p:sp>
            <p:nvSpPr>
              <p:cNvPr id="112" name="Line 98"/>
              <p:cNvSpPr>
                <a:spLocks noChangeShapeType="1"/>
              </p:cNvSpPr>
              <p:nvPr/>
            </p:nvSpPr>
            <p:spPr bwMode="auto">
              <a:xfrm flipV="1">
                <a:off x="1794" y="3179"/>
                <a:ext cx="0" cy="110"/>
              </a:xfrm>
              <a:prstGeom prst="line">
                <a:avLst/>
              </a:prstGeom>
              <a:noFill/>
              <a:ln w="19050">
                <a:solidFill>
                  <a:srgbClr val="333399"/>
                </a:solidFill>
                <a:round/>
                <a:headEnd/>
                <a:tailEnd/>
              </a:ln>
              <a:effectLst/>
            </p:spPr>
            <p:txBody>
              <a:bodyPr wrap="none" anchor="ctr"/>
              <a:lstStyle/>
              <a:p>
                <a:endParaRPr lang="zh-CN" altLang="en-US"/>
              </a:p>
            </p:txBody>
          </p:sp>
          <p:sp>
            <p:nvSpPr>
              <p:cNvPr id="113" name="Line 99"/>
              <p:cNvSpPr>
                <a:spLocks noChangeShapeType="1"/>
              </p:cNvSpPr>
              <p:nvPr/>
            </p:nvSpPr>
            <p:spPr bwMode="auto">
              <a:xfrm>
                <a:off x="866" y="3249"/>
                <a:ext cx="429" cy="0"/>
              </a:xfrm>
              <a:prstGeom prst="line">
                <a:avLst/>
              </a:prstGeom>
              <a:noFill/>
              <a:ln w="19050">
                <a:solidFill>
                  <a:srgbClr val="333399"/>
                </a:solidFill>
                <a:round/>
                <a:headEnd/>
                <a:tailEnd type="triangle" w="med" len="lg"/>
              </a:ln>
              <a:effectLst/>
            </p:spPr>
            <p:txBody>
              <a:bodyPr wrap="none" anchor="ctr"/>
              <a:lstStyle/>
              <a:p>
                <a:endParaRPr lang="zh-CN" altLang="en-US"/>
              </a:p>
            </p:txBody>
          </p:sp>
          <p:sp>
            <p:nvSpPr>
              <p:cNvPr id="114" name="Line 100"/>
              <p:cNvSpPr>
                <a:spLocks noChangeShapeType="1"/>
              </p:cNvSpPr>
              <p:nvPr/>
            </p:nvSpPr>
            <p:spPr bwMode="auto">
              <a:xfrm flipH="1">
                <a:off x="1796" y="3240"/>
                <a:ext cx="446" cy="0"/>
              </a:xfrm>
              <a:prstGeom prst="line">
                <a:avLst/>
              </a:prstGeom>
              <a:noFill/>
              <a:ln w="19050">
                <a:solidFill>
                  <a:srgbClr val="333399"/>
                </a:solidFill>
                <a:round/>
                <a:headEnd/>
                <a:tailEnd type="triangle" w="med" len="lg"/>
              </a:ln>
              <a:effectLst/>
            </p:spPr>
            <p:txBody>
              <a:bodyPr wrap="none" anchor="ctr"/>
              <a:lstStyle/>
              <a:p>
                <a:endParaRPr lang="zh-CN" altLang="en-US"/>
              </a:p>
            </p:txBody>
          </p:sp>
          <p:sp>
            <p:nvSpPr>
              <p:cNvPr id="115" name="Rectangle 101"/>
              <p:cNvSpPr>
                <a:spLocks noChangeArrowheads="1"/>
              </p:cNvSpPr>
              <p:nvPr/>
            </p:nvSpPr>
            <p:spPr bwMode="auto">
              <a:xfrm>
                <a:off x="1375" y="3113"/>
                <a:ext cx="428" cy="244"/>
              </a:xfrm>
              <a:prstGeom prst="rect">
                <a:avLst/>
              </a:prstGeom>
              <a:noFill/>
              <a:ln w="12700">
                <a:noFill/>
                <a:miter lim="800000"/>
                <a:headEnd/>
                <a:tailEnd/>
              </a:ln>
              <a:effectLst/>
            </p:spPr>
            <p:txBody>
              <a:bodyPr wrap="none" lIns="90488" tIns="44450" rIns="90488" bIns="44450">
                <a:spAutoFit/>
              </a:bodyPr>
              <a:lstStyle/>
              <a:p>
                <a:pPr defTabSz="762000" eaLnBrk="0" hangingPunct="0"/>
                <a:r>
                  <a:rPr lang="zh-CN" altLang="en-US" sz="1800">
                    <a:solidFill>
                      <a:srgbClr val="333399"/>
                    </a:solidFill>
                    <a:latin typeface="Arial" pitchFamily="34" charset="0"/>
                  </a:rPr>
                  <a:t>8 </a:t>
                </a:r>
                <a:r>
                  <a:rPr lang="en-US" altLang="zh-CN" sz="1800">
                    <a:solidFill>
                      <a:srgbClr val="333399"/>
                    </a:solidFill>
                    <a:latin typeface="Arial" pitchFamily="34" charset="0"/>
                  </a:rPr>
                  <a:t>bit</a:t>
                </a:r>
              </a:p>
            </p:txBody>
          </p:sp>
          <p:sp>
            <p:nvSpPr>
              <p:cNvPr id="116" name="Rectangle 102"/>
              <p:cNvSpPr>
                <a:spLocks noChangeArrowheads="1"/>
              </p:cNvSpPr>
              <p:nvPr/>
            </p:nvSpPr>
            <p:spPr bwMode="auto">
              <a:xfrm>
                <a:off x="5323" y="2727"/>
                <a:ext cx="165" cy="264"/>
              </a:xfrm>
              <a:prstGeom prst="rect">
                <a:avLst/>
              </a:prstGeom>
              <a:noFill/>
              <a:ln w="12700">
                <a:noFill/>
                <a:miter lim="800000"/>
                <a:headEnd/>
                <a:tailEnd/>
              </a:ln>
              <a:effectLst/>
            </p:spPr>
            <p:txBody>
              <a:bodyPr wrap="none" lIns="90488" tIns="44450" rIns="90488" bIns="44450">
                <a:spAutoFit/>
              </a:bodyPr>
              <a:lstStyle/>
              <a:p>
                <a:pPr defTabSz="762000" eaLnBrk="0" hangingPunct="0"/>
                <a:r>
                  <a:rPr lang="en-US" altLang="zh-CN" sz="2000" b="0">
                    <a:solidFill>
                      <a:srgbClr val="333399"/>
                    </a:solidFill>
                    <a:latin typeface="Arial" pitchFamily="34" charset="0"/>
                  </a:rPr>
                  <a:t>t</a:t>
                </a:r>
              </a:p>
            </p:txBody>
          </p:sp>
          <p:sp>
            <p:nvSpPr>
              <p:cNvPr id="117" name="Rectangle 103"/>
              <p:cNvSpPr>
                <a:spLocks noChangeArrowheads="1"/>
              </p:cNvSpPr>
              <p:nvPr/>
            </p:nvSpPr>
            <p:spPr bwMode="auto">
              <a:xfrm>
                <a:off x="2372" y="2591"/>
                <a:ext cx="954" cy="264"/>
              </a:xfrm>
              <a:prstGeom prst="rect">
                <a:avLst/>
              </a:prstGeom>
              <a:noFill/>
              <a:ln w="12700">
                <a:noFill/>
                <a:miter lim="800000"/>
                <a:headEnd/>
                <a:tailEnd/>
              </a:ln>
              <a:effectLst/>
            </p:spPr>
            <p:txBody>
              <a:bodyPr wrap="none" lIns="90488" tIns="44450" rIns="90488" bIns="44450">
                <a:spAutoFit/>
              </a:bodyPr>
              <a:lstStyle/>
              <a:p>
                <a:pPr defTabSz="762000" eaLnBrk="0" hangingPunct="0"/>
                <a:r>
                  <a:rPr lang="zh-CN" altLang="en-US" sz="2000" b="0" dirty="0">
                    <a:solidFill>
                      <a:srgbClr val="333399"/>
                    </a:solidFill>
                    <a:ea typeface="黑体" pitchFamily="49" charset="-122"/>
                  </a:rPr>
                  <a:t>时分复用帧</a:t>
                </a:r>
              </a:p>
            </p:txBody>
          </p:sp>
          <p:sp>
            <p:nvSpPr>
              <p:cNvPr id="118" name="Rectangle 104"/>
              <p:cNvSpPr>
                <a:spLocks noChangeArrowheads="1"/>
              </p:cNvSpPr>
              <p:nvPr/>
            </p:nvSpPr>
            <p:spPr bwMode="auto">
              <a:xfrm>
                <a:off x="3796" y="2591"/>
                <a:ext cx="954" cy="264"/>
              </a:xfrm>
              <a:prstGeom prst="rect">
                <a:avLst/>
              </a:prstGeom>
              <a:noFill/>
              <a:ln w="12700">
                <a:noFill/>
                <a:miter lim="800000"/>
                <a:headEnd/>
                <a:tailEnd/>
              </a:ln>
              <a:effectLst/>
            </p:spPr>
            <p:txBody>
              <a:bodyPr wrap="none" lIns="90488" tIns="44450" rIns="90488" bIns="44450">
                <a:spAutoFit/>
              </a:bodyPr>
              <a:lstStyle/>
              <a:p>
                <a:pPr defTabSz="762000" eaLnBrk="0" hangingPunct="0"/>
                <a:r>
                  <a:rPr lang="zh-CN" altLang="en-US" sz="2000" b="0">
                    <a:solidFill>
                      <a:srgbClr val="333399"/>
                    </a:solidFill>
                    <a:ea typeface="黑体" pitchFamily="49" charset="-122"/>
                  </a:rPr>
                  <a:t>时分复用帧</a:t>
                </a:r>
              </a:p>
            </p:txBody>
          </p:sp>
          <p:sp>
            <p:nvSpPr>
              <p:cNvPr id="119" name="Line 105"/>
              <p:cNvSpPr>
                <a:spLocks noChangeShapeType="1"/>
              </p:cNvSpPr>
              <p:nvPr/>
            </p:nvSpPr>
            <p:spPr bwMode="auto">
              <a:xfrm flipH="1">
                <a:off x="5169" y="3575"/>
                <a:ext cx="3" cy="394"/>
              </a:xfrm>
              <a:prstGeom prst="line">
                <a:avLst/>
              </a:prstGeom>
              <a:noFill/>
              <a:ln w="28575">
                <a:solidFill>
                  <a:srgbClr val="333399"/>
                </a:solidFill>
                <a:round/>
                <a:headEnd/>
                <a:tailEnd/>
              </a:ln>
              <a:effectLst/>
            </p:spPr>
            <p:txBody>
              <a:bodyPr wrap="none" anchor="ctr"/>
              <a:lstStyle/>
              <a:p>
                <a:endParaRPr lang="zh-CN" altLang="en-US"/>
              </a:p>
            </p:txBody>
          </p:sp>
          <p:sp>
            <p:nvSpPr>
              <p:cNvPr id="120" name="Line 106"/>
              <p:cNvSpPr>
                <a:spLocks noChangeShapeType="1"/>
              </p:cNvSpPr>
              <p:nvPr/>
            </p:nvSpPr>
            <p:spPr bwMode="auto">
              <a:xfrm>
                <a:off x="351" y="3566"/>
                <a:ext cx="0" cy="388"/>
              </a:xfrm>
              <a:prstGeom prst="line">
                <a:avLst/>
              </a:prstGeom>
              <a:noFill/>
              <a:ln w="28575">
                <a:solidFill>
                  <a:srgbClr val="333399"/>
                </a:solidFill>
                <a:round/>
                <a:headEnd/>
                <a:tailEnd/>
              </a:ln>
              <a:effectLst/>
            </p:spPr>
            <p:txBody>
              <a:bodyPr wrap="none" anchor="ctr"/>
              <a:lstStyle/>
              <a:p>
                <a:endParaRPr lang="zh-CN" altLang="en-US"/>
              </a:p>
            </p:txBody>
          </p:sp>
          <p:sp>
            <p:nvSpPr>
              <p:cNvPr id="121" name="Line 107"/>
              <p:cNvSpPr>
                <a:spLocks noChangeShapeType="1"/>
              </p:cNvSpPr>
              <p:nvPr/>
            </p:nvSpPr>
            <p:spPr bwMode="auto">
              <a:xfrm>
                <a:off x="352" y="3924"/>
                <a:ext cx="4817" cy="0"/>
              </a:xfrm>
              <a:prstGeom prst="line">
                <a:avLst/>
              </a:prstGeom>
              <a:noFill/>
              <a:ln w="28575">
                <a:solidFill>
                  <a:srgbClr val="333399"/>
                </a:solidFill>
                <a:round/>
                <a:headEnd type="triangle" w="med" len="lg"/>
                <a:tailEnd type="triangle" w="med" len="lg"/>
              </a:ln>
              <a:effectLst/>
            </p:spPr>
            <p:txBody>
              <a:bodyPr wrap="none" anchor="ctr"/>
              <a:lstStyle/>
              <a:p>
                <a:endParaRPr lang="zh-CN" altLang="en-US"/>
              </a:p>
            </p:txBody>
          </p:sp>
          <p:sp>
            <p:nvSpPr>
              <p:cNvPr id="122" name="Rectangle 108"/>
              <p:cNvSpPr>
                <a:spLocks noChangeArrowheads="1"/>
              </p:cNvSpPr>
              <p:nvPr/>
            </p:nvSpPr>
            <p:spPr bwMode="auto">
              <a:xfrm>
                <a:off x="2486" y="3797"/>
                <a:ext cx="908" cy="244"/>
              </a:xfrm>
              <a:prstGeom prst="rect">
                <a:avLst/>
              </a:prstGeom>
              <a:solidFill>
                <a:schemeClr val="bg1"/>
              </a:solidFill>
              <a:ln w="12700">
                <a:noFill/>
                <a:miter lim="800000"/>
                <a:headEnd/>
                <a:tailEnd/>
              </a:ln>
              <a:effectLst/>
            </p:spPr>
            <p:txBody>
              <a:bodyPr wrap="none" lIns="90488" tIns="44450" rIns="90488" bIns="44450">
                <a:spAutoFit/>
              </a:bodyPr>
              <a:lstStyle/>
              <a:p>
                <a:pPr defTabSz="762000" eaLnBrk="0" hangingPunct="0"/>
                <a:r>
                  <a:rPr lang="en-US" altLang="zh-CN" sz="1800">
                    <a:solidFill>
                      <a:srgbClr val="333399"/>
                    </a:solidFill>
                    <a:latin typeface="Arial" pitchFamily="34" charset="0"/>
                    <a:ea typeface="黑体" pitchFamily="49" charset="-122"/>
                  </a:rPr>
                  <a:t>T = 125 μs</a:t>
                </a:r>
              </a:p>
            </p:txBody>
          </p:sp>
          <p:sp>
            <p:nvSpPr>
              <p:cNvPr id="123" name="Oval 109"/>
              <p:cNvSpPr>
                <a:spLocks noChangeArrowheads="1"/>
              </p:cNvSpPr>
              <p:nvPr/>
            </p:nvSpPr>
            <p:spPr bwMode="auto">
              <a:xfrm>
                <a:off x="1062" y="1683"/>
                <a:ext cx="56" cy="44"/>
              </a:xfrm>
              <a:prstGeom prst="ellipse">
                <a:avLst/>
              </a:prstGeom>
              <a:solidFill>
                <a:schemeClr val="tx1"/>
              </a:solidFill>
              <a:ln w="28575">
                <a:solidFill>
                  <a:srgbClr val="333399"/>
                </a:solidFill>
                <a:round/>
                <a:headEnd/>
                <a:tailEnd/>
              </a:ln>
              <a:effectLst/>
            </p:spPr>
            <p:txBody>
              <a:bodyPr wrap="none" anchor="ctr"/>
              <a:lstStyle/>
              <a:p>
                <a:endParaRPr lang="zh-CN" altLang="en-US"/>
              </a:p>
            </p:txBody>
          </p:sp>
          <p:sp>
            <p:nvSpPr>
              <p:cNvPr id="124" name="Line 110"/>
              <p:cNvSpPr>
                <a:spLocks noChangeShapeType="1"/>
              </p:cNvSpPr>
              <p:nvPr/>
            </p:nvSpPr>
            <p:spPr bwMode="auto">
              <a:xfrm>
                <a:off x="326" y="2834"/>
                <a:ext cx="5006" cy="0"/>
              </a:xfrm>
              <a:prstGeom prst="line">
                <a:avLst/>
              </a:prstGeom>
              <a:noFill/>
              <a:ln w="28575">
                <a:solidFill>
                  <a:srgbClr val="333399"/>
                </a:solidFill>
                <a:round/>
                <a:headEnd/>
                <a:tailEnd type="triangle" w="med" len="lg"/>
              </a:ln>
              <a:effectLst/>
            </p:spPr>
            <p:txBody>
              <a:bodyPr wrap="none" anchor="ctr"/>
              <a:lstStyle/>
              <a:p>
                <a:endParaRPr lang="zh-CN" altLang="en-US"/>
              </a:p>
            </p:txBody>
          </p:sp>
          <p:sp>
            <p:nvSpPr>
              <p:cNvPr id="125" name="Line 111"/>
              <p:cNvSpPr>
                <a:spLocks noChangeShapeType="1"/>
              </p:cNvSpPr>
              <p:nvPr/>
            </p:nvSpPr>
            <p:spPr bwMode="auto">
              <a:xfrm>
                <a:off x="830" y="3566"/>
                <a:ext cx="0" cy="204"/>
              </a:xfrm>
              <a:prstGeom prst="line">
                <a:avLst/>
              </a:prstGeom>
              <a:noFill/>
              <a:ln w="28575">
                <a:solidFill>
                  <a:srgbClr val="333399"/>
                </a:solidFill>
                <a:round/>
                <a:headEnd/>
                <a:tailEnd/>
              </a:ln>
              <a:effectLst/>
            </p:spPr>
            <p:txBody>
              <a:bodyPr/>
              <a:lstStyle/>
              <a:p>
                <a:endParaRPr lang="zh-CN" altLang="en-US"/>
              </a:p>
            </p:txBody>
          </p:sp>
          <p:sp>
            <p:nvSpPr>
              <p:cNvPr id="126" name="Line 112"/>
              <p:cNvSpPr>
                <a:spLocks noChangeShapeType="1"/>
              </p:cNvSpPr>
              <p:nvPr/>
            </p:nvSpPr>
            <p:spPr bwMode="auto">
              <a:xfrm>
                <a:off x="2758" y="3572"/>
                <a:ext cx="0" cy="205"/>
              </a:xfrm>
              <a:prstGeom prst="line">
                <a:avLst/>
              </a:prstGeom>
              <a:noFill/>
              <a:ln w="28575">
                <a:solidFill>
                  <a:srgbClr val="333399"/>
                </a:solidFill>
                <a:round/>
                <a:headEnd/>
                <a:tailEnd/>
              </a:ln>
              <a:effectLst/>
            </p:spPr>
            <p:txBody>
              <a:bodyPr/>
              <a:lstStyle/>
              <a:p>
                <a:endParaRPr lang="zh-CN" altLang="en-US"/>
              </a:p>
            </p:txBody>
          </p:sp>
          <p:sp>
            <p:nvSpPr>
              <p:cNvPr id="127" name="Line 113"/>
              <p:cNvSpPr>
                <a:spLocks noChangeShapeType="1"/>
              </p:cNvSpPr>
              <p:nvPr/>
            </p:nvSpPr>
            <p:spPr bwMode="auto">
              <a:xfrm>
                <a:off x="3247" y="3559"/>
                <a:ext cx="0" cy="205"/>
              </a:xfrm>
              <a:prstGeom prst="line">
                <a:avLst/>
              </a:prstGeom>
              <a:noFill/>
              <a:ln w="28575">
                <a:solidFill>
                  <a:srgbClr val="333399"/>
                </a:solidFill>
                <a:round/>
                <a:headEnd/>
                <a:tailEnd/>
              </a:ln>
              <a:effectLst/>
            </p:spPr>
            <p:txBody>
              <a:bodyPr/>
              <a:lstStyle/>
              <a:p>
                <a:endParaRPr lang="zh-CN" altLang="en-US"/>
              </a:p>
            </p:txBody>
          </p:sp>
          <p:sp>
            <p:nvSpPr>
              <p:cNvPr id="128" name="Line 114"/>
              <p:cNvSpPr>
                <a:spLocks noChangeShapeType="1"/>
              </p:cNvSpPr>
              <p:nvPr/>
            </p:nvSpPr>
            <p:spPr bwMode="auto">
              <a:xfrm flipV="1">
                <a:off x="836" y="3721"/>
                <a:ext cx="1922" cy="0"/>
              </a:xfrm>
              <a:prstGeom prst="line">
                <a:avLst/>
              </a:prstGeom>
              <a:noFill/>
              <a:ln w="28575">
                <a:solidFill>
                  <a:srgbClr val="333399"/>
                </a:solidFill>
                <a:round/>
                <a:headEnd type="triangle" w="med" len="lg"/>
                <a:tailEnd type="triangle" w="med" len="lg"/>
              </a:ln>
              <a:effectLst/>
            </p:spPr>
            <p:txBody>
              <a:bodyPr wrap="none" anchor="ctr"/>
              <a:lstStyle/>
              <a:p>
                <a:endParaRPr lang="zh-CN" altLang="en-US"/>
              </a:p>
            </p:txBody>
          </p:sp>
          <p:sp>
            <p:nvSpPr>
              <p:cNvPr id="129" name="Rectangle 115"/>
              <p:cNvSpPr>
                <a:spLocks noChangeArrowheads="1"/>
              </p:cNvSpPr>
              <p:nvPr/>
            </p:nvSpPr>
            <p:spPr bwMode="auto">
              <a:xfrm>
                <a:off x="1453" y="3591"/>
                <a:ext cx="778" cy="244"/>
              </a:xfrm>
              <a:prstGeom prst="rect">
                <a:avLst/>
              </a:prstGeom>
              <a:solidFill>
                <a:schemeClr val="bg1"/>
              </a:solidFill>
              <a:ln w="12700">
                <a:noFill/>
                <a:miter lim="800000"/>
                <a:headEnd/>
                <a:tailEnd/>
              </a:ln>
              <a:effectLst/>
            </p:spPr>
            <p:txBody>
              <a:bodyPr wrap="none" lIns="90488" tIns="44450" rIns="90488" bIns="44450">
                <a:spAutoFit/>
              </a:bodyPr>
              <a:lstStyle/>
              <a:p>
                <a:pPr defTabSz="762000" eaLnBrk="0" hangingPunct="0"/>
                <a:r>
                  <a:rPr lang="zh-CN" altLang="en-US" sz="1800" dirty="0">
                    <a:solidFill>
                      <a:srgbClr val="333399"/>
                    </a:solidFill>
                    <a:latin typeface="Arial" pitchFamily="34" charset="0"/>
                    <a:ea typeface="黑体" pitchFamily="49" charset="-122"/>
                  </a:rPr>
                  <a:t>15 </a:t>
                </a:r>
                <a:r>
                  <a:rPr lang="zh-CN" altLang="en-US" sz="1800" b="0" dirty="0">
                    <a:solidFill>
                      <a:srgbClr val="333399"/>
                    </a:solidFill>
                    <a:latin typeface="Arial" pitchFamily="34" charset="0"/>
                    <a:ea typeface="黑体" pitchFamily="49" charset="-122"/>
                  </a:rPr>
                  <a:t>个话路</a:t>
                </a:r>
              </a:p>
            </p:txBody>
          </p:sp>
          <p:sp>
            <p:nvSpPr>
              <p:cNvPr id="130" name="Line 116"/>
              <p:cNvSpPr>
                <a:spLocks noChangeShapeType="1"/>
              </p:cNvSpPr>
              <p:nvPr/>
            </p:nvSpPr>
            <p:spPr bwMode="auto">
              <a:xfrm flipV="1">
                <a:off x="3247" y="3713"/>
                <a:ext cx="1922" cy="0"/>
              </a:xfrm>
              <a:prstGeom prst="line">
                <a:avLst/>
              </a:prstGeom>
              <a:noFill/>
              <a:ln w="28575">
                <a:solidFill>
                  <a:srgbClr val="333399"/>
                </a:solidFill>
                <a:round/>
                <a:headEnd type="triangle" w="med" len="lg"/>
                <a:tailEnd type="triangle" w="med" len="lg"/>
              </a:ln>
              <a:effectLst/>
            </p:spPr>
            <p:txBody>
              <a:bodyPr wrap="none" anchor="ctr"/>
              <a:lstStyle/>
              <a:p>
                <a:endParaRPr lang="zh-CN" altLang="en-US"/>
              </a:p>
            </p:txBody>
          </p:sp>
          <p:sp>
            <p:nvSpPr>
              <p:cNvPr id="131" name="Rectangle 117"/>
              <p:cNvSpPr>
                <a:spLocks noChangeArrowheads="1"/>
              </p:cNvSpPr>
              <p:nvPr/>
            </p:nvSpPr>
            <p:spPr bwMode="auto">
              <a:xfrm>
                <a:off x="3848" y="3591"/>
                <a:ext cx="779" cy="244"/>
              </a:xfrm>
              <a:prstGeom prst="rect">
                <a:avLst/>
              </a:prstGeom>
              <a:solidFill>
                <a:schemeClr val="bg1"/>
              </a:solidFill>
              <a:ln w="12700">
                <a:noFill/>
                <a:miter lim="800000"/>
                <a:headEnd/>
                <a:tailEnd/>
              </a:ln>
              <a:effectLst/>
            </p:spPr>
            <p:txBody>
              <a:bodyPr wrap="none" lIns="90488" tIns="44450" rIns="90488" bIns="44450">
                <a:spAutoFit/>
              </a:bodyPr>
              <a:lstStyle/>
              <a:p>
                <a:pPr defTabSz="762000" eaLnBrk="0" hangingPunct="0"/>
                <a:r>
                  <a:rPr lang="zh-CN" altLang="en-US" sz="1800">
                    <a:solidFill>
                      <a:srgbClr val="333399"/>
                    </a:solidFill>
                    <a:latin typeface="Arial" pitchFamily="34" charset="0"/>
                    <a:ea typeface="黑体" pitchFamily="49" charset="-122"/>
                  </a:rPr>
                  <a:t>15</a:t>
                </a:r>
                <a:r>
                  <a:rPr lang="zh-CN" altLang="en-US" sz="1800" b="0">
                    <a:solidFill>
                      <a:srgbClr val="333399"/>
                    </a:solidFill>
                    <a:latin typeface="Arial" pitchFamily="34" charset="0"/>
                    <a:ea typeface="黑体" pitchFamily="49" charset="-122"/>
                  </a:rPr>
                  <a:t> 个话路</a:t>
                </a:r>
              </a:p>
            </p:txBody>
          </p:sp>
          <p:sp>
            <p:nvSpPr>
              <p:cNvPr id="132" name="Rectangle 118"/>
              <p:cNvSpPr>
                <a:spLocks noChangeArrowheads="1"/>
              </p:cNvSpPr>
              <p:nvPr/>
            </p:nvSpPr>
            <p:spPr bwMode="auto">
              <a:xfrm>
                <a:off x="660" y="2616"/>
                <a:ext cx="1432" cy="220"/>
              </a:xfrm>
              <a:prstGeom prst="rect">
                <a:avLst/>
              </a:prstGeom>
              <a:noFill/>
              <a:ln w="28575">
                <a:solidFill>
                  <a:srgbClr val="333399"/>
                </a:solidFill>
                <a:miter lim="800000"/>
                <a:headEnd/>
                <a:tailEnd/>
              </a:ln>
              <a:effectLst/>
            </p:spPr>
            <p:txBody>
              <a:bodyPr wrap="none" anchor="ctr"/>
              <a:lstStyle/>
              <a:p>
                <a:endParaRPr lang="zh-CN" altLang="en-US"/>
              </a:p>
            </p:txBody>
          </p:sp>
          <p:sp>
            <p:nvSpPr>
              <p:cNvPr id="133" name="Rectangle 119"/>
              <p:cNvSpPr>
                <a:spLocks noChangeArrowheads="1"/>
              </p:cNvSpPr>
              <p:nvPr/>
            </p:nvSpPr>
            <p:spPr bwMode="auto">
              <a:xfrm>
                <a:off x="340" y="3310"/>
                <a:ext cx="4836" cy="234"/>
              </a:xfrm>
              <a:prstGeom prst="rect">
                <a:avLst/>
              </a:prstGeom>
              <a:noFill/>
              <a:ln w="28575">
                <a:solidFill>
                  <a:srgbClr val="333399"/>
                </a:solidFill>
                <a:miter lim="800000"/>
                <a:headEnd/>
                <a:tailEnd/>
              </a:ln>
              <a:effectLst/>
            </p:spPr>
            <p:txBody>
              <a:bodyPr wrap="none" anchor="ctr"/>
              <a:lstStyle/>
              <a:p>
                <a:endParaRPr lang="zh-CN" altLang="en-US"/>
              </a:p>
            </p:txBody>
          </p:sp>
        </p:grpSp>
        <p:sp>
          <p:nvSpPr>
            <p:cNvPr id="142" name="Rectangle 71"/>
            <p:cNvSpPr>
              <a:spLocks noChangeArrowheads="1"/>
            </p:cNvSpPr>
            <p:nvPr/>
          </p:nvSpPr>
          <p:spPr bwMode="auto">
            <a:xfrm>
              <a:off x="683568" y="4286369"/>
              <a:ext cx="936104" cy="366767"/>
            </a:xfrm>
            <a:prstGeom prst="rect">
              <a:avLst/>
            </a:prstGeom>
            <a:noFill/>
            <a:ln w="12700">
              <a:noFill/>
              <a:miter lim="800000"/>
              <a:headEnd/>
              <a:tailEnd/>
            </a:ln>
            <a:effectLst/>
          </p:spPr>
          <p:txBody>
            <a:bodyPr wrap="square" lIns="90488" tIns="44450" rIns="90488" bIns="44450">
              <a:spAutoFit/>
            </a:bodyPr>
            <a:lstStyle/>
            <a:p>
              <a:pPr defTabSz="762000" eaLnBrk="0" hangingPunct="0"/>
              <a:r>
                <a:rPr lang="zh-CN" altLang="en-US" sz="1800" b="0" dirty="0" smtClean="0">
                  <a:solidFill>
                    <a:srgbClr val="333399"/>
                  </a:solidFill>
                  <a:latin typeface="黑体" pitchFamily="49" charset="-122"/>
                  <a:ea typeface="黑体" pitchFamily="49" charset="-122"/>
                </a:rPr>
                <a:t>同步帧</a:t>
              </a:r>
              <a:endParaRPr lang="en-US" altLang="zh-CN" sz="1800" b="0" dirty="0">
                <a:solidFill>
                  <a:srgbClr val="333399"/>
                </a:solidFill>
                <a:latin typeface="黑体" pitchFamily="49" charset="-122"/>
                <a:ea typeface="黑体" pitchFamily="49" charset="-122"/>
              </a:endParaRPr>
            </a:p>
          </p:txBody>
        </p:sp>
        <p:sp>
          <p:nvSpPr>
            <p:cNvPr id="143" name="Rectangle 71"/>
            <p:cNvSpPr>
              <a:spLocks noChangeArrowheads="1"/>
            </p:cNvSpPr>
            <p:nvPr/>
          </p:nvSpPr>
          <p:spPr bwMode="auto">
            <a:xfrm>
              <a:off x="4211960" y="4286369"/>
              <a:ext cx="1296144" cy="366767"/>
            </a:xfrm>
            <a:prstGeom prst="rect">
              <a:avLst/>
            </a:prstGeom>
            <a:noFill/>
            <a:ln w="12700">
              <a:noFill/>
              <a:miter lim="800000"/>
              <a:headEnd/>
              <a:tailEnd/>
            </a:ln>
            <a:effectLst/>
          </p:spPr>
          <p:txBody>
            <a:bodyPr wrap="square" lIns="90488" tIns="44450" rIns="90488" bIns="44450">
              <a:spAutoFit/>
            </a:bodyPr>
            <a:lstStyle/>
            <a:p>
              <a:pPr defTabSz="762000" eaLnBrk="0" hangingPunct="0"/>
              <a:r>
                <a:rPr lang="zh-CN" altLang="en-US" sz="1800" b="0" dirty="0" smtClean="0">
                  <a:solidFill>
                    <a:srgbClr val="333399"/>
                  </a:solidFill>
                  <a:latin typeface="黑体" pitchFamily="49" charset="-122"/>
                  <a:ea typeface="黑体" pitchFamily="49" charset="-122"/>
                </a:rPr>
                <a:t>传送信令</a:t>
              </a:r>
              <a:endParaRPr lang="en-US" altLang="zh-CN" sz="1800" b="0" dirty="0">
                <a:solidFill>
                  <a:srgbClr val="333399"/>
                </a:solidFill>
                <a:latin typeface="黑体" pitchFamily="49" charset="-122"/>
                <a:ea typeface="黑体" pitchFamily="49" charset="-122"/>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标题 1"/>
          <p:cNvSpPr>
            <a:spLocks noGrp="1"/>
          </p:cNvSpPr>
          <p:nvPr>
            <p:ph type="title"/>
          </p:nvPr>
        </p:nvSpPr>
        <p:spPr>
          <a:xfrm>
            <a:off x="1295400" y="332656"/>
            <a:ext cx="7086600" cy="563563"/>
          </a:xfrm>
        </p:spPr>
        <p:txBody>
          <a:bodyPr/>
          <a:lstStyle/>
          <a:p>
            <a:r>
              <a:rPr lang="zh-CN" altLang="en-US" dirty="0" smtClean="0">
                <a:ea typeface="宋体" pitchFamily="2" charset="-122"/>
              </a:rPr>
              <a:t>频谱</a:t>
            </a:r>
          </a:p>
        </p:txBody>
      </p:sp>
      <p:sp>
        <p:nvSpPr>
          <p:cNvPr id="8200" name="日期占位符 2"/>
          <p:cNvSpPr>
            <a:spLocks noGrp="1"/>
          </p:cNvSpPr>
          <p:nvPr>
            <p:ph type="dt" sz="quarter" idx="10"/>
          </p:nvPr>
        </p:nvSpPr>
        <p:spPr>
          <a:noFill/>
        </p:spPr>
        <p:txBody>
          <a:bodyPr/>
          <a:lstStyle/>
          <a:p>
            <a:r>
              <a:rPr lang="zh-CN" altLang="en-US" dirty="0" smtClean="0"/>
              <a:t>多媒体技术基础</a:t>
            </a:r>
            <a:endParaRPr lang="en-US" altLang="zh-CN" dirty="0" smtClean="0"/>
          </a:p>
        </p:txBody>
      </p:sp>
      <p:graphicFrame>
        <p:nvGraphicFramePr>
          <p:cNvPr id="188423" name="Object 5"/>
          <p:cNvGraphicFramePr>
            <a:graphicFrameLocks noChangeAspect="1"/>
          </p:cNvGraphicFramePr>
          <p:nvPr/>
        </p:nvGraphicFramePr>
        <p:xfrm>
          <a:off x="1058203" y="980728"/>
          <a:ext cx="6754157" cy="855102"/>
        </p:xfrm>
        <a:graphic>
          <a:graphicData uri="http://schemas.openxmlformats.org/presentationml/2006/ole">
            <p:oleObj spid="_x0000_s188423" name="公式" r:id="rId3" imgW="1930320" imgH="431640" progId="Equation.3">
              <p:embed/>
            </p:oleObj>
          </a:graphicData>
        </a:graphic>
      </p:graphicFrame>
      <p:sp>
        <p:nvSpPr>
          <p:cNvPr id="49" name="内容占位符 2"/>
          <p:cNvSpPr txBox="1">
            <a:spLocks/>
          </p:cNvSpPr>
          <p:nvPr/>
        </p:nvSpPr>
        <p:spPr>
          <a:xfrm>
            <a:off x="611560" y="1916832"/>
            <a:ext cx="7848872" cy="1728192"/>
          </a:xfrm>
          <a:prstGeom prst="rect">
            <a:avLst/>
          </a:prstGeom>
        </p:spPr>
        <p:txBody>
          <a:bodyPr/>
          <a:lstStyle/>
          <a:p>
            <a:pPr marL="342900" indent="-342900">
              <a:lnSpc>
                <a:spcPct val="110000"/>
              </a:lnSpc>
              <a:spcBef>
                <a:spcPct val="20000"/>
              </a:spcBef>
              <a:buClr>
                <a:schemeClr val="tx2"/>
              </a:buClr>
              <a:buFont typeface="Wingdings" pitchFamily="2" charset="2"/>
              <a:buChar char="v"/>
            </a:pPr>
            <a:r>
              <a:rPr lang="zh-CN" altLang="en-US" sz="2200" dirty="0" smtClean="0"/>
              <a:t>上式描述了周期信号所含有的频率成分以及这些频率分量的幅度和相位</a:t>
            </a:r>
            <a:endParaRPr lang="en-US" altLang="zh-CN" sz="2200" dirty="0" smtClean="0"/>
          </a:p>
          <a:p>
            <a:pPr marL="342900" indent="-342900">
              <a:lnSpc>
                <a:spcPct val="110000"/>
              </a:lnSpc>
              <a:spcBef>
                <a:spcPct val="20000"/>
              </a:spcBef>
              <a:buClr>
                <a:schemeClr val="tx2"/>
              </a:buClr>
              <a:buFont typeface="Wingdings" pitchFamily="2" charset="2"/>
              <a:buChar char="v"/>
            </a:pPr>
            <a:r>
              <a:rPr lang="zh-CN" altLang="en-US" sz="2200" dirty="0" smtClean="0"/>
              <a:t>频谱图：将各次谐波的幅度和相位随频率变化的规律用图形的形式表示出来，这就是频谱图</a:t>
            </a:r>
            <a:endParaRPr lang="en-US" altLang="zh-CN" sz="2200" dirty="0" smtClean="0"/>
          </a:p>
        </p:txBody>
      </p:sp>
      <p:grpSp>
        <p:nvGrpSpPr>
          <p:cNvPr id="50" name="组合 3"/>
          <p:cNvGrpSpPr>
            <a:grpSpLocks/>
          </p:cNvGrpSpPr>
          <p:nvPr/>
        </p:nvGrpSpPr>
        <p:grpSpPr bwMode="auto">
          <a:xfrm>
            <a:off x="570879" y="3701752"/>
            <a:ext cx="3886200" cy="2895600"/>
            <a:chOff x="914400" y="3352800"/>
            <a:chExt cx="3886200" cy="2895600"/>
          </a:xfrm>
        </p:grpSpPr>
        <p:sp>
          <p:nvSpPr>
            <p:cNvPr id="51" name="Line 4"/>
            <p:cNvSpPr>
              <a:spLocks noChangeShapeType="1"/>
            </p:cNvSpPr>
            <p:nvPr/>
          </p:nvSpPr>
          <p:spPr bwMode="auto">
            <a:xfrm>
              <a:off x="914400" y="5257800"/>
              <a:ext cx="3733800" cy="0"/>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52" name="Line 5"/>
            <p:cNvSpPr>
              <a:spLocks noChangeShapeType="1"/>
            </p:cNvSpPr>
            <p:nvPr/>
          </p:nvSpPr>
          <p:spPr bwMode="auto">
            <a:xfrm flipV="1">
              <a:off x="2133600" y="3505200"/>
              <a:ext cx="0" cy="1600200"/>
            </a:xfrm>
            <a:prstGeom prst="line">
              <a:avLst/>
            </a:prstGeom>
            <a:noFill/>
            <a:ln w="19050">
              <a:solidFill>
                <a:srgbClr val="FF0000"/>
              </a:solidFill>
              <a:round/>
              <a:headEnd/>
              <a:tailEnd type="triangle" w="med" len="med"/>
            </a:ln>
          </p:spPr>
          <p:txBody>
            <a:bodyPr wrap="none" anchor="ctr"/>
            <a:lstStyle/>
            <a:p>
              <a:endParaRPr lang="zh-CN" altLang="en-US"/>
            </a:p>
          </p:txBody>
        </p:sp>
        <p:sp>
          <p:nvSpPr>
            <p:cNvPr id="53" name="Freeform 6"/>
            <p:cNvSpPr>
              <a:spLocks/>
            </p:cNvSpPr>
            <p:nvPr/>
          </p:nvSpPr>
          <p:spPr bwMode="auto">
            <a:xfrm>
              <a:off x="2209800" y="3733800"/>
              <a:ext cx="2590800" cy="1600200"/>
            </a:xfrm>
            <a:custGeom>
              <a:avLst/>
              <a:gdLst>
                <a:gd name="T0" fmla="*/ 0 w 2065"/>
                <a:gd name="T1" fmla="*/ 0 h 1158"/>
                <a:gd name="T2" fmla="*/ 333730 w 2065"/>
                <a:gd name="T3" fmla="*/ 174115 h 1158"/>
                <a:gd name="T4" fmla="*/ 420299 w 2065"/>
                <a:gd name="T5" fmla="*/ 308156 h 1158"/>
                <a:gd name="T6" fmla="*/ 701335 w 2065"/>
                <a:gd name="T7" fmla="*/ 906504 h 1158"/>
                <a:gd name="T8" fmla="*/ 770340 w 2065"/>
                <a:gd name="T9" fmla="*/ 1214659 h 1158"/>
                <a:gd name="T10" fmla="*/ 805469 w 2065"/>
                <a:gd name="T11" fmla="*/ 1292044 h 1158"/>
                <a:gd name="T12" fmla="*/ 840598 w 2065"/>
                <a:gd name="T13" fmla="*/ 1408120 h 1158"/>
                <a:gd name="T14" fmla="*/ 858163 w 2065"/>
                <a:gd name="T15" fmla="*/ 1561508 h 1158"/>
                <a:gd name="T16" fmla="*/ 928422 w 2065"/>
                <a:gd name="T17" fmla="*/ 1446813 h 1158"/>
                <a:gd name="T18" fmla="*/ 981116 w 2065"/>
                <a:gd name="T19" fmla="*/ 1330736 h 1158"/>
                <a:gd name="T20" fmla="*/ 1086505 w 2065"/>
                <a:gd name="T21" fmla="*/ 1214659 h 1158"/>
                <a:gd name="T22" fmla="*/ 1523114 w 2065"/>
                <a:gd name="T23" fmla="*/ 1234006 h 1158"/>
                <a:gd name="T24" fmla="*/ 1558244 w 2065"/>
                <a:gd name="T25" fmla="*/ 1292044 h 1158"/>
                <a:gd name="T26" fmla="*/ 1681197 w 2065"/>
                <a:gd name="T27" fmla="*/ 1484123 h 1158"/>
                <a:gd name="T28" fmla="*/ 1716326 w 2065"/>
                <a:gd name="T29" fmla="*/ 1600200 h 1158"/>
                <a:gd name="T30" fmla="*/ 1960978 w 2065"/>
                <a:gd name="T31" fmla="*/ 1427467 h 1158"/>
                <a:gd name="T32" fmla="*/ 2083931 w 2065"/>
                <a:gd name="T33" fmla="*/ 1388774 h 1158"/>
                <a:gd name="T34" fmla="*/ 2539360 w 2065"/>
                <a:gd name="T35" fmla="*/ 1446813 h 1158"/>
                <a:gd name="T36" fmla="*/ 2590800 w 2065"/>
                <a:gd name="T37" fmla="*/ 1522816 h 1158"/>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065"/>
                <a:gd name="T58" fmla="*/ 0 h 1158"/>
                <a:gd name="T59" fmla="*/ 2065 w 2065"/>
                <a:gd name="T60" fmla="*/ 1158 h 1158"/>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065" h="1158">
                  <a:moveTo>
                    <a:pt x="0" y="0"/>
                  </a:moveTo>
                  <a:cubicBezTo>
                    <a:pt x="102" y="17"/>
                    <a:pt x="197" y="42"/>
                    <a:pt x="266" y="126"/>
                  </a:cubicBezTo>
                  <a:cubicBezTo>
                    <a:pt x="291" y="157"/>
                    <a:pt x="311" y="191"/>
                    <a:pt x="335" y="223"/>
                  </a:cubicBezTo>
                  <a:cubicBezTo>
                    <a:pt x="389" y="384"/>
                    <a:pt x="525" y="495"/>
                    <a:pt x="559" y="656"/>
                  </a:cubicBezTo>
                  <a:cubicBezTo>
                    <a:pt x="599" y="846"/>
                    <a:pt x="567" y="737"/>
                    <a:pt x="614" y="879"/>
                  </a:cubicBezTo>
                  <a:cubicBezTo>
                    <a:pt x="621" y="899"/>
                    <a:pt x="634" y="916"/>
                    <a:pt x="642" y="935"/>
                  </a:cubicBezTo>
                  <a:cubicBezTo>
                    <a:pt x="653" y="962"/>
                    <a:pt x="670" y="1019"/>
                    <a:pt x="670" y="1019"/>
                  </a:cubicBezTo>
                  <a:cubicBezTo>
                    <a:pt x="675" y="1056"/>
                    <a:pt x="649" y="1116"/>
                    <a:pt x="684" y="1130"/>
                  </a:cubicBezTo>
                  <a:cubicBezTo>
                    <a:pt x="715" y="1142"/>
                    <a:pt x="740" y="1047"/>
                    <a:pt x="740" y="1047"/>
                  </a:cubicBezTo>
                  <a:cubicBezTo>
                    <a:pt x="753" y="1008"/>
                    <a:pt x="753" y="996"/>
                    <a:pt x="782" y="963"/>
                  </a:cubicBezTo>
                  <a:cubicBezTo>
                    <a:pt x="808" y="933"/>
                    <a:pt x="866" y="879"/>
                    <a:pt x="866" y="879"/>
                  </a:cubicBezTo>
                  <a:cubicBezTo>
                    <a:pt x="982" y="884"/>
                    <a:pt x="1099" y="876"/>
                    <a:pt x="1214" y="893"/>
                  </a:cubicBezTo>
                  <a:cubicBezTo>
                    <a:pt x="1231" y="895"/>
                    <a:pt x="1231" y="922"/>
                    <a:pt x="1242" y="935"/>
                  </a:cubicBezTo>
                  <a:cubicBezTo>
                    <a:pt x="1282" y="983"/>
                    <a:pt x="1316" y="1014"/>
                    <a:pt x="1340" y="1074"/>
                  </a:cubicBezTo>
                  <a:cubicBezTo>
                    <a:pt x="1351" y="1101"/>
                    <a:pt x="1368" y="1158"/>
                    <a:pt x="1368" y="1158"/>
                  </a:cubicBezTo>
                  <a:cubicBezTo>
                    <a:pt x="1479" y="1136"/>
                    <a:pt x="1476" y="1119"/>
                    <a:pt x="1563" y="1033"/>
                  </a:cubicBezTo>
                  <a:cubicBezTo>
                    <a:pt x="1570" y="1026"/>
                    <a:pt x="1660" y="1005"/>
                    <a:pt x="1661" y="1005"/>
                  </a:cubicBezTo>
                  <a:cubicBezTo>
                    <a:pt x="1782" y="1020"/>
                    <a:pt x="1904" y="1027"/>
                    <a:pt x="2024" y="1047"/>
                  </a:cubicBezTo>
                  <a:cubicBezTo>
                    <a:pt x="2055" y="1094"/>
                    <a:pt x="2039" y="1076"/>
                    <a:pt x="2065" y="1102"/>
                  </a:cubicBezTo>
                </a:path>
              </a:pathLst>
            </a:custGeom>
            <a:noFill/>
            <a:ln w="9525" cap="rnd">
              <a:solidFill>
                <a:srgbClr val="FF0000"/>
              </a:solidFill>
              <a:prstDash val="sysDot"/>
              <a:round/>
              <a:headEnd/>
              <a:tailEnd/>
            </a:ln>
          </p:spPr>
          <p:txBody>
            <a:bodyPr wrap="none" anchor="ctr"/>
            <a:lstStyle/>
            <a:p>
              <a:endParaRPr lang="zh-CN" altLang="en-US"/>
            </a:p>
          </p:txBody>
        </p:sp>
        <p:sp>
          <p:nvSpPr>
            <p:cNvPr id="54" name="Line 7"/>
            <p:cNvSpPr>
              <a:spLocks noChangeShapeType="1"/>
            </p:cNvSpPr>
            <p:nvPr/>
          </p:nvSpPr>
          <p:spPr bwMode="auto">
            <a:xfrm flipH="1" flipV="1">
              <a:off x="2124075" y="3789363"/>
              <a:ext cx="9525" cy="1468437"/>
            </a:xfrm>
            <a:prstGeom prst="line">
              <a:avLst/>
            </a:prstGeom>
            <a:noFill/>
            <a:ln w="38100">
              <a:solidFill>
                <a:srgbClr val="FF0000"/>
              </a:solidFill>
              <a:round/>
              <a:headEnd/>
              <a:tailEnd/>
            </a:ln>
          </p:spPr>
          <p:txBody>
            <a:bodyPr wrap="none" anchor="ctr"/>
            <a:lstStyle/>
            <a:p>
              <a:endParaRPr lang="zh-CN" altLang="en-US"/>
            </a:p>
          </p:txBody>
        </p:sp>
        <p:sp>
          <p:nvSpPr>
            <p:cNvPr id="55" name="Line 8"/>
            <p:cNvSpPr>
              <a:spLocks noChangeShapeType="1"/>
            </p:cNvSpPr>
            <p:nvPr/>
          </p:nvSpPr>
          <p:spPr bwMode="auto">
            <a:xfrm flipV="1">
              <a:off x="2362200" y="3810000"/>
              <a:ext cx="0" cy="1447800"/>
            </a:xfrm>
            <a:prstGeom prst="line">
              <a:avLst/>
            </a:prstGeom>
            <a:noFill/>
            <a:ln w="38100">
              <a:solidFill>
                <a:srgbClr val="FF0000"/>
              </a:solidFill>
              <a:round/>
              <a:headEnd/>
              <a:tailEnd/>
            </a:ln>
          </p:spPr>
          <p:txBody>
            <a:bodyPr wrap="none" anchor="ctr"/>
            <a:lstStyle/>
            <a:p>
              <a:endParaRPr lang="zh-CN" altLang="en-US"/>
            </a:p>
          </p:txBody>
        </p:sp>
        <p:sp>
          <p:nvSpPr>
            <p:cNvPr id="56" name="Line 9"/>
            <p:cNvSpPr>
              <a:spLocks noChangeShapeType="1"/>
            </p:cNvSpPr>
            <p:nvPr/>
          </p:nvSpPr>
          <p:spPr bwMode="auto">
            <a:xfrm flipV="1">
              <a:off x="2590800" y="3962400"/>
              <a:ext cx="0" cy="1295400"/>
            </a:xfrm>
            <a:prstGeom prst="line">
              <a:avLst/>
            </a:prstGeom>
            <a:noFill/>
            <a:ln w="38100">
              <a:solidFill>
                <a:srgbClr val="FF0000"/>
              </a:solidFill>
              <a:round/>
              <a:headEnd/>
              <a:tailEnd/>
            </a:ln>
          </p:spPr>
          <p:txBody>
            <a:bodyPr wrap="none" anchor="ctr"/>
            <a:lstStyle/>
            <a:p>
              <a:endParaRPr lang="zh-CN" altLang="en-US"/>
            </a:p>
          </p:txBody>
        </p:sp>
        <p:sp>
          <p:nvSpPr>
            <p:cNvPr id="57" name="Line 10"/>
            <p:cNvSpPr>
              <a:spLocks noChangeShapeType="1"/>
            </p:cNvSpPr>
            <p:nvPr/>
          </p:nvSpPr>
          <p:spPr bwMode="auto">
            <a:xfrm flipV="1">
              <a:off x="2819400" y="4437063"/>
              <a:ext cx="23813" cy="820737"/>
            </a:xfrm>
            <a:prstGeom prst="line">
              <a:avLst/>
            </a:prstGeom>
            <a:noFill/>
            <a:ln w="38100">
              <a:solidFill>
                <a:srgbClr val="FF0000"/>
              </a:solidFill>
              <a:round/>
              <a:headEnd/>
              <a:tailEnd/>
            </a:ln>
          </p:spPr>
          <p:txBody>
            <a:bodyPr wrap="none" anchor="ctr"/>
            <a:lstStyle/>
            <a:p>
              <a:endParaRPr lang="zh-CN" altLang="en-US"/>
            </a:p>
          </p:txBody>
        </p:sp>
        <p:sp>
          <p:nvSpPr>
            <p:cNvPr id="58" name="Line 11"/>
            <p:cNvSpPr>
              <a:spLocks noChangeShapeType="1"/>
            </p:cNvSpPr>
            <p:nvPr/>
          </p:nvSpPr>
          <p:spPr bwMode="auto">
            <a:xfrm flipV="1">
              <a:off x="3429000" y="4953000"/>
              <a:ext cx="0" cy="304800"/>
            </a:xfrm>
            <a:prstGeom prst="line">
              <a:avLst/>
            </a:prstGeom>
            <a:noFill/>
            <a:ln w="38100">
              <a:solidFill>
                <a:srgbClr val="FF0000"/>
              </a:solidFill>
              <a:round/>
              <a:headEnd/>
              <a:tailEnd/>
            </a:ln>
          </p:spPr>
          <p:txBody>
            <a:bodyPr wrap="none" anchor="ctr"/>
            <a:lstStyle/>
            <a:p>
              <a:endParaRPr lang="zh-CN" altLang="en-US"/>
            </a:p>
          </p:txBody>
        </p:sp>
        <p:sp>
          <p:nvSpPr>
            <p:cNvPr id="59" name="Line 12"/>
            <p:cNvSpPr>
              <a:spLocks noChangeShapeType="1"/>
            </p:cNvSpPr>
            <p:nvPr/>
          </p:nvSpPr>
          <p:spPr bwMode="auto">
            <a:xfrm flipV="1">
              <a:off x="3657600" y="4953000"/>
              <a:ext cx="0" cy="304800"/>
            </a:xfrm>
            <a:prstGeom prst="line">
              <a:avLst/>
            </a:prstGeom>
            <a:noFill/>
            <a:ln w="38100">
              <a:solidFill>
                <a:srgbClr val="FF0000"/>
              </a:solidFill>
              <a:round/>
              <a:headEnd/>
              <a:tailEnd/>
            </a:ln>
          </p:spPr>
          <p:txBody>
            <a:bodyPr wrap="none" anchor="ctr"/>
            <a:lstStyle/>
            <a:p>
              <a:endParaRPr lang="zh-CN" altLang="en-US"/>
            </a:p>
          </p:txBody>
        </p:sp>
        <p:sp>
          <p:nvSpPr>
            <p:cNvPr id="60" name="Line 13"/>
            <p:cNvSpPr>
              <a:spLocks noChangeShapeType="1"/>
            </p:cNvSpPr>
            <p:nvPr/>
          </p:nvSpPr>
          <p:spPr bwMode="auto">
            <a:xfrm flipH="1" flipV="1">
              <a:off x="3810000" y="5029200"/>
              <a:ext cx="76200" cy="228600"/>
            </a:xfrm>
            <a:prstGeom prst="line">
              <a:avLst/>
            </a:prstGeom>
            <a:noFill/>
            <a:ln w="38100">
              <a:solidFill>
                <a:srgbClr val="FF0000"/>
              </a:solidFill>
              <a:round/>
              <a:headEnd/>
              <a:tailEnd/>
            </a:ln>
          </p:spPr>
          <p:txBody>
            <a:bodyPr wrap="none" anchor="ctr"/>
            <a:lstStyle/>
            <a:p>
              <a:endParaRPr lang="zh-CN" altLang="en-US"/>
            </a:p>
          </p:txBody>
        </p:sp>
        <p:sp>
          <p:nvSpPr>
            <p:cNvPr id="61" name="Line 14"/>
            <p:cNvSpPr>
              <a:spLocks noChangeShapeType="1"/>
            </p:cNvSpPr>
            <p:nvPr/>
          </p:nvSpPr>
          <p:spPr bwMode="auto">
            <a:xfrm flipV="1">
              <a:off x="2971800" y="4724400"/>
              <a:ext cx="0" cy="533400"/>
            </a:xfrm>
            <a:prstGeom prst="line">
              <a:avLst/>
            </a:prstGeom>
            <a:noFill/>
            <a:ln w="38100">
              <a:solidFill>
                <a:srgbClr val="FF0000"/>
              </a:solidFill>
              <a:round/>
              <a:headEnd/>
              <a:tailEnd/>
            </a:ln>
          </p:spPr>
          <p:txBody>
            <a:bodyPr wrap="none" anchor="ctr"/>
            <a:lstStyle/>
            <a:p>
              <a:endParaRPr lang="zh-CN" altLang="en-US"/>
            </a:p>
          </p:txBody>
        </p:sp>
        <p:sp>
          <p:nvSpPr>
            <p:cNvPr id="62" name="Line 15"/>
            <p:cNvSpPr>
              <a:spLocks noChangeShapeType="1"/>
            </p:cNvSpPr>
            <p:nvPr/>
          </p:nvSpPr>
          <p:spPr bwMode="auto">
            <a:xfrm>
              <a:off x="4495800" y="5105400"/>
              <a:ext cx="0" cy="152400"/>
            </a:xfrm>
            <a:prstGeom prst="line">
              <a:avLst/>
            </a:prstGeom>
            <a:noFill/>
            <a:ln w="38100">
              <a:solidFill>
                <a:srgbClr val="FF0000"/>
              </a:solidFill>
              <a:round/>
              <a:headEnd/>
              <a:tailEnd/>
            </a:ln>
          </p:spPr>
          <p:txBody>
            <a:bodyPr wrap="none" anchor="ctr"/>
            <a:lstStyle/>
            <a:p>
              <a:endParaRPr lang="zh-CN" altLang="en-US"/>
            </a:p>
          </p:txBody>
        </p:sp>
        <p:sp>
          <p:nvSpPr>
            <p:cNvPr id="63" name="Line 16"/>
            <p:cNvSpPr>
              <a:spLocks noChangeShapeType="1"/>
            </p:cNvSpPr>
            <p:nvPr/>
          </p:nvSpPr>
          <p:spPr bwMode="auto">
            <a:xfrm>
              <a:off x="3200400" y="5105400"/>
              <a:ext cx="0" cy="152400"/>
            </a:xfrm>
            <a:prstGeom prst="line">
              <a:avLst/>
            </a:prstGeom>
            <a:noFill/>
            <a:ln w="9525">
              <a:solidFill>
                <a:srgbClr val="FF0000"/>
              </a:solidFill>
              <a:round/>
              <a:headEnd/>
              <a:tailEnd/>
            </a:ln>
          </p:spPr>
          <p:txBody>
            <a:bodyPr wrap="none" anchor="ctr"/>
            <a:lstStyle/>
            <a:p>
              <a:endParaRPr lang="zh-CN" altLang="en-US"/>
            </a:p>
          </p:txBody>
        </p:sp>
        <p:sp>
          <p:nvSpPr>
            <p:cNvPr id="64" name="Line 17"/>
            <p:cNvSpPr>
              <a:spLocks noChangeShapeType="1"/>
            </p:cNvSpPr>
            <p:nvPr/>
          </p:nvSpPr>
          <p:spPr bwMode="auto">
            <a:xfrm>
              <a:off x="4267200" y="5105400"/>
              <a:ext cx="0" cy="152400"/>
            </a:xfrm>
            <a:prstGeom prst="line">
              <a:avLst/>
            </a:prstGeom>
            <a:noFill/>
            <a:ln w="9525">
              <a:solidFill>
                <a:srgbClr val="FF0000"/>
              </a:solidFill>
              <a:round/>
              <a:headEnd/>
              <a:tailEnd/>
            </a:ln>
          </p:spPr>
          <p:txBody>
            <a:bodyPr wrap="none" anchor="ctr"/>
            <a:lstStyle/>
            <a:p>
              <a:endParaRPr lang="zh-CN" altLang="en-US"/>
            </a:p>
          </p:txBody>
        </p:sp>
        <p:sp>
          <p:nvSpPr>
            <p:cNvPr id="65" name="Line 18"/>
            <p:cNvSpPr>
              <a:spLocks noChangeShapeType="1"/>
            </p:cNvSpPr>
            <p:nvPr/>
          </p:nvSpPr>
          <p:spPr bwMode="auto">
            <a:xfrm>
              <a:off x="2362200" y="5257800"/>
              <a:ext cx="0" cy="457200"/>
            </a:xfrm>
            <a:prstGeom prst="line">
              <a:avLst/>
            </a:prstGeom>
            <a:noFill/>
            <a:ln w="9525">
              <a:solidFill>
                <a:schemeClr val="hlink"/>
              </a:solidFill>
              <a:round/>
              <a:headEnd/>
              <a:tailEnd/>
            </a:ln>
          </p:spPr>
          <p:txBody>
            <a:bodyPr wrap="none" anchor="ctr"/>
            <a:lstStyle/>
            <a:p>
              <a:endParaRPr lang="zh-CN" altLang="en-US"/>
            </a:p>
          </p:txBody>
        </p:sp>
        <p:sp>
          <p:nvSpPr>
            <p:cNvPr id="66" name="Line 19"/>
            <p:cNvSpPr>
              <a:spLocks noChangeShapeType="1"/>
            </p:cNvSpPr>
            <p:nvPr/>
          </p:nvSpPr>
          <p:spPr bwMode="auto">
            <a:xfrm flipH="1">
              <a:off x="2133600" y="5257800"/>
              <a:ext cx="0" cy="457200"/>
            </a:xfrm>
            <a:prstGeom prst="line">
              <a:avLst/>
            </a:prstGeom>
            <a:noFill/>
            <a:ln w="9525">
              <a:solidFill>
                <a:schemeClr val="hlink"/>
              </a:solidFill>
              <a:round/>
              <a:headEnd/>
              <a:tailEnd/>
            </a:ln>
          </p:spPr>
          <p:txBody>
            <a:bodyPr wrap="none" anchor="ctr"/>
            <a:lstStyle/>
            <a:p>
              <a:endParaRPr lang="zh-CN" altLang="en-US"/>
            </a:p>
          </p:txBody>
        </p:sp>
        <p:sp>
          <p:nvSpPr>
            <p:cNvPr id="67" name="Line 20"/>
            <p:cNvSpPr>
              <a:spLocks noChangeShapeType="1"/>
            </p:cNvSpPr>
            <p:nvPr/>
          </p:nvSpPr>
          <p:spPr bwMode="auto">
            <a:xfrm>
              <a:off x="1600200" y="5562600"/>
              <a:ext cx="533400" cy="0"/>
            </a:xfrm>
            <a:prstGeom prst="line">
              <a:avLst/>
            </a:prstGeom>
            <a:noFill/>
            <a:ln w="9525">
              <a:solidFill>
                <a:srgbClr val="FF0000"/>
              </a:solidFill>
              <a:round/>
              <a:headEnd/>
              <a:tailEnd type="triangle" w="med" len="med"/>
            </a:ln>
          </p:spPr>
          <p:txBody>
            <a:bodyPr wrap="none" anchor="ctr"/>
            <a:lstStyle/>
            <a:p>
              <a:endParaRPr lang="zh-CN" altLang="en-US"/>
            </a:p>
          </p:txBody>
        </p:sp>
        <p:sp>
          <p:nvSpPr>
            <p:cNvPr id="68" name="Line 21"/>
            <p:cNvSpPr>
              <a:spLocks noChangeShapeType="1"/>
            </p:cNvSpPr>
            <p:nvPr/>
          </p:nvSpPr>
          <p:spPr bwMode="auto">
            <a:xfrm flipH="1">
              <a:off x="2438400" y="5562600"/>
              <a:ext cx="457200" cy="0"/>
            </a:xfrm>
            <a:prstGeom prst="line">
              <a:avLst/>
            </a:prstGeom>
            <a:noFill/>
            <a:ln w="9525">
              <a:solidFill>
                <a:srgbClr val="FF0000"/>
              </a:solidFill>
              <a:round/>
              <a:headEnd/>
              <a:tailEnd type="triangle" w="med" len="med"/>
            </a:ln>
          </p:spPr>
          <p:txBody>
            <a:bodyPr wrap="none" anchor="ctr"/>
            <a:lstStyle/>
            <a:p>
              <a:endParaRPr lang="zh-CN" altLang="en-US"/>
            </a:p>
          </p:txBody>
        </p:sp>
        <p:sp>
          <p:nvSpPr>
            <p:cNvPr id="69" name="Text Box 22"/>
            <p:cNvSpPr txBox="1">
              <a:spLocks noChangeArrowheads="1"/>
            </p:cNvSpPr>
            <p:nvPr/>
          </p:nvSpPr>
          <p:spPr bwMode="auto">
            <a:xfrm>
              <a:off x="1905000" y="5791200"/>
              <a:ext cx="914400" cy="457200"/>
            </a:xfrm>
            <a:prstGeom prst="rect">
              <a:avLst/>
            </a:prstGeom>
            <a:noFill/>
            <a:ln w="9525">
              <a:noFill/>
              <a:miter lim="800000"/>
              <a:headEnd/>
              <a:tailEnd/>
            </a:ln>
          </p:spPr>
          <p:txBody>
            <a:bodyPr>
              <a:spAutoFit/>
            </a:bodyPr>
            <a:lstStyle/>
            <a:p>
              <a:pPr>
                <a:spcBef>
                  <a:spcPct val="50000"/>
                </a:spcBef>
                <a:buClr>
                  <a:schemeClr val="tx2"/>
                </a:buClr>
                <a:buFont typeface="Wingdings" pitchFamily="2" charset="2"/>
                <a:buNone/>
              </a:pPr>
              <a:endParaRPr kumimoji="1" lang="zh-CN" altLang="zh-CN"/>
            </a:p>
          </p:txBody>
        </p:sp>
        <p:graphicFrame>
          <p:nvGraphicFramePr>
            <p:cNvPr id="70" name="Object 2"/>
            <p:cNvGraphicFramePr>
              <a:graphicFrameLocks noChangeAspect="1"/>
            </p:cNvGraphicFramePr>
            <p:nvPr/>
          </p:nvGraphicFramePr>
          <p:xfrm>
            <a:off x="2111996" y="5734348"/>
            <a:ext cx="327025" cy="303213"/>
          </p:xfrm>
          <a:graphic>
            <a:graphicData uri="http://schemas.openxmlformats.org/presentationml/2006/ole">
              <p:oleObj spid="_x0000_s188424" name="公式" r:id="rId4" imgW="152280" imgH="139680" progId="Equation.3">
                <p:embed/>
              </p:oleObj>
            </a:graphicData>
          </a:graphic>
        </p:graphicFrame>
        <p:graphicFrame>
          <p:nvGraphicFramePr>
            <p:cNvPr id="71" name="Object 3"/>
            <p:cNvGraphicFramePr>
              <a:graphicFrameLocks noChangeAspect="1"/>
            </p:cNvGraphicFramePr>
            <p:nvPr/>
          </p:nvGraphicFramePr>
          <p:xfrm>
            <a:off x="4147171" y="5497811"/>
            <a:ext cx="620713" cy="317500"/>
          </p:xfrm>
          <a:graphic>
            <a:graphicData uri="http://schemas.openxmlformats.org/presentationml/2006/ole">
              <p:oleObj spid="_x0000_s188425" name="公式" r:id="rId5" imgW="241200" imgH="139680" progId="Equation.3">
                <p:embed/>
              </p:oleObj>
            </a:graphicData>
          </a:graphic>
        </p:graphicFrame>
        <p:sp>
          <p:nvSpPr>
            <p:cNvPr id="72" name="Text Box 45"/>
            <p:cNvSpPr txBox="1">
              <a:spLocks noChangeArrowheads="1"/>
            </p:cNvSpPr>
            <p:nvPr/>
          </p:nvSpPr>
          <p:spPr bwMode="auto">
            <a:xfrm>
              <a:off x="1524000" y="3352800"/>
              <a:ext cx="838200" cy="457200"/>
            </a:xfrm>
            <a:prstGeom prst="rect">
              <a:avLst/>
            </a:prstGeom>
            <a:noFill/>
            <a:ln w="9525">
              <a:noFill/>
              <a:miter lim="800000"/>
              <a:headEnd/>
              <a:tailEnd/>
            </a:ln>
          </p:spPr>
          <p:txBody>
            <a:bodyPr>
              <a:spAutoFit/>
            </a:bodyPr>
            <a:lstStyle/>
            <a:p>
              <a:pPr>
                <a:spcBef>
                  <a:spcPct val="50000"/>
                </a:spcBef>
                <a:buClr>
                  <a:schemeClr val="tx2"/>
                </a:buClr>
                <a:buFont typeface="Wingdings" pitchFamily="2" charset="2"/>
                <a:buNone/>
              </a:pPr>
              <a:r>
                <a:rPr lang="en-US" altLang="zh-CN" i="1" dirty="0" err="1"/>
                <a:t>C</a:t>
              </a:r>
              <a:r>
                <a:rPr lang="en-US" altLang="zh-CN" sz="2000" i="1" dirty="0" err="1"/>
                <a:t>n</a:t>
              </a:r>
              <a:endParaRPr lang="en-US" altLang="zh-CN" sz="2000" i="1" dirty="0"/>
            </a:p>
          </p:txBody>
        </p:sp>
      </p:grpSp>
      <p:grpSp>
        <p:nvGrpSpPr>
          <p:cNvPr id="73" name="组合 26"/>
          <p:cNvGrpSpPr>
            <a:grpSpLocks/>
          </p:cNvGrpSpPr>
          <p:nvPr/>
        </p:nvGrpSpPr>
        <p:grpSpPr bwMode="auto">
          <a:xfrm>
            <a:off x="5322267" y="3604914"/>
            <a:ext cx="2750171" cy="2590800"/>
            <a:chOff x="5715000" y="3200400"/>
            <a:chExt cx="2750171" cy="2590800"/>
          </a:xfrm>
        </p:grpSpPr>
        <p:sp>
          <p:nvSpPr>
            <p:cNvPr id="74" name="Line 25"/>
            <p:cNvSpPr>
              <a:spLocks noChangeShapeType="1"/>
            </p:cNvSpPr>
            <p:nvPr/>
          </p:nvSpPr>
          <p:spPr bwMode="auto">
            <a:xfrm>
              <a:off x="5715000" y="5257800"/>
              <a:ext cx="2667000" cy="0"/>
            </a:xfrm>
            <a:prstGeom prst="line">
              <a:avLst/>
            </a:prstGeom>
            <a:noFill/>
            <a:ln w="38100">
              <a:solidFill>
                <a:srgbClr val="FF0000"/>
              </a:solidFill>
              <a:round/>
              <a:headEnd/>
              <a:tailEnd type="triangle" w="med" len="med"/>
            </a:ln>
          </p:spPr>
          <p:txBody>
            <a:bodyPr wrap="none" anchor="ctr"/>
            <a:lstStyle/>
            <a:p>
              <a:endParaRPr lang="zh-CN" altLang="en-US"/>
            </a:p>
          </p:txBody>
        </p:sp>
        <p:sp>
          <p:nvSpPr>
            <p:cNvPr id="75" name="Line 26"/>
            <p:cNvSpPr>
              <a:spLocks noChangeShapeType="1"/>
            </p:cNvSpPr>
            <p:nvPr/>
          </p:nvSpPr>
          <p:spPr bwMode="auto">
            <a:xfrm flipV="1">
              <a:off x="5943600" y="3276600"/>
              <a:ext cx="0" cy="1981200"/>
            </a:xfrm>
            <a:prstGeom prst="line">
              <a:avLst/>
            </a:prstGeom>
            <a:noFill/>
            <a:ln w="38100">
              <a:solidFill>
                <a:schemeClr val="accent1"/>
              </a:solidFill>
              <a:round/>
              <a:headEnd/>
              <a:tailEnd type="triangle" w="med" len="med"/>
            </a:ln>
          </p:spPr>
          <p:txBody>
            <a:bodyPr wrap="none" anchor="ctr"/>
            <a:lstStyle/>
            <a:p>
              <a:endParaRPr lang="zh-CN" altLang="en-US"/>
            </a:p>
          </p:txBody>
        </p:sp>
        <p:sp>
          <p:nvSpPr>
            <p:cNvPr id="76" name="Line 27"/>
            <p:cNvSpPr>
              <a:spLocks noChangeShapeType="1"/>
            </p:cNvSpPr>
            <p:nvPr/>
          </p:nvSpPr>
          <p:spPr bwMode="auto">
            <a:xfrm>
              <a:off x="5943600" y="4953000"/>
              <a:ext cx="0" cy="304800"/>
            </a:xfrm>
            <a:prstGeom prst="line">
              <a:avLst/>
            </a:prstGeom>
            <a:noFill/>
            <a:ln w="38100">
              <a:solidFill>
                <a:srgbClr val="FF0000"/>
              </a:solidFill>
              <a:round/>
              <a:headEnd/>
              <a:tailEnd/>
            </a:ln>
          </p:spPr>
          <p:txBody>
            <a:bodyPr wrap="none" anchor="ctr"/>
            <a:lstStyle/>
            <a:p>
              <a:endParaRPr lang="zh-CN" altLang="en-US"/>
            </a:p>
          </p:txBody>
        </p:sp>
        <p:sp>
          <p:nvSpPr>
            <p:cNvPr id="77" name="Line 28"/>
            <p:cNvSpPr>
              <a:spLocks noChangeShapeType="1"/>
            </p:cNvSpPr>
            <p:nvPr/>
          </p:nvSpPr>
          <p:spPr bwMode="auto">
            <a:xfrm>
              <a:off x="6096000" y="4953000"/>
              <a:ext cx="0" cy="304800"/>
            </a:xfrm>
            <a:prstGeom prst="line">
              <a:avLst/>
            </a:prstGeom>
            <a:noFill/>
            <a:ln w="38100">
              <a:solidFill>
                <a:srgbClr val="FF0000"/>
              </a:solidFill>
              <a:round/>
              <a:headEnd/>
              <a:tailEnd/>
            </a:ln>
          </p:spPr>
          <p:txBody>
            <a:bodyPr wrap="none" anchor="ctr"/>
            <a:lstStyle/>
            <a:p>
              <a:endParaRPr lang="zh-CN" altLang="en-US"/>
            </a:p>
          </p:txBody>
        </p:sp>
        <p:sp>
          <p:nvSpPr>
            <p:cNvPr id="78" name="Line 29"/>
            <p:cNvSpPr>
              <a:spLocks noChangeShapeType="1"/>
            </p:cNvSpPr>
            <p:nvPr/>
          </p:nvSpPr>
          <p:spPr bwMode="auto">
            <a:xfrm flipV="1">
              <a:off x="6324600" y="4419600"/>
              <a:ext cx="0" cy="838200"/>
            </a:xfrm>
            <a:prstGeom prst="line">
              <a:avLst/>
            </a:prstGeom>
            <a:noFill/>
            <a:ln w="38100">
              <a:solidFill>
                <a:srgbClr val="FF0000"/>
              </a:solidFill>
              <a:round/>
              <a:headEnd/>
              <a:tailEnd/>
            </a:ln>
          </p:spPr>
          <p:txBody>
            <a:bodyPr wrap="none" anchor="ctr"/>
            <a:lstStyle/>
            <a:p>
              <a:endParaRPr lang="zh-CN" altLang="en-US"/>
            </a:p>
          </p:txBody>
        </p:sp>
        <p:sp>
          <p:nvSpPr>
            <p:cNvPr id="79" name="Line 30"/>
            <p:cNvSpPr>
              <a:spLocks noChangeShapeType="1"/>
            </p:cNvSpPr>
            <p:nvPr/>
          </p:nvSpPr>
          <p:spPr bwMode="auto">
            <a:xfrm flipV="1">
              <a:off x="6553200" y="4648200"/>
              <a:ext cx="0" cy="609600"/>
            </a:xfrm>
            <a:prstGeom prst="line">
              <a:avLst/>
            </a:prstGeom>
            <a:noFill/>
            <a:ln w="38100">
              <a:solidFill>
                <a:srgbClr val="FF0000"/>
              </a:solidFill>
              <a:round/>
              <a:headEnd/>
              <a:tailEnd/>
            </a:ln>
          </p:spPr>
          <p:txBody>
            <a:bodyPr wrap="none" anchor="ctr"/>
            <a:lstStyle/>
            <a:p>
              <a:endParaRPr lang="zh-CN" altLang="en-US"/>
            </a:p>
          </p:txBody>
        </p:sp>
        <p:sp>
          <p:nvSpPr>
            <p:cNvPr id="80" name="Line 31"/>
            <p:cNvSpPr>
              <a:spLocks noChangeShapeType="1"/>
            </p:cNvSpPr>
            <p:nvPr/>
          </p:nvSpPr>
          <p:spPr bwMode="auto">
            <a:xfrm flipV="1">
              <a:off x="6934200" y="5181600"/>
              <a:ext cx="0" cy="76200"/>
            </a:xfrm>
            <a:prstGeom prst="line">
              <a:avLst/>
            </a:prstGeom>
            <a:noFill/>
            <a:ln w="38100">
              <a:solidFill>
                <a:srgbClr val="FF0000"/>
              </a:solidFill>
              <a:round/>
              <a:headEnd/>
              <a:tailEnd/>
            </a:ln>
          </p:spPr>
          <p:txBody>
            <a:bodyPr wrap="none" anchor="ctr"/>
            <a:lstStyle/>
            <a:p>
              <a:endParaRPr lang="zh-CN" altLang="en-US"/>
            </a:p>
          </p:txBody>
        </p:sp>
        <p:sp>
          <p:nvSpPr>
            <p:cNvPr id="81" name="Line 32"/>
            <p:cNvSpPr>
              <a:spLocks noChangeShapeType="1"/>
            </p:cNvSpPr>
            <p:nvPr/>
          </p:nvSpPr>
          <p:spPr bwMode="auto">
            <a:xfrm flipV="1">
              <a:off x="7162800" y="4038600"/>
              <a:ext cx="0" cy="1219200"/>
            </a:xfrm>
            <a:prstGeom prst="line">
              <a:avLst/>
            </a:prstGeom>
            <a:noFill/>
            <a:ln w="38100">
              <a:solidFill>
                <a:srgbClr val="FF0000"/>
              </a:solidFill>
              <a:round/>
              <a:headEnd/>
              <a:tailEnd/>
            </a:ln>
          </p:spPr>
          <p:txBody>
            <a:bodyPr wrap="none" anchor="ctr"/>
            <a:lstStyle/>
            <a:p>
              <a:endParaRPr lang="zh-CN" altLang="en-US"/>
            </a:p>
          </p:txBody>
        </p:sp>
        <p:sp>
          <p:nvSpPr>
            <p:cNvPr id="82" name="Line 33"/>
            <p:cNvSpPr>
              <a:spLocks noChangeShapeType="1"/>
            </p:cNvSpPr>
            <p:nvPr/>
          </p:nvSpPr>
          <p:spPr bwMode="auto">
            <a:xfrm flipV="1">
              <a:off x="7391400" y="4724400"/>
              <a:ext cx="0" cy="533400"/>
            </a:xfrm>
            <a:prstGeom prst="line">
              <a:avLst/>
            </a:prstGeom>
            <a:noFill/>
            <a:ln w="38100">
              <a:solidFill>
                <a:srgbClr val="FF0000"/>
              </a:solidFill>
              <a:round/>
              <a:headEnd/>
              <a:tailEnd/>
            </a:ln>
          </p:spPr>
          <p:txBody>
            <a:bodyPr wrap="none" anchor="ctr"/>
            <a:lstStyle/>
            <a:p>
              <a:endParaRPr lang="zh-CN" altLang="en-US"/>
            </a:p>
          </p:txBody>
        </p:sp>
        <p:sp>
          <p:nvSpPr>
            <p:cNvPr id="83" name="Line 34"/>
            <p:cNvSpPr>
              <a:spLocks noChangeShapeType="1"/>
            </p:cNvSpPr>
            <p:nvPr/>
          </p:nvSpPr>
          <p:spPr bwMode="auto">
            <a:xfrm flipV="1">
              <a:off x="7620000" y="4953000"/>
              <a:ext cx="0" cy="304800"/>
            </a:xfrm>
            <a:prstGeom prst="line">
              <a:avLst/>
            </a:prstGeom>
            <a:noFill/>
            <a:ln w="38100">
              <a:solidFill>
                <a:srgbClr val="FF0000"/>
              </a:solidFill>
              <a:round/>
              <a:headEnd/>
              <a:tailEnd/>
            </a:ln>
          </p:spPr>
          <p:txBody>
            <a:bodyPr wrap="none" anchor="ctr"/>
            <a:lstStyle/>
            <a:p>
              <a:endParaRPr lang="zh-CN" altLang="en-US"/>
            </a:p>
          </p:txBody>
        </p:sp>
        <p:graphicFrame>
          <p:nvGraphicFramePr>
            <p:cNvPr id="84" name="Object 4"/>
            <p:cNvGraphicFramePr>
              <a:graphicFrameLocks noChangeAspect="1"/>
            </p:cNvGraphicFramePr>
            <p:nvPr/>
          </p:nvGraphicFramePr>
          <p:xfrm>
            <a:off x="6019800" y="3200400"/>
            <a:ext cx="914400" cy="498475"/>
          </p:xfrm>
          <a:graphic>
            <a:graphicData uri="http://schemas.openxmlformats.org/presentationml/2006/ole">
              <p:oleObj spid="_x0000_s188426" name="公式" r:id="rId6" imgW="419040" imgH="228600" progId="Equation.3">
                <p:embed/>
              </p:oleObj>
            </a:graphicData>
          </a:graphic>
        </p:graphicFrame>
        <p:sp>
          <p:nvSpPr>
            <p:cNvPr id="85" name="Line 36"/>
            <p:cNvSpPr>
              <a:spLocks noChangeShapeType="1"/>
            </p:cNvSpPr>
            <p:nvPr/>
          </p:nvSpPr>
          <p:spPr bwMode="auto">
            <a:xfrm>
              <a:off x="6324600" y="5257800"/>
              <a:ext cx="0" cy="533400"/>
            </a:xfrm>
            <a:prstGeom prst="line">
              <a:avLst/>
            </a:prstGeom>
            <a:noFill/>
            <a:ln w="9525">
              <a:solidFill>
                <a:schemeClr val="bg2"/>
              </a:solidFill>
              <a:round/>
              <a:headEnd/>
              <a:tailEnd/>
            </a:ln>
          </p:spPr>
          <p:txBody>
            <a:bodyPr wrap="none" anchor="ctr"/>
            <a:lstStyle/>
            <a:p>
              <a:endParaRPr lang="zh-CN" altLang="en-US"/>
            </a:p>
          </p:txBody>
        </p:sp>
        <p:sp>
          <p:nvSpPr>
            <p:cNvPr id="86" name="Line 37"/>
            <p:cNvSpPr>
              <a:spLocks noChangeShapeType="1"/>
            </p:cNvSpPr>
            <p:nvPr/>
          </p:nvSpPr>
          <p:spPr bwMode="auto">
            <a:xfrm>
              <a:off x="6553200" y="5257800"/>
              <a:ext cx="0" cy="457200"/>
            </a:xfrm>
            <a:prstGeom prst="line">
              <a:avLst/>
            </a:prstGeom>
            <a:noFill/>
            <a:ln w="9525">
              <a:solidFill>
                <a:schemeClr val="bg2"/>
              </a:solidFill>
              <a:round/>
              <a:headEnd/>
              <a:tailEnd/>
            </a:ln>
          </p:spPr>
          <p:txBody>
            <a:bodyPr wrap="none" anchor="ctr"/>
            <a:lstStyle/>
            <a:p>
              <a:endParaRPr lang="zh-CN" altLang="en-US"/>
            </a:p>
          </p:txBody>
        </p:sp>
        <p:sp>
          <p:nvSpPr>
            <p:cNvPr id="87" name="Line 38"/>
            <p:cNvSpPr>
              <a:spLocks noChangeShapeType="1"/>
            </p:cNvSpPr>
            <p:nvPr/>
          </p:nvSpPr>
          <p:spPr bwMode="auto">
            <a:xfrm>
              <a:off x="5943600" y="5638800"/>
              <a:ext cx="381000" cy="0"/>
            </a:xfrm>
            <a:prstGeom prst="line">
              <a:avLst/>
            </a:prstGeom>
            <a:noFill/>
            <a:ln w="9525">
              <a:solidFill>
                <a:schemeClr val="bg2"/>
              </a:solidFill>
              <a:round/>
              <a:headEnd/>
              <a:tailEnd type="triangle" w="med" len="med"/>
            </a:ln>
          </p:spPr>
          <p:txBody>
            <a:bodyPr wrap="none" anchor="ctr"/>
            <a:lstStyle/>
            <a:p>
              <a:endParaRPr lang="zh-CN" altLang="en-US"/>
            </a:p>
          </p:txBody>
        </p:sp>
        <p:sp>
          <p:nvSpPr>
            <p:cNvPr id="88" name="Line 39"/>
            <p:cNvSpPr>
              <a:spLocks noChangeShapeType="1"/>
            </p:cNvSpPr>
            <p:nvPr/>
          </p:nvSpPr>
          <p:spPr bwMode="auto">
            <a:xfrm flipH="1">
              <a:off x="6553200" y="5638800"/>
              <a:ext cx="457200" cy="0"/>
            </a:xfrm>
            <a:prstGeom prst="line">
              <a:avLst/>
            </a:prstGeom>
            <a:noFill/>
            <a:ln w="9525">
              <a:solidFill>
                <a:schemeClr val="bg2"/>
              </a:solidFill>
              <a:round/>
              <a:headEnd/>
              <a:tailEnd type="triangle" w="med" len="med"/>
            </a:ln>
          </p:spPr>
          <p:txBody>
            <a:bodyPr wrap="none" anchor="ctr"/>
            <a:lstStyle/>
            <a:p>
              <a:endParaRPr lang="zh-CN" altLang="en-US"/>
            </a:p>
          </p:txBody>
        </p:sp>
        <p:graphicFrame>
          <p:nvGraphicFramePr>
            <p:cNvPr id="89" name="Object 5"/>
            <p:cNvGraphicFramePr>
              <a:graphicFrameLocks noChangeAspect="1"/>
            </p:cNvGraphicFramePr>
            <p:nvPr/>
          </p:nvGraphicFramePr>
          <p:xfrm>
            <a:off x="6292305" y="5328742"/>
            <a:ext cx="328612" cy="303213"/>
          </p:xfrm>
          <a:graphic>
            <a:graphicData uri="http://schemas.openxmlformats.org/presentationml/2006/ole">
              <p:oleObj spid="_x0000_s188427" name="公式" r:id="rId7" imgW="152280" imgH="139680" progId="Equation.3">
                <p:embed/>
              </p:oleObj>
            </a:graphicData>
          </a:graphic>
        </p:graphicFrame>
        <p:graphicFrame>
          <p:nvGraphicFramePr>
            <p:cNvPr id="90" name="Object 6"/>
            <p:cNvGraphicFramePr>
              <a:graphicFrameLocks noChangeAspect="1"/>
            </p:cNvGraphicFramePr>
            <p:nvPr/>
          </p:nvGraphicFramePr>
          <p:xfrm>
            <a:off x="7914308" y="5459711"/>
            <a:ext cx="550863" cy="319088"/>
          </p:xfrm>
          <a:graphic>
            <a:graphicData uri="http://schemas.openxmlformats.org/presentationml/2006/ole">
              <p:oleObj spid="_x0000_s188428" name="公式" r:id="rId8" imgW="241200" imgH="139680" progId="Equation.3">
                <p:embed/>
              </p:oleObj>
            </a:graphicData>
          </a:graphic>
        </p:graphicFrame>
        <p:sp>
          <p:nvSpPr>
            <p:cNvPr id="91" name="Line 42"/>
            <p:cNvSpPr>
              <a:spLocks noChangeShapeType="1"/>
            </p:cNvSpPr>
            <p:nvPr/>
          </p:nvSpPr>
          <p:spPr bwMode="auto">
            <a:xfrm>
              <a:off x="6705600" y="5105400"/>
              <a:ext cx="0" cy="152400"/>
            </a:xfrm>
            <a:prstGeom prst="line">
              <a:avLst/>
            </a:prstGeom>
            <a:noFill/>
            <a:ln w="38100">
              <a:solidFill>
                <a:srgbClr val="FF0000"/>
              </a:solidFill>
              <a:round/>
              <a:headEnd/>
              <a:tailEnd/>
            </a:ln>
          </p:spPr>
          <p:txBody>
            <a:bodyPr wrap="none" anchor="ct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9">
                                            <p:txEl>
                                              <p:pRg st="0" end="0"/>
                                            </p:txEl>
                                          </p:spTgt>
                                        </p:tgtEl>
                                        <p:attrNameLst>
                                          <p:attrName>style.visibility</p:attrName>
                                        </p:attrNameLst>
                                      </p:cBhvr>
                                      <p:to>
                                        <p:strVal val="visible"/>
                                      </p:to>
                                    </p:set>
                                    <p:animEffect transition="in" filter="checkerboard(across)">
                                      <p:cBhvr>
                                        <p:cTn id="7" dur="500"/>
                                        <p:tgtEl>
                                          <p:spTgt spid="4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49">
                                            <p:txEl>
                                              <p:pRg st="1" end="1"/>
                                            </p:txEl>
                                          </p:spTgt>
                                        </p:tgtEl>
                                        <p:attrNameLst>
                                          <p:attrName>style.visibility</p:attrName>
                                        </p:attrNameLst>
                                      </p:cBhvr>
                                      <p:to>
                                        <p:strVal val="visible"/>
                                      </p:to>
                                    </p:set>
                                    <p:animEffect transition="in" filter="checkerboard(across)">
                                      <p:cBhvr>
                                        <p:cTn id="12" dur="500"/>
                                        <p:tgtEl>
                                          <p:spTgt spid="4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uild="p"/>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多次复用的数据传输率</a:t>
            </a:r>
            <a:endParaRPr lang="zh-CN" altLang="en-US" dirty="0"/>
          </a:p>
        </p:txBody>
      </p:sp>
      <p:sp>
        <p:nvSpPr>
          <p:cNvPr id="3" name="内容占位符 2"/>
          <p:cNvSpPr>
            <a:spLocks noGrp="1"/>
          </p:cNvSpPr>
          <p:nvPr>
            <p:ph idx="1"/>
          </p:nvPr>
        </p:nvSpPr>
        <p:spPr>
          <a:xfrm>
            <a:off x="755576" y="4323928"/>
            <a:ext cx="7931224" cy="1985392"/>
          </a:xfrm>
        </p:spPr>
        <p:txBody>
          <a:bodyPr/>
          <a:lstStyle/>
          <a:p>
            <a:r>
              <a:rPr lang="zh-CN" altLang="zh-CN" sz="2000" dirty="0" smtClean="0"/>
              <a:t>无论</a:t>
            </a:r>
            <a:r>
              <a:rPr lang="en-US" altLang="zh-CN" sz="2000" dirty="0" smtClean="0"/>
              <a:t>N</a:t>
            </a:r>
            <a:r>
              <a:rPr lang="zh-CN" altLang="zh-CN" sz="2000" dirty="0" smtClean="0"/>
              <a:t>＝</a:t>
            </a:r>
            <a:r>
              <a:rPr lang="en-US" altLang="zh-CN" sz="2000" dirty="0" smtClean="0"/>
              <a:t>30</a:t>
            </a:r>
            <a:r>
              <a:rPr lang="zh-CN" altLang="zh-CN" sz="2000" dirty="0" smtClean="0"/>
              <a:t>还是</a:t>
            </a:r>
            <a:r>
              <a:rPr lang="en-US" altLang="zh-CN" sz="2000" dirty="0" smtClean="0"/>
              <a:t>N</a:t>
            </a:r>
            <a:r>
              <a:rPr lang="zh-CN" altLang="zh-CN" sz="2000" dirty="0" smtClean="0"/>
              <a:t>＝</a:t>
            </a:r>
            <a:r>
              <a:rPr lang="en-US" altLang="zh-CN" sz="2000" dirty="0" smtClean="0"/>
              <a:t>24</a:t>
            </a:r>
            <a:r>
              <a:rPr lang="zh-CN" altLang="zh-CN" sz="2000" dirty="0" smtClean="0"/>
              <a:t>，每个信道的数据率都是</a:t>
            </a:r>
            <a:r>
              <a:rPr lang="en-US" altLang="zh-CN" sz="2000" dirty="0" smtClean="0"/>
              <a:t>64kb/s</a:t>
            </a:r>
            <a:r>
              <a:rPr lang="zh-CN" altLang="zh-CN" sz="2000" dirty="0" smtClean="0"/>
              <a:t>，经过一次复用后的数据率就变成</a:t>
            </a:r>
            <a:r>
              <a:rPr lang="en-US" altLang="zh-CN" sz="2000" dirty="0" smtClean="0"/>
              <a:t>2048kb/s(N</a:t>
            </a:r>
            <a:r>
              <a:rPr lang="zh-CN" altLang="zh-CN" sz="2000" dirty="0" smtClean="0"/>
              <a:t>＝</a:t>
            </a:r>
            <a:r>
              <a:rPr lang="en-US" altLang="zh-CN" sz="2000" dirty="0" smtClean="0"/>
              <a:t>30)</a:t>
            </a:r>
            <a:r>
              <a:rPr lang="zh-CN" altLang="zh-CN" sz="2000" dirty="0" smtClean="0"/>
              <a:t>或者</a:t>
            </a:r>
            <a:r>
              <a:rPr lang="en-US" altLang="zh-CN" sz="2000" dirty="0" smtClean="0"/>
              <a:t>1544kb/s (N</a:t>
            </a:r>
            <a:r>
              <a:rPr lang="zh-CN" altLang="zh-CN" sz="2000" dirty="0" smtClean="0"/>
              <a:t>＝</a:t>
            </a:r>
            <a:r>
              <a:rPr lang="en-US" altLang="zh-CN" sz="2000" dirty="0" smtClean="0"/>
              <a:t>24)</a:t>
            </a:r>
          </a:p>
          <a:p>
            <a:r>
              <a:rPr lang="en-US" altLang="zh-CN" sz="2000" dirty="0" smtClean="0"/>
              <a:t>T1</a:t>
            </a:r>
            <a:r>
              <a:rPr lang="zh-CN" altLang="en-US" sz="2000" dirty="0" smtClean="0"/>
              <a:t>：美国、加拿大、日本，</a:t>
            </a:r>
            <a:r>
              <a:rPr lang="en-US" altLang="zh-CN" sz="2000" dirty="0" smtClean="0"/>
              <a:t>PCM24</a:t>
            </a:r>
            <a:r>
              <a:rPr lang="zh-CN" altLang="en-US" sz="2000" dirty="0" smtClean="0"/>
              <a:t>路基群，量化采用</a:t>
            </a:r>
            <a:r>
              <a:rPr lang="en-US" altLang="zh-CN" sz="2000" dirty="0" smtClean="0"/>
              <a:t>μ</a:t>
            </a:r>
            <a:r>
              <a:rPr lang="zh-CN" altLang="en-US" sz="2000" dirty="0" smtClean="0"/>
              <a:t>律</a:t>
            </a:r>
            <a:endParaRPr lang="en-US" altLang="zh-CN" sz="2000" dirty="0" smtClean="0"/>
          </a:p>
          <a:p>
            <a:r>
              <a:rPr lang="en-US" altLang="zh-CN" sz="2000" dirty="0" smtClean="0"/>
              <a:t>E1</a:t>
            </a:r>
            <a:r>
              <a:rPr lang="zh-CN" altLang="en-US" sz="2000" dirty="0" smtClean="0"/>
              <a:t>：欧洲、中国，</a:t>
            </a:r>
            <a:r>
              <a:rPr lang="en-US" altLang="zh-CN" sz="2000" dirty="0" smtClean="0"/>
              <a:t>PCM30/32</a:t>
            </a:r>
            <a:r>
              <a:rPr lang="zh-CN" altLang="en-US" sz="2000" dirty="0" smtClean="0"/>
              <a:t>路基群，量化采用</a:t>
            </a:r>
            <a:r>
              <a:rPr lang="en-US" altLang="zh-CN" sz="2000" dirty="0" smtClean="0"/>
              <a:t>A</a:t>
            </a:r>
            <a:r>
              <a:rPr lang="zh-CN" altLang="en-US" sz="2000" dirty="0" smtClean="0"/>
              <a:t>律</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611560" y="1340768"/>
          <a:ext cx="8136903" cy="2808316"/>
        </p:xfrm>
        <a:graphic>
          <a:graphicData uri="http://schemas.openxmlformats.org/drawingml/2006/table">
            <a:tbl>
              <a:tblPr/>
              <a:tblGrid>
                <a:gridCol w="792088"/>
                <a:gridCol w="2088232"/>
                <a:gridCol w="1008112"/>
                <a:gridCol w="1008112"/>
                <a:gridCol w="1008112"/>
                <a:gridCol w="1152128"/>
                <a:gridCol w="1080119"/>
              </a:tblGrid>
              <a:tr h="401188">
                <a:tc>
                  <a:txBody>
                    <a:bodyPr/>
                    <a:lstStyle/>
                    <a:p>
                      <a:pPr marL="139065" algn="ctr">
                        <a:lnSpc>
                          <a:spcPct val="100000"/>
                        </a:lnSpc>
                        <a:spcAft>
                          <a:spcPts val="0"/>
                        </a:spcAft>
                      </a:pPr>
                      <a:r>
                        <a:rPr lang="zh-CN" sz="1800" b="1" kern="100" dirty="0">
                          <a:latin typeface="Times New Roman"/>
                          <a:ea typeface="宋体"/>
                          <a:cs typeface="Times New Roman"/>
                        </a:rPr>
                        <a:t>地区</a:t>
                      </a:r>
                      <a:endParaRPr lang="zh-CN" sz="1800" kern="100" dirty="0">
                        <a:latin typeface="Times New Roman"/>
                        <a:ea typeface="宋体"/>
                        <a:cs typeface="Times New Roman"/>
                      </a:endParaRP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1800" b="1" kern="100" dirty="0">
                          <a:latin typeface="Times New Roman"/>
                          <a:ea typeface="宋体"/>
                          <a:cs typeface="Times New Roman"/>
                        </a:rPr>
                        <a:t>数字网络等级</a:t>
                      </a:r>
                      <a:endParaRPr lang="zh-CN" sz="18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b="1" kern="100" dirty="0">
                          <a:latin typeface="Times New Roman"/>
                          <a:ea typeface="宋体"/>
                          <a:cs typeface="Times New Roman"/>
                        </a:rPr>
                        <a:t>T1/E1</a:t>
                      </a:r>
                      <a:endParaRPr lang="zh-CN" sz="18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b="1" kern="100">
                          <a:latin typeface="Times New Roman"/>
                          <a:ea typeface="宋体"/>
                          <a:cs typeface="Times New Roman"/>
                        </a:rPr>
                        <a:t>T2/E2</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b="1" kern="100">
                          <a:latin typeface="Times New Roman"/>
                          <a:ea typeface="宋体"/>
                          <a:cs typeface="Times New Roman"/>
                        </a:rPr>
                        <a:t>T3/E3</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b="1" kern="100">
                          <a:latin typeface="Times New Roman"/>
                          <a:ea typeface="宋体"/>
                          <a:cs typeface="Times New Roman"/>
                        </a:rPr>
                        <a:t>T4/E4</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b="1" kern="100">
                          <a:latin typeface="Times New Roman"/>
                          <a:ea typeface="宋体"/>
                          <a:cs typeface="Times New Roman"/>
                        </a:rPr>
                        <a:t>T5/E5</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401188">
                <a:tc rowSpan="2">
                  <a:txBody>
                    <a:bodyPr/>
                    <a:lstStyle/>
                    <a:p>
                      <a:pPr marL="139065" algn="ctr">
                        <a:lnSpc>
                          <a:spcPct val="100000"/>
                        </a:lnSpc>
                        <a:spcAft>
                          <a:spcPts val="0"/>
                        </a:spcAft>
                      </a:pPr>
                      <a:r>
                        <a:rPr lang="zh-CN" sz="1800" kern="100">
                          <a:latin typeface="Times New Roman"/>
                          <a:ea typeface="宋体"/>
                          <a:cs typeface="Times New Roman"/>
                        </a:rPr>
                        <a:t>美国</a:t>
                      </a: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a:ea typeface="宋体"/>
                          <a:cs typeface="Times New Roman"/>
                        </a:rPr>
                        <a:t>64 kb/s</a:t>
                      </a:r>
                      <a:r>
                        <a:rPr lang="zh-CN" sz="1800" kern="100">
                          <a:latin typeface="Times New Roman"/>
                          <a:ea typeface="宋体"/>
                          <a:cs typeface="Times New Roman"/>
                        </a:rPr>
                        <a:t>话路数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dirty="0">
                          <a:latin typeface="Times New Roman"/>
                          <a:ea typeface="宋体"/>
                          <a:cs typeface="Times New Roman"/>
                        </a:rPr>
                        <a:t>24</a:t>
                      </a:r>
                      <a:endParaRPr lang="zh-CN" sz="18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dirty="0">
                          <a:latin typeface="Times New Roman"/>
                          <a:ea typeface="宋体"/>
                          <a:cs typeface="Times New Roman"/>
                        </a:rPr>
                        <a:t>96</a:t>
                      </a:r>
                      <a:endParaRPr lang="zh-CN" sz="18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dirty="0">
                          <a:latin typeface="Times New Roman"/>
                          <a:ea typeface="宋体"/>
                          <a:cs typeface="Times New Roman"/>
                        </a:rPr>
                        <a:t>672</a:t>
                      </a:r>
                      <a:endParaRPr lang="zh-CN" sz="18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a:ea typeface="宋体"/>
                          <a:cs typeface="Times New Roman"/>
                        </a:rPr>
                        <a:t>4032</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endParaRPr lang="en-US"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1188">
                <a:tc vMerge="1">
                  <a:txBody>
                    <a:bodyPr/>
                    <a:lstStyle/>
                    <a:p>
                      <a:endParaRPr lang="zh-CN" altLang="en-US"/>
                    </a:p>
                  </a:txBody>
                  <a:tcPr/>
                </a:tc>
                <a:tc>
                  <a:txBody>
                    <a:bodyPr/>
                    <a:lstStyle/>
                    <a:p>
                      <a:pPr marL="139065" algn="ctr">
                        <a:lnSpc>
                          <a:spcPct val="100000"/>
                        </a:lnSpc>
                        <a:spcAft>
                          <a:spcPts val="0"/>
                        </a:spcAft>
                      </a:pPr>
                      <a:r>
                        <a:rPr lang="zh-CN" sz="1800" kern="100">
                          <a:latin typeface="Times New Roman"/>
                          <a:ea typeface="宋体"/>
                          <a:cs typeface="Times New Roman"/>
                        </a:rPr>
                        <a:t>总传输率</a:t>
                      </a:r>
                      <a:r>
                        <a:rPr lang="en-US" sz="1800" kern="100">
                          <a:latin typeface="Times New Roman"/>
                          <a:ea typeface="宋体"/>
                          <a:cs typeface="Times New Roman"/>
                        </a:rPr>
                        <a:t>(Mb/s)</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a:ea typeface="宋体"/>
                          <a:cs typeface="Times New Roman"/>
                        </a:rPr>
                        <a:t>1.544</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a:ea typeface="宋体"/>
                          <a:cs typeface="Times New Roman"/>
                        </a:rPr>
                        <a:t>6.312</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dirty="0">
                          <a:latin typeface="Times New Roman"/>
                          <a:ea typeface="宋体"/>
                          <a:cs typeface="Times New Roman"/>
                        </a:rPr>
                        <a:t>44.736</a:t>
                      </a:r>
                      <a:endParaRPr lang="zh-CN" sz="18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a:ea typeface="宋体"/>
                          <a:cs typeface="Times New Roman"/>
                        </a:rPr>
                        <a:t>274.176</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endParaRPr lang="en-US"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1188">
                <a:tc rowSpan="2">
                  <a:txBody>
                    <a:bodyPr/>
                    <a:lstStyle/>
                    <a:p>
                      <a:pPr marL="139065" algn="ctr">
                        <a:lnSpc>
                          <a:spcPct val="100000"/>
                        </a:lnSpc>
                        <a:spcAft>
                          <a:spcPts val="0"/>
                        </a:spcAft>
                      </a:pPr>
                      <a:r>
                        <a:rPr lang="zh-CN" sz="1800" kern="100">
                          <a:latin typeface="Times New Roman"/>
                          <a:ea typeface="宋体"/>
                          <a:cs typeface="Times New Roman"/>
                        </a:rPr>
                        <a:t>欧洲</a:t>
                      </a: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a:ea typeface="宋体"/>
                          <a:cs typeface="Times New Roman"/>
                        </a:rPr>
                        <a:t>64 kb/s</a:t>
                      </a:r>
                      <a:r>
                        <a:rPr lang="zh-CN" sz="1800" kern="100">
                          <a:latin typeface="Times New Roman"/>
                          <a:ea typeface="宋体"/>
                          <a:cs typeface="Times New Roman"/>
                        </a:rPr>
                        <a:t>话路数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a:ea typeface="宋体"/>
                          <a:cs typeface="Times New Roman"/>
                        </a:rPr>
                        <a:t>30</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a:ea typeface="宋体"/>
                          <a:cs typeface="Times New Roman"/>
                        </a:rPr>
                        <a:t>120</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dirty="0">
                          <a:latin typeface="Times New Roman"/>
                          <a:ea typeface="宋体"/>
                          <a:cs typeface="Times New Roman"/>
                        </a:rPr>
                        <a:t>480</a:t>
                      </a:r>
                      <a:endParaRPr lang="zh-CN" sz="18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dirty="0">
                          <a:latin typeface="Times New Roman"/>
                          <a:ea typeface="宋体"/>
                          <a:cs typeface="Times New Roman"/>
                        </a:rPr>
                        <a:t>1920</a:t>
                      </a:r>
                      <a:endParaRPr lang="zh-CN" sz="18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a:ea typeface="宋体"/>
                          <a:cs typeface="Times New Roman"/>
                        </a:rPr>
                        <a:t>7680</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1188">
                <a:tc vMerge="1">
                  <a:txBody>
                    <a:bodyPr/>
                    <a:lstStyle/>
                    <a:p>
                      <a:endParaRPr lang="zh-CN" altLang="en-US"/>
                    </a:p>
                  </a:txBody>
                  <a:tcPr/>
                </a:tc>
                <a:tc>
                  <a:txBody>
                    <a:bodyPr/>
                    <a:lstStyle/>
                    <a:p>
                      <a:pPr marL="139065" algn="ctr">
                        <a:lnSpc>
                          <a:spcPct val="100000"/>
                        </a:lnSpc>
                        <a:spcAft>
                          <a:spcPts val="0"/>
                        </a:spcAft>
                      </a:pPr>
                      <a:r>
                        <a:rPr lang="zh-CN" sz="1800" kern="100">
                          <a:latin typeface="Times New Roman"/>
                          <a:ea typeface="宋体"/>
                          <a:cs typeface="Times New Roman"/>
                        </a:rPr>
                        <a:t>总传输率</a:t>
                      </a:r>
                      <a:r>
                        <a:rPr lang="en-US" sz="1800" kern="100">
                          <a:latin typeface="Times New Roman"/>
                          <a:ea typeface="宋体"/>
                          <a:cs typeface="Times New Roman"/>
                        </a:rPr>
                        <a:t>(Mb/s)</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a:ea typeface="宋体"/>
                          <a:cs typeface="Times New Roman"/>
                        </a:rPr>
                        <a:t>2.048</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a:ea typeface="宋体"/>
                          <a:cs typeface="Times New Roman"/>
                        </a:rPr>
                        <a:t>8.448</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a:ea typeface="宋体"/>
                          <a:cs typeface="Times New Roman"/>
                        </a:rPr>
                        <a:t>34.368</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dirty="0">
                          <a:latin typeface="Times New Roman"/>
                          <a:ea typeface="宋体"/>
                          <a:cs typeface="Times New Roman"/>
                        </a:rPr>
                        <a:t>139.264</a:t>
                      </a:r>
                      <a:endParaRPr lang="zh-CN" sz="18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a:ea typeface="宋体"/>
                          <a:cs typeface="Times New Roman"/>
                        </a:rPr>
                        <a:t>560.000</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1188">
                <a:tc rowSpan="2">
                  <a:txBody>
                    <a:bodyPr/>
                    <a:lstStyle/>
                    <a:p>
                      <a:pPr marL="139065" algn="ctr">
                        <a:lnSpc>
                          <a:spcPct val="100000"/>
                        </a:lnSpc>
                        <a:spcAft>
                          <a:spcPts val="0"/>
                        </a:spcAft>
                      </a:pPr>
                      <a:r>
                        <a:rPr lang="zh-CN" sz="1800" kern="100">
                          <a:latin typeface="Times New Roman"/>
                          <a:ea typeface="宋体"/>
                          <a:cs typeface="Times New Roman"/>
                        </a:rPr>
                        <a:t>日本</a:t>
                      </a:r>
                    </a:p>
                  </a:txBody>
                  <a:tcPr marL="68580" marR="6858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a:ea typeface="宋体"/>
                          <a:cs typeface="Times New Roman"/>
                        </a:rPr>
                        <a:t>64 kb/s</a:t>
                      </a:r>
                      <a:r>
                        <a:rPr lang="zh-CN" sz="1800" kern="100">
                          <a:latin typeface="Times New Roman"/>
                          <a:ea typeface="宋体"/>
                          <a:cs typeface="Times New Roman"/>
                        </a:rPr>
                        <a:t>话路数</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a:ea typeface="宋体"/>
                          <a:cs typeface="Times New Roman"/>
                        </a:rPr>
                        <a:t>24</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a:ea typeface="宋体"/>
                          <a:cs typeface="Times New Roman"/>
                        </a:rPr>
                        <a:t>96</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a:ea typeface="宋体"/>
                          <a:cs typeface="Times New Roman"/>
                        </a:rPr>
                        <a:t>480</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dirty="0">
                          <a:latin typeface="Times New Roman"/>
                          <a:ea typeface="宋体"/>
                          <a:cs typeface="Times New Roman"/>
                        </a:rPr>
                        <a:t>1440</a:t>
                      </a:r>
                      <a:endParaRPr lang="zh-CN" sz="18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endParaRPr lang="en-US" sz="18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1188">
                <a:tc vMerge="1">
                  <a:txBody>
                    <a:bodyPr/>
                    <a:lstStyle/>
                    <a:p>
                      <a:endParaRPr lang="zh-CN" altLang="en-US"/>
                    </a:p>
                  </a:txBody>
                  <a:tcPr/>
                </a:tc>
                <a:tc>
                  <a:txBody>
                    <a:bodyPr/>
                    <a:lstStyle/>
                    <a:p>
                      <a:pPr marL="139065" algn="ctr">
                        <a:lnSpc>
                          <a:spcPct val="100000"/>
                        </a:lnSpc>
                        <a:spcAft>
                          <a:spcPts val="0"/>
                        </a:spcAft>
                      </a:pPr>
                      <a:r>
                        <a:rPr lang="zh-CN" sz="1800" kern="100">
                          <a:latin typeface="Times New Roman"/>
                          <a:ea typeface="宋体"/>
                          <a:cs typeface="Times New Roman"/>
                        </a:rPr>
                        <a:t>总传输率</a:t>
                      </a:r>
                      <a:r>
                        <a:rPr lang="en-US" sz="1800" kern="100">
                          <a:latin typeface="Times New Roman"/>
                          <a:ea typeface="宋体"/>
                          <a:cs typeface="Times New Roman"/>
                        </a:rPr>
                        <a:t>(Mb/s)</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a:ea typeface="宋体"/>
                          <a:cs typeface="Times New Roman"/>
                        </a:rPr>
                        <a:t>1.544</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a:ea typeface="宋体"/>
                          <a:cs typeface="Times New Roman"/>
                        </a:rPr>
                        <a:t>6.312</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a:ea typeface="宋体"/>
                          <a:cs typeface="Times New Roman"/>
                        </a:rPr>
                        <a:t>32.064</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1800" kern="100">
                          <a:latin typeface="Times New Roman"/>
                          <a:ea typeface="宋体"/>
                          <a:cs typeface="Times New Roman"/>
                        </a:rPr>
                        <a:t>97.728</a:t>
                      </a:r>
                      <a:endParaRPr lang="zh-CN" sz="1800" kern="10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endParaRPr lang="en-US" sz="1800" kern="100" dirty="0">
                        <a:latin typeface="Times New Roman"/>
                        <a:ea typeface="宋体"/>
                        <a:cs typeface="Times New Roman"/>
                      </a:endParaRPr>
                    </a:p>
                  </a:txBody>
                  <a:tcPr marL="68580" marR="6858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1295400" y="260648"/>
            <a:ext cx="7086600" cy="563563"/>
          </a:xfrm>
        </p:spPr>
        <p:txBody>
          <a:bodyPr/>
          <a:lstStyle/>
          <a:p>
            <a:r>
              <a:rPr lang="en-US" altLang="zh-CN" dirty="0" smtClean="0">
                <a:ea typeface="宋体" pitchFamily="2" charset="-122"/>
              </a:rPr>
              <a:t>DM</a:t>
            </a:r>
            <a:r>
              <a:rPr lang="zh-CN" altLang="en-US" dirty="0" smtClean="0">
                <a:ea typeface="宋体" pitchFamily="2" charset="-122"/>
              </a:rPr>
              <a:t>（增量调制）</a:t>
            </a:r>
          </a:p>
        </p:txBody>
      </p:sp>
      <p:sp>
        <p:nvSpPr>
          <p:cNvPr id="30723" name="内容占位符 2"/>
          <p:cNvSpPr>
            <a:spLocks noGrp="1"/>
          </p:cNvSpPr>
          <p:nvPr>
            <p:ph idx="1"/>
          </p:nvPr>
        </p:nvSpPr>
        <p:spPr>
          <a:xfrm>
            <a:off x="467544" y="836712"/>
            <a:ext cx="8424936" cy="5256583"/>
          </a:xfrm>
        </p:spPr>
        <p:txBody>
          <a:bodyPr/>
          <a:lstStyle/>
          <a:p>
            <a:r>
              <a:rPr lang="zh-CN" altLang="en-US" sz="2800" dirty="0" smtClean="0"/>
              <a:t>用一个阶梯函数来近似模拟输入</a:t>
            </a:r>
            <a:endParaRPr lang="en-US" altLang="zh-CN" sz="2800" dirty="0" smtClean="0"/>
          </a:p>
          <a:p>
            <a:pPr lvl="1"/>
            <a:r>
              <a:rPr lang="en-US" altLang="zh-CN" sz="2400" dirty="0" smtClean="0"/>
              <a:t>f(t)——</a:t>
            </a:r>
            <a:r>
              <a:rPr lang="zh-CN" altLang="en-US" sz="2400" dirty="0" smtClean="0"/>
              <a:t>时间连续变化的模拟信号</a:t>
            </a:r>
            <a:endParaRPr lang="en-US" altLang="zh-CN" sz="2400" dirty="0" smtClean="0"/>
          </a:p>
          <a:p>
            <a:pPr lvl="1"/>
            <a:r>
              <a:rPr lang="en-US" altLang="zh-CN" sz="2400" dirty="0" smtClean="0"/>
              <a:t>f′(t)——</a:t>
            </a:r>
            <a:r>
              <a:rPr lang="zh-CN" altLang="en-US" sz="2400" dirty="0" smtClean="0"/>
              <a:t>时间间隔为</a:t>
            </a:r>
            <a:r>
              <a:rPr lang="en-US" altLang="zh-CN" sz="2400" dirty="0" err="1" smtClean="0"/>
              <a:t>Δt</a:t>
            </a:r>
            <a:r>
              <a:rPr lang="zh-CN" altLang="en-US" sz="2400" dirty="0" smtClean="0"/>
              <a:t>，相邻幅度差为</a:t>
            </a:r>
            <a:r>
              <a:rPr lang="en-US" altLang="zh-CN" sz="2400" dirty="0" smtClean="0"/>
              <a:t>+σ</a:t>
            </a:r>
            <a:r>
              <a:rPr lang="zh-CN" altLang="en-US" sz="2400" dirty="0" smtClean="0"/>
              <a:t>或</a:t>
            </a:r>
            <a:r>
              <a:rPr lang="en-US" altLang="zh-CN" sz="2400" dirty="0" smtClean="0"/>
              <a:t>-σ</a:t>
            </a:r>
            <a:r>
              <a:rPr lang="zh-CN" altLang="en-US" sz="2400" dirty="0" smtClean="0"/>
              <a:t>的阶梯波形</a:t>
            </a:r>
            <a:endParaRPr lang="en-US" altLang="zh-CN" sz="2400" dirty="0" smtClean="0"/>
          </a:p>
          <a:p>
            <a:pPr lvl="1"/>
            <a:r>
              <a:rPr lang="en-US" altLang="zh-CN" sz="2400" dirty="0" err="1" smtClean="0"/>
              <a:t>Δt</a:t>
            </a:r>
            <a:r>
              <a:rPr lang="zh-CN" altLang="en-US" sz="2400" dirty="0" smtClean="0"/>
              <a:t>（抽样间隔）和</a:t>
            </a:r>
            <a:r>
              <a:rPr lang="en-US" altLang="zh-CN" sz="2400" dirty="0" smtClean="0"/>
              <a:t>σ</a:t>
            </a:r>
            <a:r>
              <a:rPr lang="zh-CN" altLang="en-US" sz="2400" dirty="0" smtClean="0"/>
              <a:t>（量化台阶）足够小</a:t>
            </a:r>
            <a:endParaRPr lang="en-US" altLang="zh-CN" sz="2400" dirty="0" smtClean="0">
              <a:ea typeface="宋体" pitchFamily="2" charset="-122"/>
            </a:endParaRPr>
          </a:p>
          <a:p>
            <a:r>
              <a:rPr lang="zh-CN" altLang="en-US" sz="2800" dirty="0" smtClean="0">
                <a:ea typeface="宋体" pitchFamily="2" charset="-122"/>
              </a:rPr>
              <a:t>在每个样本间隔上移或下移一个电平</a:t>
            </a:r>
            <a:endParaRPr lang="en-US" altLang="zh-CN" sz="2800" dirty="0" smtClean="0">
              <a:ea typeface="宋体" pitchFamily="2" charset="-122"/>
            </a:endParaRPr>
          </a:p>
          <a:p>
            <a:pPr lvl="1"/>
            <a:r>
              <a:rPr lang="zh-CN" altLang="en-US" sz="2400" dirty="0" smtClean="0">
                <a:ea typeface="宋体" pitchFamily="2" charset="-122"/>
              </a:rPr>
              <a:t>如果实际的采样信号与预测的采样信号之差的极性为“正”，则用“</a:t>
            </a:r>
            <a:r>
              <a:rPr lang="en-US" altLang="zh-CN" sz="2400" dirty="0" smtClean="0">
                <a:ea typeface="宋体" pitchFamily="2" charset="-122"/>
              </a:rPr>
              <a:t>1”</a:t>
            </a:r>
            <a:r>
              <a:rPr lang="zh-CN" altLang="en-US" sz="2400" dirty="0" smtClean="0">
                <a:ea typeface="宋体" pitchFamily="2" charset="-122"/>
              </a:rPr>
              <a:t>表示；相反则用“</a:t>
            </a:r>
            <a:r>
              <a:rPr lang="en-US" altLang="zh-CN" sz="2400" dirty="0" smtClean="0">
                <a:ea typeface="宋体" pitchFamily="2" charset="-122"/>
              </a:rPr>
              <a:t>0”</a:t>
            </a:r>
            <a:r>
              <a:rPr lang="zh-CN" altLang="en-US" sz="2400" dirty="0" smtClean="0">
                <a:ea typeface="宋体" pitchFamily="2" charset="-122"/>
              </a:rPr>
              <a:t>表示</a:t>
            </a:r>
            <a:endParaRPr lang="en-US" altLang="zh-CN" sz="2400" dirty="0" smtClean="0">
              <a:ea typeface="宋体" pitchFamily="2" charset="-122"/>
            </a:endParaRPr>
          </a:p>
          <a:p>
            <a:r>
              <a:rPr lang="zh-CN" altLang="en-US" sz="2800" dirty="0" smtClean="0">
                <a:ea typeface="宋体" pitchFamily="2" charset="-122"/>
              </a:rPr>
              <a:t>阶梯波的特点</a:t>
            </a:r>
            <a:endParaRPr lang="en-US" altLang="zh-CN" sz="2800" dirty="0" smtClean="0">
              <a:ea typeface="宋体" pitchFamily="2" charset="-122"/>
            </a:endParaRPr>
          </a:p>
          <a:p>
            <a:pPr lvl="1"/>
            <a:r>
              <a:rPr lang="zh-CN" altLang="en-US" sz="2400" dirty="0" smtClean="0"/>
              <a:t>在每个</a:t>
            </a:r>
            <a:r>
              <a:rPr lang="en-US" altLang="zh-CN" sz="2400" dirty="0" err="1" smtClean="0"/>
              <a:t>Δt</a:t>
            </a:r>
            <a:r>
              <a:rPr lang="zh-CN" altLang="en-US" sz="2400" dirty="0" smtClean="0"/>
              <a:t>间隔内，</a:t>
            </a:r>
            <a:r>
              <a:rPr lang="en-US" altLang="zh-CN" sz="2400" dirty="0" smtClean="0"/>
              <a:t>f’(t)</a:t>
            </a:r>
            <a:r>
              <a:rPr lang="zh-CN" altLang="en-US" sz="2400" dirty="0" smtClean="0"/>
              <a:t>的幅值不变</a:t>
            </a:r>
          </a:p>
          <a:p>
            <a:pPr lvl="1"/>
            <a:r>
              <a:rPr lang="zh-CN" altLang="en-US" sz="2400" dirty="0" smtClean="0"/>
              <a:t>相邻间隔的幅值差不是</a:t>
            </a:r>
            <a:r>
              <a:rPr lang="en-US" altLang="zh-CN" sz="2400" dirty="0" smtClean="0"/>
              <a:t>+σ</a:t>
            </a:r>
            <a:r>
              <a:rPr lang="zh-CN" altLang="en-US" sz="2400" dirty="0" smtClean="0"/>
              <a:t>（上升一个量化阶），就是</a:t>
            </a:r>
            <a:r>
              <a:rPr lang="en-US" altLang="zh-CN" sz="2400" dirty="0" smtClean="0"/>
              <a:t>-σ</a:t>
            </a:r>
            <a:r>
              <a:rPr lang="zh-CN" altLang="en-US" sz="2400" dirty="0" smtClean="0"/>
              <a:t>（下降一个量化阶</a:t>
            </a:r>
            <a:endParaRPr lang="en-US" altLang="zh-CN" sz="2400" dirty="0" smtClean="0"/>
          </a:p>
          <a:p>
            <a:r>
              <a:rPr lang="zh-CN" altLang="en-US" sz="2800" dirty="0" smtClean="0"/>
              <a:t>利用了什么特性？</a:t>
            </a:r>
          </a:p>
          <a:p>
            <a:endParaRPr lang="en-US" altLang="zh-CN" sz="2800" dirty="0" smtClean="0">
              <a:ea typeface="宋体" pitchFamily="2" charset="-122"/>
            </a:endParaRPr>
          </a:p>
          <a:p>
            <a:endParaRPr lang="zh-CN" altLang="en-US" sz="2800" dirty="0" smtClean="0">
              <a:ea typeface="宋体" pitchFamily="2" charset="-122"/>
            </a:endParaRPr>
          </a:p>
          <a:p>
            <a:endParaRPr lang="en-US" altLang="zh-CN" sz="2800" dirty="0" smtClean="0">
              <a:ea typeface="宋体" pitchFamily="2" charset="-122"/>
            </a:endParaRPr>
          </a:p>
        </p:txBody>
      </p:sp>
      <p:sp>
        <p:nvSpPr>
          <p:cNvPr id="46084" name="日期占位符 3"/>
          <p:cNvSpPr>
            <a:spLocks noGrp="1"/>
          </p:cNvSpPr>
          <p:nvPr>
            <p:ph type="dt" sz="quarter" idx="10"/>
          </p:nvPr>
        </p:nvSpPr>
        <p:spPr>
          <a:noFill/>
        </p:spPr>
        <p:txBody>
          <a:bodyPr/>
          <a:lstStyle/>
          <a:p>
            <a:r>
              <a:rPr lang="zh-CN" altLang="en-US" dirty="0" smtClean="0"/>
              <a:t>多媒体技术基础</a:t>
            </a:r>
            <a:endParaRPr lang="en-US" altLang="zh-CN" dirty="0" smtClean="0"/>
          </a:p>
        </p:txBody>
      </p:sp>
      <p:sp>
        <p:nvSpPr>
          <p:cNvPr id="6" name="TextBox 5"/>
          <p:cNvSpPr txBox="1">
            <a:spLocks noChangeArrowheads="1"/>
          </p:cNvSpPr>
          <p:nvPr/>
        </p:nvSpPr>
        <p:spPr bwMode="auto">
          <a:xfrm>
            <a:off x="4644008" y="5733256"/>
            <a:ext cx="3429000" cy="523875"/>
          </a:xfrm>
          <a:prstGeom prst="rect">
            <a:avLst/>
          </a:prstGeom>
          <a:noFill/>
          <a:ln w="9525">
            <a:noFill/>
            <a:miter lim="800000"/>
            <a:headEnd/>
            <a:tailEnd/>
          </a:ln>
        </p:spPr>
        <p:txBody>
          <a:bodyPr>
            <a:spAutoFit/>
          </a:bodyPr>
          <a:lstStyle/>
          <a:p>
            <a:pPr>
              <a:spcBef>
                <a:spcPct val="20000"/>
              </a:spcBef>
              <a:buClr>
                <a:schemeClr val="tx2"/>
              </a:buClr>
              <a:buFont typeface="Wingdings" pitchFamily="2" charset="2"/>
              <a:buNone/>
            </a:pPr>
            <a:r>
              <a:rPr lang="zh-CN" altLang="en-US" sz="2800" dirty="0"/>
              <a:t>样本之间的相关性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0722"/>
                                        </p:tgtEl>
                                        <p:attrNameLst>
                                          <p:attrName>style.visibility</p:attrName>
                                        </p:attrNameLst>
                                      </p:cBhvr>
                                      <p:to>
                                        <p:strVal val="visible"/>
                                      </p:to>
                                    </p:set>
                                    <p:animEffect transition="in" filter="box(in)">
                                      <p:cBhvr>
                                        <p:cTn id="7" dur="500"/>
                                        <p:tgtEl>
                                          <p:spTgt spid="3072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30723">
                                            <p:txEl>
                                              <p:pRg st="0" end="0"/>
                                            </p:txEl>
                                          </p:spTgt>
                                        </p:tgtEl>
                                        <p:attrNameLst>
                                          <p:attrName>style.visibility</p:attrName>
                                        </p:attrNameLst>
                                      </p:cBhvr>
                                      <p:to>
                                        <p:strVal val="visible"/>
                                      </p:to>
                                    </p:set>
                                    <p:animEffect transition="in" filter="box(in)">
                                      <p:cBhvr>
                                        <p:cTn id="10" dur="500"/>
                                        <p:tgtEl>
                                          <p:spTgt spid="30723">
                                            <p:txEl>
                                              <p:pRg st="0" end="0"/>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30723">
                                            <p:txEl>
                                              <p:pRg st="1" end="1"/>
                                            </p:txEl>
                                          </p:spTgt>
                                        </p:tgtEl>
                                        <p:attrNameLst>
                                          <p:attrName>style.visibility</p:attrName>
                                        </p:attrNameLst>
                                      </p:cBhvr>
                                      <p:to>
                                        <p:strVal val="visible"/>
                                      </p:to>
                                    </p:set>
                                    <p:animEffect transition="in" filter="box(in)">
                                      <p:cBhvr>
                                        <p:cTn id="13" dur="500"/>
                                        <p:tgtEl>
                                          <p:spTgt spid="30723">
                                            <p:txEl>
                                              <p:pRg st="1" end="1"/>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30723">
                                            <p:txEl>
                                              <p:pRg st="2" end="2"/>
                                            </p:txEl>
                                          </p:spTgt>
                                        </p:tgtEl>
                                        <p:attrNameLst>
                                          <p:attrName>style.visibility</p:attrName>
                                        </p:attrNameLst>
                                      </p:cBhvr>
                                      <p:to>
                                        <p:strVal val="visible"/>
                                      </p:to>
                                    </p:set>
                                    <p:animEffect transition="in" filter="box(in)">
                                      <p:cBhvr>
                                        <p:cTn id="16" dur="500"/>
                                        <p:tgtEl>
                                          <p:spTgt spid="30723">
                                            <p:txEl>
                                              <p:pRg st="2" end="2"/>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30723">
                                            <p:txEl>
                                              <p:pRg st="3" end="3"/>
                                            </p:txEl>
                                          </p:spTgt>
                                        </p:tgtEl>
                                        <p:attrNameLst>
                                          <p:attrName>style.visibility</p:attrName>
                                        </p:attrNameLst>
                                      </p:cBhvr>
                                      <p:to>
                                        <p:strVal val="visible"/>
                                      </p:to>
                                    </p:set>
                                    <p:animEffect transition="in" filter="box(in)">
                                      <p:cBhvr>
                                        <p:cTn id="19" dur="500"/>
                                        <p:tgtEl>
                                          <p:spTgt spid="30723">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30723">
                                            <p:txEl>
                                              <p:pRg st="4" end="4"/>
                                            </p:txEl>
                                          </p:spTgt>
                                        </p:tgtEl>
                                        <p:attrNameLst>
                                          <p:attrName>style.visibility</p:attrName>
                                        </p:attrNameLst>
                                      </p:cBhvr>
                                      <p:to>
                                        <p:strVal val="visible"/>
                                      </p:to>
                                    </p:set>
                                    <p:animEffect transition="in" filter="box(in)">
                                      <p:cBhvr>
                                        <p:cTn id="24" dur="500"/>
                                        <p:tgtEl>
                                          <p:spTgt spid="30723">
                                            <p:txEl>
                                              <p:pRg st="4" end="4"/>
                                            </p:txEl>
                                          </p:spTgt>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30723">
                                            <p:txEl>
                                              <p:pRg st="5" end="5"/>
                                            </p:txEl>
                                          </p:spTgt>
                                        </p:tgtEl>
                                        <p:attrNameLst>
                                          <p:attrName>style.visibility</p:attrName>
                                        </p:attrNameLst>
                                      </p:cBhvr>
                                      <p:to>
                                        <p:strVal val="visible"/>
                                      </p:to>
                                    </p:set>
                                    <p:animEffect transition="in" filter="box(in)">
                                      <p:cBhvr>
                                        <p:cTn id="27" dur="500"/>
                                        <p:tgtEl>
                                          <p:spTgt spid="3072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0723">
                                            <p:txEl>
                                              <p:pRg st="6" end="6"/>
                                            </p:txEl>
                                          </p:spTgt>
                                        </p:tgtEl>
                                        <p:attrNameLst>
                                          <p:attrName>style.visibility</p:attrName>
                                        </p:attrNameLst>
                                      </p:cBhvr>
                                      <p:to>
                                        <p:strVal val="visible"/>
                                      </p:to>
                                    </p:set>
                                    <p:animEffect transition="in" filter="box(in)">
                                      <p:cBhvr>
                                        <p:cTn id="32" dur="500"/>
                                        <p:tgtEl>
                                          <p:spTgt spid="30723">
                                            <p:txEl>
                                              <p:pRg st="6" end="6"/>
                                            </p:txEl>
                                          </p:spTgt>
                                        </p:tgtEl>
                                      </p:cBhvr>
                                    </p:animEffect>
                                  </p:childTnLst>
                                </p:cTn>
                              </p:par>
                              <p:par>
                                <p:cTn id="33" presetID="4" presetClass="entr" presetSubtype="16" fill="hold" grpId="0" nodeType="withEffect">
                                  <p:stCondLst>
                                    <p:cond delay="0"/>
                                  </p:stCondLst>
                                  <p:childTnLst>
                                    <p:set>
                                      <p:cBhvr>
                                        <p:cTn id="34" dur="1" fill="hold">
                                          <p:stCondLst>
                                            <p:cond delay="0"/>
                                          </p:stCondLst>
                                        </p:cTn>
                                        <p:tgtEl>
                                          <p:spTgt spid="30723">
                                            <p:txEl>
                                              <p:pRg st="7" end="7"/>
                                            </p:txEl>
                                          </p:spTgt>
                                        </p:tgtEl>
                                        <p:attrNameLst>
                                          <p:attrName>style.visibility</p:attrName>
                                        </p:attrNameLst>
                                      </p:cBhvr>
                                      <p:to>
                                        <p:strVal val="visible"/>
                                      </p:to>
                                    </p:set>
                                    <p:animEffect transition="in" filter="box(in)">
                                      <p:cBhvr>
                                        <p:cTn id="35" dur="500"/>
                                        <p:tgtEl>
                                          <p:spTgt spid="30723">
                                            <p:txEl>
                                              <p:pRg st="7" end="7"/>
                                            </p:txEl>
                                          </p:spTgt>
                                        </p:tgtEl>
                                      </p:cBhvr>
                                    </p:animEffect>
                                  </p:childTnLst>
                                </p:cTn>
                              </p:par>
                              <p:par>
                                <p:cTn id="36" presetID="4" presetClass="entr" presetSubtype="16" fill="hold" grpId="0" nodeType="withEffect">
                                  <p:stCondLst>
                                    <p:cond delay="0"/>
                                  </p:stCondLst>
                                  <p:childTnLst>
                                    <p:set>
                                      <p:cBhvr>
                                        <p:cTn id="37" dur="1" fill="hold">
                                          <p:stCondLst>
                                            <p:cond delay="0"/>
                                          </p:stCondLst>
                                        </p:cTn>
                                        <p:tgtEl>
                                          <p:spTgt spid="30723">
                                            <p:txEl>
                                              <p:pRg st="8" end="8"/>
                                            </p:txEl>
                                          </p:spTgt>
                                        </p:tgtEl>
                                        <p:attrNameLst>
                                          <p:attrName>style.visibility</p:attrName>
                                        </p:attrNameLst>
                                      </p:cBhvr>
                                      <p:to>
                                        <p:strVal val="visible"/>
                                      </p:to>
                                    </p:set>
                                    <p:animEffect transition="in" filter="box(in)">
                                      <p:cBhvr>
                                        <p:cTn id="38" dur="500"/>
                                        <p:tgtEl>
                                          <p:spTgt spid="30723">
                                            <p:txEl>
                                              <p:pRg st="8" end="8"/>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 presetClass="entr" presetSubtype="16" fill="hold" grpId="0" nodeType="clickEffect">
                                  <p:stCondLst>
                                    <p:cond delay="0"/>
                                  </p:stCondLst>
                                  <p:childTnLst>
                                    <p:set>
                                      <p:cBhvr>
                                        <p:cTn id="42" dur="1" fill="hold">
                                          <p:stCondLst>
                                            <p:cond delay="0"/>
                                          </p:stCondLst>
                                        </p:cTn>
                                        <p:tgtEl>
                                          <p:spTgt spid="30723">
                                            <p:txEl>
                                              <p:pRg st="9" end="9"/>
                                            </p:txEl>
                                          </p:spTgt>
                                        </p:tgtEl>
                                        <p:attrNameLst>
                                          <p:attrName>style.visibility</p:attrName>
                                        </p:attrNameLst>
                                      </p:cBhvr>
                                      <p:to>
                                        <p:strVal val="visible"/>
                                      </p:to>
                                    </p:set>
                                    <p:animEffect transition="in" filter="box(in)">
                                      <p:cBhvr>
                                        <p:cTn id="43" dur="500"/>
                                        <p:tgtEl>
                                          <p:spTgt spid="30723">
                                            <p:txEl>
                                              <p:pRg st="9" end="9"/>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4" presetClass="entr" presetSubtype="16" fill="hold" grpId="0" nodeType="clickEffect">
                                  <p:stCondLst>
                                    <p:cond delay="0"/>
                                  </p:stCondLst>
                                  <p:childTnLst>
                                    <p:set>
                                      <p:cBhvr>
                                        <p:cTn id="47" dur="1" fill="hold">
                                          <p:stCondLst>
                                            <p:cond delay="0"/>
                                          </p:stCondLst>
                                        </p:cTn>
                                        <p:tgtEl>
                                          <p:spTgt spid="6"/>
                                        </p:tgtEl>
                                        <p:attrNameLst>
                                          <p:attrName>style.visibility</p:attrName>
                                        </p:attrNameLst>
                                      </p:cBhvr>
                                      <p:to>
                                        <p:strVal val="visible"/>
                                      </p:to>
                                    </p:set>
                                    <p:animEffect transition="in" filter="box(in)">
                                      <p:cBhvr>
                                        <p:cTn id="4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2" grpId="0"/>
      <p:bldP spid="30723" grpId="0" build="p"/>
      <p:bldP spid="6"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增量调制的工作过程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881667" name="Object 3"/>
          <p:cNvGraphicFramePr>
            <a:graphicFrameLocks noChangeAspect="1"/>
          </p:cNvGraphicFramePr>
          <p:nvPr/>
        </p:nvGraphicFramePr>
        <p:xfrm>
          <a:off x="1211460" y="1130523"/>
          <a:ext cx="7392988" cy="4530725"/>
        </p:xfrm>
        <a:graphic>
          <a:graphicData uri="http://schemas.openxmlformats.org/presentationml/2006/ole">
            <p:oleObj spid="_x0000_s881667" name="Visio" r:id="rId3" imgW="3174120" imgH="2051280" progId="Visio.Drawing.11">
              <p:embed/>
            </p:oleObj>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增量调制的具体实现</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1061890" name="Picture 2"/>
          <p:cNvPicPr>
            <a:picLocks noChangeAspect="1" noChangeArrowheads="1"/>
          </p:cNvPicPr>
          <p:nvPr/>
        </p:nvPicPr>
        <p:blipFill>
          <a:blip r:embed="rId2" cstate="print"/>
          <a:srcRect/>
          <a:stretch>
            <a:fillRect/>
          </a:stretch>
        </p:blipFill>
        <p:spPr bwMode="auto">
          <a:xfrm>
            <a:off x="1187624" y="1052736"/>
            <a:ext cx="6365379" cy="4553888"/>
          </a:xfrm>
          <a:prstGeom prst="rect">
            <a:avLst/>
          </a:prstGeom>
          <a:noFill/>
          <a:ln w="9525">
            <a:noFill/>
            <a:miter lim="800000"/>
            <a:headEnd/>
            <a:tailEnd/>
          </a:ln>
        </p:spPr>
      </p:pic>
      <p:sp>
        <p:nvSpPr>
          <p:cNvPr id="6" name="TextBox 5"/>
          <p:cNvSpPr txBox="1"/>
          <p:nvPr/>
        </p:nvSpPr>
        <p:spPr>
          <a:xfrm>
            <a:off x="683568" y="5517232"/>
            <a:ext cx="8064896" cy="830997"/>
          </a:xfrm>
          <a:prstGeom prst="rect">
            <a:avLst/>
          </a:prstGeom>
          <a:noFill/>
        </p:spPr>
        <p:txBody>
          <a:bodyPr wrap="square" rtlCol="0">
            <a:spAutoFit/>
          </a:bodyPr>
          <a:lstStyle/>
          <a:p>
            <a:r>
              <a:rPr lang="zh-CN" altLang="en-US" dirty="0" smtClean="0"/>
              <a:t>为了实现方便，可以用类似</a:t>
            </a:r>
            <a:r>
              <a:rPr lang="en-US" altLang="zh-CN" dirty="0" smtClean="0"/>
              <a:t>m</a:t>
            </a:r>
            <a:r>
              <a:rPr lang="en-US" altLang="zh-CN" baseline="-25000" dirty="0" smtClean="0"/>
              <a:t>1</a:t>
            </a:r>
            <a:r>
              <a:rPr lang="en-US" altLang="zh-CN" dirty="0" smtClean="0"/>
              <a:t>(t)</a:t>
            </a:r>
            <a:r>
              <a:rPr lang="zh-CN" altLang="en-US" dirty="0" smtClean="0"/>
              <a:t>的斜变坡来近似代替阶阶梯坡</a:t>
            </a:r>
            <a:r>
              <a:rPr lang="en-US" altLang="zh-CN" dirty="0" smtClean="0"/>
              <a:t>m’(t)</a:t>
            </a:r>
            <a:r>
              <a:rPr lang="zh-CN" altLang="en-US" dirty="0" smtClean="0"/>
              <a:t>，可以用</a:t>
            </a:r>
            <a:r>
              <a:rPr lang="en-US" altLang="zh-CN" dirty="0" smtClean="0"/>
              <a:t>RC</a:t>
            </a:r>
            <a:r>
              <a:rPr lang="zh-CN" altLang="en-US" dirty="0" smtClean="0"/>
              <a:t>积分电路实现</a:t>
            </a:r>
            <a:endParaRPr lang="zh-CN"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增量调制器原理框图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060866" name="Object 2"/>
          <p:cNvGraphicFramePr>
            <a:graphicFrameLocks noChangeAspect="1"/>
          </p:cNvGraphicFramePr>
          <p:nvPr/>
        </p:nvGraphicFramePr>
        <p:xfrm>
          <a:off x="251520" y="1327894"/>
          <a:ext cx="8763000" cy="3397250"/>
        </p:xfrm>
        <a:graphic>
          <a:graphicData uri="http://schemas.openxmlformats.org/presentationml/2006/ole">
            <p:oleObj spid="_x0000_s1060866" name="Visio" r:id="rId3" imgW="3881160" imgH="1505160" progId="Visio.Drawing.11">
              <p:embed/>
            </p:oleObj>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9592" y="457200"/>
            <a:ext cx="8244408" cy="563563"/>
          </a:xfrm>
        </p:spPr>
        <p:txBody>
          <a:bodyPr/>
          <a:lstStyle/>
          <a:p>
            <a:r>
              <a:rPr lang="zh-CN" altLang="en-US" dirty="0" smtClean="0"/>
              <a:t>增量调制器各处波形示意图（</a:t>
            </a:r>
            <a:r>
              <a:rPr lang="en-US" altLang="zh-CN" dirty="0" smtClean="0"/>
              <a:t>1</a:t>
            </a:r>
            <a:r>
              <a:rPr lang="zh-CN" altLang="en-US" dirty="0" smtClean="0"/>
              <a:t>）</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062914" name="Object 2"/>
          <p:cNvGraphicFramePr>
            <a:graphicFrameLocks noChangeAspect="1"/>
          </p:cNvGraphicFramePr>
          <p:nvPr/>
        </p:nvGraphicFramePr>
        <p:xfrm>
          <a:off x="31576" y="1009426"/>
          <a:ext cx="7924800" cy="4795838"/>
        </p:xfrm>
        <a:graphic>
          <a:graphicData uri="http://schemas.openxmlformats.org/presentationml/2006/ole">
            <p:oleObj spid="_x0000_s1062914" name="VISIO" r:id="rId3" imgW="3955320" imgH="2393280" progId="Visio.Drawing.11">
              <p:embed/>
            </p:oleObj>
          </a:graphicData>
        </a:graphic>
      </p:graphicFrame>
      <p:sp>
        <p:nvSpPr>
          <p:cNvPr id="6" name="TextBox 5"/>
          <p:cNvSpPr txBox="1"/>
          <p:nvPr/>
        </p:nvSpPr>
        <p:spPr>
          <a:xfrm>
            <a:off x="1080063" y="5775647"/>
            <a:ext cx="6372257" cy="461665"/>
          </a:xfrm>
          <a:prstGeom prst="rect">
            <a:avLst/>
          </a:prstGeom>
          <a:noFill/>
        </p:spPr>
        <p:txBody>
          <a:bodyPr wrap="none" rtlCol="0">
            <a:spAutoFit/>
          </a:bodyPr>
          <a:lstStyle/>
          <a:p>
            <a:r>
              <a:rPr lang="zh-CN" altLang="en-US" dirty="0" smtClean="0"/>
              <a:t>抽样时刻上的斜变坡与阶梯坡的取值完全相同</a:t>
            </a:r>
            <a:endParaRPr lang="zh-CN"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608" y="457200"/>
            <a:ext cx="8100392" cy="563563"/>
          </a:xfrm>
        </p:spPr>
        <p:txBody>
          <a:bodyPr/>
          <a:lstStyle/>
          <a:p>
            <a:r>
              <a:rPr lang="zh-CN" altLang="en-US" dirty="0" smtClean="0"/>
              <a:t>增量调制器各处波形示意图（</a:t>
            </a:r>
            <a:r>
              <a:rPr lang="en-US" altLang="zh-CN" dirty="0" smtClean="0"/>
              <a:t>2</a:t>
            </a:r>
            <a:r>
              <a:rPr lang="zh-CN" altLang="en-US" dirty="0" smtClean="0"/>
              <a:t>）</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063938" name="Object 2"/>
          <p:cNvGraphicFramePr>
            <a:graphicFrameLocks noChangeAspect="1"/>
          </p:cNvGraphicFramePr>
          <p:nvPr/>
        </p:nvGraphicFramePr>
        <p:xfrm>
          <a:off x="383232" y="1127596"/>
          <a:ext cx="8077200" cy="4965700"/>
        </p:xfrm>
        <a:graphic>
          <a:graphicData uri="http://schemas.openxmlformats.org/presentationml/2006/ole">
            <p:oleObj spid="_x0000_s1063938" name="VISIO" r:id="rId3" imgW="3870000" imgH="2379600" progId="Visio.Drawing.11">
              <p:embed/>
            </p:oleObj>
          </a:graphicData>
        </a:graphic>
      </p:graphicFrame>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608" y="457200"/>
            <a:ext cx="7776864" cy="563563"/>
          </a:xfrm>
        </p:spPr>
        <p:txBody>
          <a:bodyPr/>
          <a:lstStyle/>
          <a:p>
            <a:r>
              <a:rPr lang="zh-CN" altLang="en-US" dirty="0" smtClean="0"/>
              <a:t>增量调制解调器原理框图及各处波形</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064962" name="Object 2"/>
          <p:cNvGraphicFramePr>
            <a:graphicFrameLocks noChangeAspect="1"/>
          </p:cNvGraphicFramePr>
          <p:nvPr/>
        </p:nvGraphicFramePr>
        <p:xfrm>
          <a:off x="179512" y="1447800"/>
          <a:ext cx="8839200" cy="2743200"/>
        </p:xfrm>
        <a:graphic>
          <a:graphicData uri="http://schemas.openxmlformats.org/presentationml/2006/ole">
            <p:oleObj spid="_x0000_s1064962" name="VISIO" r:id="rId3" imgW="4707360" imgH="1459800" progId="Visio.Drawing.11">
              <p:embed/>
            </p:oleObj>
          </a:graphicData>
        </a:graphic>
      </p:graphicFrame>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zh-CN" altLang="en-US" dirty="0" smtClean="0">
                <a:ea typeface="宋体" pitchFamily="2" charset="-122"/>
              </a:rPr>
              <a:t>增量调制中存在的问题</a:t>
            </a:r>
            <a:r>
              <a:rPr lang="en-US" altLang="zh-CN" dirty="0" smtClean="0">
                <a:ea typeface="宋体" pitchFamily="2" charset="-122"/>
              </a:rPr>
              <a:t>—</a:t>
            </a:r>
            <a:r>
              <a:rPr lang="zh-CN" altLang="en-US" dirty="0" smtClean="0">
                <a:ea typeface="宋体" pitchFamily="2" charset="-122"/>
              </a:rPr>
              <a:t>斜率过载</a:t>
            </a:r>
          </a:p>
        </p:txBody>
      </p:sp>
      <p:sp>
        <p:nvSpPr>
          <p:cNvPr id="47107" name="内容占位符 2"/>
          <p:cNvSpPr>
            <a:spLocks noGrp="1"/>
          </p:cNvSpPr>
          <p:nvPr>
            <p:ph idx="1"/>
          </p:nvPr>
        </p:nvSpPr>
        <p:spPr>
          <a:xfrm>
            <a:off x="611560" y="5085184"/>
            <a:ext cx="7937128" cy="936104"/>
          </a:xfrm>
        </p:spPr>
        <p:txBody>
          <a:bodyPr/>
          <a:lstStyle/>
          <a:p>
            <a:r>
              <a:rPr lang="zh-CN" altLang="en-US" sz="2400" dirty="0" smtClean="0">
                <a:ea typeface="宋体" pitchFamily="2" charset="-122"/>
              </a:rPr>
              <a:t>斜率过载：</a:t>
            </a:r>
            <a:r>
              <a:rPr lang="zh-CN" altLang="en-US" sz="2400" dirty="0" smtClean="0">
                <a:latin typeface="宋体" pitchFamily="2" charset="-122"/>
                <a:ea typeface="宋体" pitchFamily="2" charset="-122"/>
              </a:rPr>
              <a:t>开始阶段增量调制器的输出不能保持跟踪输入信号的快速变化</a:t>
            </a:r>
            <a:endParaRPr lang="zh-CN" altLang="en-US" sz="2000" dirty="0" smtClean="0">
              <a:latin typeface="宋体" pitchFamily="2" charset="-122"/>
              <a:ea typeface="宋体" pitchFamily="2" charset="-122"/>
            </a:endParaRPr>
          </a:p>
        </p:txBody>
      </p:sp>
      <p:sp>
        <p:nvSpPr>
          <p:cNvPr id="471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 name="Picture 4" descr="C:\Documents and Settings\fym\桌面\500M《多媒体技术基础》02-18\多媒体技术及教育应用网络课程\多媒体技术基础\img\Image49.gif"/>
          <p:cNvPicPr>
            <a:picLocks noChangeAspect="1" noChangeArrowheads="1"/>
          </p:cNvPicPr>
          <p:nvPr/>
        </p:nvPicPr>
        <p:blipFill>
          <a:blip r:embed="rId2" r:link="rId3" cstate="print"/>
          <a:srcRect/>
          <a:stretch>
            <a:fillRect/>
          </a:stretch>
        </p:blipFill>
        <p:spPr bwMode="auto">
          <a:xfrm>
            <a:off x="1547664" y="2006095"/>
            <a:ext cx="6120680" cy="3007081"/>
          </a:xfrm>
          <a:prstGeom prst="rect">
            <a:avLst/>
          </a:prstGeom>
          <a:noFill/>
          <a:ln w="9525">
            <a:noFill/>
            <a:miter lim="800000"/>
            <a:headEnd/>
            <a:tailEnd/>
          </a:ln>
        </p:spPr>
      </p:pic>
      <p:sp>
        <p:nvSpPr>
          <p:cNvPr id="6" name="TextBox 5"/>
          <p:cNvSpPr txBox="1"/>
          <p:nvPr/>
        </p:nvSpPr>
        <p:spPr>
          <a:xfrm>
            <a:off x="1115616" y="1052736"/>
            <a:ext cx="7632848" cy="830997"/>
          </a:xfrm>
          <a:prstGeom prst="rect">
            <a:avLst/>
          </a:prstGeom>
          <a:noFill/>
        </p:spPr>
        <p:txBody>
          <a:bodyPr wrap="square" rtlCol="0">
            <a:spAutoFit/>
          </a:bodyPr>
          <a:lstStyle/>
          <a:p>
            <a:r>
              <a:rPr lang="zh-CN" altLang="en-US" dirty="0" smtClean="0"/>
              <a:t>每一位码值反映的是曲线向上或向下的变化趋势，并不代表某一时刻的抽样值</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增量调制中存在的问题</a:t>
            </a:r>
            <a:r>
              <a:rPr lang="en-US" altLang="zh-CN" dirty="0" smtClean="0">
                <a:ea typeface="宋体" pitchFamily="2" charset="-122"/>
              </a:rPr>
              <a:t>—</a:t>
            </a:r>
            <a:r>
              <a:rPr lang="zh-CN" altLang="en-US" dirty="0" smtClean="0"/>
              <a:t>粒状噪声</a:t>
            </a:r>
            <a:endParaRPr lang="zh-CN" altLang="en-US" dirty="0"/>
          </a:p>
        </p:txBody>
      </p:sp>
      <p:sp>
        <p:nvSpPr>
          <p:cNvPr id="3" name="内容占位符 2"/>
          <p:cNvSpPr>
            <a:spLocks noGrp="1"/>
          </p:cNvSpPr>
          <p:nvPr>
            <p:ph idx="1"/>
          </p:nvPr>
        </p:nvSpPr>
        <p:spPr>
          <a:xfrm>
            <a:off x="899592" y="1268760"/>
            <a:ext cx="7632848" cy="4803428"/>
          </a:xfrm>
        </p:spPr>
        <p:txBody>
          <a:bodyPr/>
          <a:lstStyle/>
          <a:p>
            <a:r>
              <a:rPr lang="zh-CN" altLang="en-US" sz="2800" dirty="0" smtClean="0"/>
              <a:t>粒状噪声</a:t>
            </a:r>
            <a:r>
              <a:rPr lang="zh-CN" altLang="en-US" sz="2400" dirty="0" smtClean="0">
                <a:ea typeface="宋体" pitchFamily="2" charset="-122"/>
              </a:rPr>
              <a:t>：</a:t>
            </a:r>
            <a:r>
              <a:rPr lang="zh-CN" altLang="en-US" sz="2800" dirty="0" smtClean="0"/>
              <a:t>输入信号与预测信号的差值接近零的区域出现随机交变的“</a:t>
            </a:r>
            <a:r>
              <a:rPr lang="en-US" altLang="zh-CN" sz="2800" dirty="0" smtClean="0"/>
              <a:t>0”</a:t>
            </a:r>
            <a:r>
              <a:rPr lang="zh-CN" altLang="en-US" sz="2800" dirty="0" smtClean="0"/>
              <a:t>和“</a:t>
            </a:r>
            <a:r>
              <a:rPr lang="en-US" altLang="zh-CN" sz="2800" dirty="0" smtClean="0"/>
              <a:t>1”</a:t>
            </a:r>
          </a:p>
          <a:p>
            <a:r>
              <a:rPr lang="zh-CN" altLang="en-US" sz="2800" dirty="0" smtClean="0"/>
              <a:t>粒状噪声引起的起始编码电平</a:t>
            </a:r>
            <a:endParaRPr lang="en-US" altLang="zh-CN" sz="2800" dirty="0" smtClean="0"/>
          </a:p>
          <a:p>
            <a:pPr lvl="1"/>
            <a:r>
              <a:rPr lang="zh-CN" altLang="en-US" sz="2400" dirty="0" smtClean="0"/>
              <a:t>如果模拟信号为交流信号，且信号峰</a:t>
            </a:r>
            <a:r>
              <a:rPr lang="en-US" altLang="zh-CN" sz="2400" dirty="0" smtClean="0"/>
              <a:t>-</a:t>
            </a:r>
            <a:r>
              <a:rPr lang="zh-CN" altLang="en-US" sz="2400" dirty="0" smtClean="0"/>
              <a:t>峰值小于</a:t>
            </a:r>
            <a:r>
              <a:rPr lang="en-US" altLang="zh-CN" sz="2400" i="1" dirty="0" smtClean="0"/>
              <a:t>σ</a:t>
            </a:r>
            <a:r>
              <a:rPr lang="zh-CN" altLang="en-US" sz="2400" dirty="0" smtClean="0"/>
              <a:t>时，增量调制器的输出将不随信号的变化而变化，只输出</a:t>
            </a:r>
            <a:r>
              <a:rPr lang="zh-CN" altLang="en-US" sz="2400" dirty="0" smtClean="0">
                <a:latin typeface="Courier New"/>
              </a:rPr>
              <a:t>“</a:t>
            </a:r>
            <a:r>
              <a:rPr lang="en-US" altLang="zh-CN" sz="2400" dirty="0" smtClean="0"/>
              <a:t>1</a:t>
            </a:r>
            <a:r>
              <a:rPr lang="en-US" altLang="zh-CN" sz="2400" dirty="0" smtClean="0">
                <a:latin typeface="Courier New"/>
              </a:rPr>
              <a:t>”</a:t>
            </a:r>
            <a:r>
              <a:rPr lang="zh-CN" altLang="en-US" sz="2400" dirty="0" smtClean="0"/>
              <a:t>和</a:t>
            </a:r>
            <a:r>
              <a:rPr lang="zh-CN" altLang="en-US" sz="2400" dirty="0" smtClean="0">
                <a:latin typeface="Courier New"/>
              </a:rPr>
              <a:t>“</a:t>
            </a:r>
            <a:r>
              <a:rPr lang="en-US" altLang="zh-CN" sz="2400" dirty="0" smtClean="0"/>
              <a:t>0</a:t>
            </a:r>
            <a:r>
              <a:rPr lang="en-US" altLang="zh-CN" sz="2400" dirty="0" smtClean="0">
                <a:latin typeface="Courier New"/>
              </a:rPr>
              <a:t>”</a:t>
            </a:r>
            <a:r>
              <a:rPr lang="zh-CN" altLang="en-US" sz="2400" dirty="0" smtClean="0"/>
              <a:t>交替出现的数字序列。</a:t>
            </a:r>
            <a:endParaRPr lang="en-US" altLang="zh-CN" sz="2400" dirty="0" smtClean="0"/>
          </a:p>
          <a:p>
            <a:pPr lvl="1"/>
            <a:r>
              <a:rPr lang="zh-CN" altLang="en-US" sz="2400" dirty="0" smtClean="0"/>
              <a:t>只有当信号峰值大于</a:t>
            </a:r>
            <a:r>
              <a:rPr lang="en-US" altLang="zh-CN" sz="2400" i="1" dirty="0" smtClean="0"/>
              <a:t>σ</a:t>
            </a:r>
            <a:r>
              <a:rPr lang="en-US" altLang="zh-CN" sz="2400" dirty="0" smtClean="0"/>
              <a:t>/2</a:t>
            </a:r>
            <a:r>
              <a:rPr lang="zh-CN" altLang="en-US" sz="2400" dirty="0" smtClean="0"/>
              <a:t>时，调制器才输出随交流信号的变化而变化的数字序列</a:t>
            </a:r>
            <a:r>
              <a:rPr lang="en-US" altLang="zh-CN" sz="2400" dirty="0" smtClean="0"/>
              <a:t>,</a:t>
            </a:r>
            <a:r>
              <a:rPr lang="zh-CN" altLang="en-US" sz="2400" dirty="0" smtClean="0"/>
              <a:t>因此，把</a:t>
            </a:r>
            <a:r>
              <a:rPr lang="en-US" altLang="zh-CN" sz="2400" i="1" dirty="0" smtClean="0"/>
              <a:t>σ</a:t>
            </a:r>
            <a:r>
              <a:rPr lang="en-US" altLang="zh-CN" sz="2400" dirty="0" smtClean="0"/>
              <a:t>/2</a:t>
            </a:r>
            <a:r>
              <a:rPr lang="zh-CN" altLang="en-US" sz="2400" dirty="0" smtClean="0"/>
              <a:t>电平称为增量调制器的起始编码电平</a:t>
            </a:r>
            <a:endParaRPr lang="en-US" altLang="zh-CN" sz="2400" dirty="0" smtClean="0"/>
          </a:p>
          <a:p>
            <a:pPr lvl="1"/>
            <a:r>
              <a:rPr lang="en-US" altLang="zh-CN" sz="2400" dirty="0" err="1" smtClean="0"/>
              <a:t>A</a:t>
            </a:r>
            <a:r>
              <a:rPr lang="en-US" altLang="zh-CN" sz="2400" baseline="-25000" dirty="0" err="1" smtClean="0"/>
              <a:t>min</a:t>
            </a:r>
            <a:r>
              <a:rPr lang="en-US" altLang="zh-CN" sz="2400" dirty="0" smtClean="0"/>
              <a:t>=</a:t>
            </a:r>
            <a:r>
              <a:rPr lang="en-US" altLang="zh-CN" sz="2400" i="1" dirty="0" smtClean="0"/>
              <a:t> σ</a:t>
            </a:r>
            <a:r>
              <a:rPr lang="en-US" altLang="zh-CN" sz="2400" dirty="0" smtClean="0"/>
              <a:t>/2</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周期信号的频谱特点</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sp>
        <p:nvSpPr>
          <p:cNvPr id="4" name="TextBox 3"/>
          <p:cNvSpPr txBox="1"/>
          <p:nvPr/>
        </p:nvSpPr>
        <p:spPr>
          <a:xfrm>
            <a:off x="1043607" y="1346801"/>
            <a:ext cx="7056785" cy="4530471"/>
          </a:xfrm>
          <a:prstGeom prst="rect">
            <a:avLst/>
          </a:prstGeom>
          <a:noFill/>
        </p:spPr>
        <p:txBody>
          <a:bodyPr wrap="square" rtlCol="0">
            <a:spAutoFit/>
          </a:bodyPr>
          <a:lstStyle/>
          <a:p>
            <a:pPr marL="342900" indent="-342900">
              <a:lnSpc>
                <a:spcPct val="110000"/>
              </a:lnSpc>
              <a:spcBef>
                <a:spcPct val="20000"/>
              </a:spcBef>
              <a:buClr>
                <a:schemeClr val="tx2"/>
              </a:buClr>
              <a:buFont typeface="Wingdings" pitchFamily="2" charset="2"/>
              <a:buChar char="v"/>
            </a:pPr>
            <a:r>
              <a:rPr lang="zh-CN" altLang="en-US" sz="2800" dirty="0" smtClean="0">
                <a:solidFill>
                  <a:srgbClr val="FF0000"/>
                </a:solidFill>
              </a:rPr>
              <a:t>离散性</a:t>
            </a:r>
            <a:r>
              <a:rPr lang="zh-CN" altLang="en-US" sz="2800" dirty="0" smtClean="0"/>
              <a:t>：周期信号的频谱由不连续的线条组成，每一条线代表一个正弦量，故称为离散频谱</a:t>
            </a:r>
            <a:endParaRPr lang="en-US" altLang="zh-CN" sz="2800" dirty="0" smtClean="0"/>
          </a:p>
          <a:p>
            <a:pPr marL="342900" indent="-342900">
              <a:lnSpc>
                <a:spcPct val="110000"/>
              </a:lnSpc>
              <a:spcBef>
                <a:spcPct val="20000"/>
              </a:spcBef>
              <a:buClr>
                <a:schemeClr val="tx2"/>
              </a:buClr>
              <a:buFont typeface="Wingdings" pitchFamily="2" charset="2"/>
              <a:buChar char="v"/>
            </a:pPr>
            <a:r>
              <a:rPr lang="zh-CN" altLang="en-US" sz="2800" dirty="0" smtClean="0">
                <a:solidFill>
                  <a:srgbClr val="FF0000"/>
                </a:solidFill>
              </a:rPr>
              <a:t>谐波性</a:t>
            </a:r>
            <a:r>
              <a:rPr lang="zh-CN" altLang="en-US" sz="2800" dirty="0" smtClean="0"/>
              <a:t>：周期信号频谱的每条谱线只能出现在基波频率的整数倍频率上。这就是周期信号频谱的谐波性</a:t>
            </a:r>
            <a:endParaRPr lang="en-US" altLang="zh-CN" sz="2800" dirty="0" smtClean="0"/>
          </a:p>
          <a:p>
            <a:pPr marL="342900" indent="-342900">
              <a:lnSpc>
                <a:spcPct val="110000"/>
              </a:lnSpc>
              <a:spcBef>
                <a:spcPct val="20000"/>
              </a:spcBef>
              <a:buClr>
                <a:schemeClr val="tx2"/>
              </a:buClr>
              <a:buFont typeface="Wingdings" pitchFamily="2" charset="2"/>
              <a:buChar char="v"/>
            </a:pPr>
            <a:r>
              <a:rPr lang="zh-CN" altLang="en-US" sz="2800" dirty="0" smtClean="0">
                <a:solidFill>
                  <a:srgbClr val="FF0000"/>
                </a:solidFill>
              </a:rPr>
              <a:t>收敛性</a:t>
            </a:r>
            <a:r>
              <a:rPr lang="zh-CN" altLang="en-US" sz="2800" dirty="0" smtClean="0"/>
              <a:t>：各次谐波的振幅，总的趋势是随着谐波次数的增高而逐渐减小。所以，周期信号的频谱具有收敛性</a:t>
            </a:r>
            <a:endParaRPr lang="en-US" altLang="zh-CN" sz="2800" dirty="0" smtClean="0"/>
          </a:p>
        </p:txBody>
      </p:sp>
    </p:spTree>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增量调制的量化噪声</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882690" name="Object 2"/>
          <p:cNvGraphicFramePr>
            <a:graphicFrameLocks noChangeAspect="1"/>
          </p:cNvGraphicFramePr>
          <p:nvPr/>
        </p:nvGraphicFramePr>
        <p:xfrm>
          <a:off x="-771651" y="548680"/>
          <a:ext cx="9808147" cy="4128319"/>
        </p:xfrm>
        <a:graphic>
          <a:graphicData uri="http://schemas.openxmlformats.org/presentationml/2006/ole">
            <p:oleObj spid="_x0000_s882690" name="VISIO" r:id="rId3" imgW="3706560" imgH="1560240" progId="Visio.Drawing.11">
              <p:embed/>
            </p:oleObj>
          </a:graphicData>
        </a:graphic>
      </p:graphicFrame>
      <p:sp>
        <p:nvSpPr>
          <p:cNvPr id="7" name="TextBox 6"/>
          <p:cNvSpPr txBox="1"/>
          <p:nvPr/>
        </p:nvSpPr>
        <p:spPr>
          <a:xfrm>
            <a:off x="2262769" y="4181018"/>
            <a:ext cx="1733167" cy="400110"/>
          </a:xfrm>
          <a:prstGeom prst="rect">
            <a:avLst/>
          </a:prstGeom>
          <a:noFill/>
        </p:spPr>
        <p:txBody>
          <a:bodyPr wrap="none" rtlCol="0">
            <a:spAutoFit/>
          </a:bodyPr>
          <a:lstStyle/>
          <a:p>
            <a:r>
              <a:rPr lang="zh-CN" altLang="en-US" sz="2000" dirty="0" smtClean="0"/>
              <a:t>一般量化噪声</a:t>
            </a:r>
            <a:endParaRPr lang="zh-CN" altLang="en-US" sz="2000" dirty="0"/>
          </a:p>
        </p:txBody>
      </p:sp>
      <p:sp>
        <p:nvSpPr>
          <p:cNvPr id="8" name="TextBox 7"/>
          <p:cNvSpPr txBox="1"/>
          <p:nvPr/>
        </p:nvSpPr>
        <p:spPr>
          <a:xfrm>
            <a:off x="7315440" y="4181018"/>
            <a:ext cx="1217000" cy="400110"/>
          </a:xfrm>
          <a:prstGeom prst="rect">
            <a:avLst/>
          </a:prstGeom>
          <a:noFill/>
        </p:spPr>
        <p:txBody>
          <a:bodyPr wrap="none" rtlCol="0">
            <a:spAutoFit/>
          </a:bodyPr>
          <a:lstStyle/>
          <a:p>
            <a:r>
              <a:rPr lang="zh-CN" altLang="en-US" sz="2000" dirty="0" smtClean="0"/>
              <a:t>过载噪声</a:t>
            </a:r>
            <a:endParaRPr lang="zh-CN" altLang="en-US" sz="2000" dirty="0"/>
          </a:p>
        </p:txBody>
      </p:sp>
      <p:sp>
        <p:nvSpPr>
          <p:cNvPr id="9" name="TextBox 8"/>
          <p:cNvSpPr txBox="1"/>
          <p:nvPr/>
        </p:nvSpPr>
        <p:spPr>
          <a:xfrm>
            <a:off x="323528" y="4581128"/>
            <a:ext cx="4032448" cy="1200329"/>
          </a:xfrm>
          <a:prstGeom prst="rect">
            <a:avLst/>
          </a:prstGeom>
          <a:noFill/>
        </p:spPr>
        <p:txBody>
          <a:bodyPr wrap="square" rtlCol="0">
            <a:spAutoFit/>
          </a:bodyPr>
          <a:lstStyle/>
          <a:p>
            <a:r>
              <a:rPr lang="zh-CN" altLang="en-US" dirty="0" smtClean="0"/>
              <a:t>量化误差是一个随机过程，它总在</a:t>
            </a:r>
            <a:r>
              <a:rPr lang="en-US" altLang="zh-CN" dirty="0" smtClean="0"/>
              <a:t>-σ</a:t>
            </a:r>
            <a:r>
              <a:rPr lang="zh-CN" altLang="en-US" dirty="0" smtClean="0"/>
              <a:t>到</a:t>
            </a:r>
            <a:r>
              <a:rPr lang="en-US" altLang="zh-CN" dirty="0" smtClean="0"/>
              <a:t>σ</a:t>
            </a:r>
            <a:r>
              <a:rPr lang="zh-CN" altLang="en-US" dirty="0" smtClean="0"/>
              <a:t>范围内变化，这种误差称为一般量化误差</a:t>
            </a:r>
            <a:endParaRPr lang="zh-CN" altLang="en-US" dirty="0"/>
          </a:p>
        </p:txBody>
      </p:sp>
      <p:sp>
        <p:nvSpPr>
          <p:cNvPr id="10" name="TextBox 9"/>
          <p:cNvSpPr txBox="1"/>
          <p:nvPr/>
        </p:nvSpPr>
        <p:spPr>
          <a:xfrm>
            <a:off x="4572000" y="4595644"/>
            <a:ext cx="4248472" cy="1569660"/>
          </a:xfrm>
          <a:prstGeom prst="rect">
            <a:avLst/>
          </a:prstGeom>
          <a:noFill/>
        </p:spPr>
        <p:txBody>
          <a:bodyPr wrap="square" rtlCol="0">
            <a:spAutoFit/>
          </a:bodyPr>
          <a:lstStyle/>
          <a:p>
            <a:r>
              <a:rPr lang="zh-CN" altLang="en-US" dirty="0" smtClean="0"/>
              <a:t>阶梯电压波形跟不上信号的变化时，阶梯波形与模拟波形产生很大的失真，这样的失真称为过载误差（过载噪声）</a:t>
            </a:r>
            <a:endParaRPr lang="zh-CN" alt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减小量化噪声的讨论</a:t>
            </a:r>
            <a:endParaRPr lang="zh-CN" altLang="en-US" dirty="0"/>
          </a:p>
        </p:txBody>
      </p:sp>
      <p:sp>
        <p:nvSpPr>
          <p:cNvPr id="3" name="内容占位符 2"/>
          <p:cNvSpPr>
            <a:spLocks noGrp="1"/>
          </p:cNvSpPr>
          <p:nvPr>
            <p:ph idx="1"/>
          </p:nvPr>
        </p:nvSpPr>
        <p:spPr>
          <a:xfrm>
            <a:off x="1066800" y="1371600"/>
            <a:ext cx="7620000" cy="4937720"/>
          </a:xfrm>
        </p:spPr>
        <p:txBody>
          <a:bodyPr/>
          <a:lstStyle/>
          <a:p>
            <a:pPr>
              <a:spcAft>
                <a:spcPts val="600"/>
              </a:spcAft>
            </a:pPr>
            <a:r>
              <a:rPr lang="zh-CN" altLang="en-US" sz="2800" dirty="0" smtClean="0"/>
              <a:t>最大跟踪斜率</a:t>
            </a:r>
          </a:p>
          <a:p>
            <a:pPr>
              <a:spcAft>
                <a:spcPts val="600"/>
              </a:spcAft>
              <a:buNone/>
            </a:pPr>
            <a:r>
              <a:rPr lang="zh-CN" altLang="en-US" sz="2800" dirty="0" smtClean="0"/>
              <a:t>不产生过载的条件：</a:t>
            </a:r>
          </a:p>
          <a:p>
            <a:pPr>
              <a:spcAft>
                <a:spcPts val="600"/>
              </a:spcAft>
            </a:pPr>
            <a:r>
              <a:rPr lang="zh-CN" altLang="en-US" sz="2800" dirty="0" smtClean="0"/>
              <a:t>对于正弦信号</a:t>
            </a:r>
          </a:p>
          <a:p>
            <a:pPr>
              <a:spcAft>
                <a:spcPts val="600"/>
              </a:spcAft>
              <a:buNone/>
            </a:pPr>
            <a:r>
              <a:rPr lang="zh-CN" altLang="en-US" sz="2800" dirty="0" smtClean="0"/>
              <a:t>不产生过载的条件：</a:t>
            </a:r>
          </a:p>
          <a:p>
            <a:pPr>
              <a:spcAft>
                <a:spcPts val="600"/>
              </a:spcAft>
            </a:pPr>
            <a:r>
              <a:rPr lang="en-US" altLang="zh-CN" sz="2800" dirty="0" smtClean="0">
                <a:latin typeface="Times New Roman" pitchFamily="18" charset="0"/>
              </a:rPr>
              <a:t>σ ↑ →</a:t>
            </a:r>
            <a:r>
              <a:rPr lang="zh-CN" altLang="en-US" sz="2800" dirty="0" smtClean="0">
                <a:latin typeface="Times New Roman" pitchFamily="18" charset="0"/>
              </a:rPr>
              <a:t>一般量化噪声</a:t>
            </a:r>
            <a:r>
              <a:rPr lang="en-US" altLang="zh-CN" sz="2800" dirty="0" smtClean="0">
                <a:latin typeface="Times New Roman" pitchFamily="18" charset="0"/>
              </a:rPr>
              <a:t>↑</a:t>
            </a:r>
            <a:r>
              <a:rPr lang="zh-CN" altLang="en-US" sz="2800" dirty="0" smtClean="0">
                <a:latin typeface="Times New Roman" pitchFamily="18" charset="0"/>
              </a:rPr>
              <a:t>，过载噪声↓</a:t>
            </a:r>
            <a:endParaRPr lang="en-US" altLang="zh-CN" sz="2800" dirty="0" smtClean="0">
              <a:latin typeface="Times New Roman" pitchFamily="18" charset="0"/>
            </a:endParaRPr>
          </a:p>
          <a:p>
            <a:pPr>
              <a:spcAft>
                <a:spcPts val="600"/>
              </a:spcAft>
            </a:pPr>
            <a:r>
              <a:rPr lang="en-US" altLang="zh-CN" sz="2800" dirty="0" err="1" smtClean="0">
                <a:latin typeface="Times New Roman" pitchFamily="18" charset="0"/>
              </a:rPr>
              <a:t>f</a:t>
            </a:r>
            <a:r>
              <a:rPr lang="en-US" altLang="zh-CN" sz="2800" baseline="-25000" dirty="0" err="1" smtClean="0">
                <a:latin typeface="Times New Roman" pitchFamily="18" charset="0"/>
              </a:rPr>
              <a:t>s</a:t>
            </a:r>
            <a:r>
              <a:rPr lang="en-US" altLang="zh-CN" sz="2800" dirty="0" smtClean="0">
                <a:latin typeface="Times New Roman" pitchFamily="18" charset="0"/>
              </a:rPr>
              <a:t> ↑ →</a:t>
            </a:r>
            <a:r>
              <a:rPr lang="zh-CN" altLang="en-US" sz="2800" dirty="0" smtClean="0">
                <a:latin typeface="Times New Roman" pitchFamily="18" charset="0"/>
              </a:rPr>
              <a:t>一般量化噪声↓ ，过载噪声↓</a:t>
            </a:r>
            <a:endParaRPr lang="en-US" altLang="zh-CN" sz="2800" dirty="0" smtClean="0">
              <a:latin typeface="Times New Roman" pitchFamily="18" charset="0"/>
            </a:endParaRPr>
          </a:p>
          <a:p>
            <a:r>
              <a:rPr lang="zh-CN" altLang="en-US" sz="2800" dirty="0" smtClean="0"/>
              <a:t>要比</a:t>
            </a:r>
            <a:r>
              <a:rPr lang="en-US" altLang="zh-CN" sz="2800" dirty="0" smtClean="0"/>
              <a:t>PCM</a:t>
            </a:r>
            <a:r>
              <a:rPr lang="zh-CN" altLang="en-US" sz="2800" dirty="0" smtClean="0"/>
              <a:t>系统中的抽样速率高的多</a:t>
            </a:r>
          </a:p>
          <a:p>
            <a:pPr lvl="1"/>
            <a:r>
              <a:rPr lang="zh-CN" altLang="en-US" dirty="0" smtClean="0">
                <a:latin typeface="Times New Roman" pitchFamily="18" charset="0"/>
              </a:rPr>
              <a:t>典型的增量调制系统抽样率为</a:t>
            </a:r>
            <a:r>
              <a:rPr lang="en-US" altLang="zh-CN" dirty="0" smtClean="0">
                <a:latin typeface="Times New Roman" pitchFamily="18" charset="0"/>
              </a:rPr>
              <a:t>16kHz</a:t>
            </a:r>
            <a:r>
              <a:rPr lang="zh-CN" altLang="en-US" dirty="0" smtClean="0">
                <a:latin typeface="Times New Roman" pitchFamily="18" charset="0"/>
              </a:rPr>
              <a:t>或</a:t>
            </a:r>
            <a:r>
              <a:rPr lang="en-US" altLang="zh-CN" dirty="0" smtClean="0">
                <a:latin typeface="Times New Roman" pitchFamily="18" charset="0"/>
              </a:rPr>
              <a:t>32kHz</a:t>
            </a:r>
            <a:r>
              <a:rPr lang="zh-CN" altLang="en-US" dirty="0" smtClean="0">
                <a:latin typeface="Times New Roman" pitchFamily="18" charset="0"/>
              </a:rPr>
              <a:t>，对应的比特速率？</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884738" name="Object 2"/>
          <p:cNvGraphicFramePr>
            <a:graphicFrameLocks noChangeAspect="1"/>
          </p:cNvGraphicFramePr>
          <p:nvPr/>
        </p:nvGraphicFramePr>
        <p:xfrm>
          <a:off x="4283968" y="1124744"/>
          <a:ext cx="2138709" cy="871276"/>
        </p:xfrm>
        <a:graphic>
          <a:graphicData uri="http://schemas.openxmlformats.org/presentationml/2006/ole">
            <p:oleObj spid="_x0000_s884738" name="Equation" r:id="rId4" imgW="965160" imgH="393480" progId="Equation.3">
              <p:embed/>
            </p:oleObj>
          </a:graphicData>
        </a:graphic>
      </p:graphicFrame>
      <p:graphicFrame>
        <p:nvGraphicFramePr>
          <p:cNvPr id="884739" name="Object 3"/>
          <p:cNvGraphicFramePr>
            <a:graphicFrameLocks noChangeAspect="1"/>
          </p:cNvGraphicFramePr>
          <p:nvPr/>
        </p:nvGraphicFramePr>
        <p:xfrm>
          <a:off x="5072781" y="1916832"/>
          <a:ext cx="1804988" cy="655638"/>
        </p:xfrm>
        <a:graphic>
          <a:graphicData uri="http://schemas.openxmlformats.org/presentationml/2006/ole">
            <p:oleObj spid="_x0000_s884739" name="Equation" r:id="rId5" imgW="698400" imgH="253800" progId="Equation.3">
              <p:embed/>
            </p:oleObj>
          </a:graphicData>
        </a:graphic>
      </p:graphicFrame>
      <p:graphicFrame>
        <p:nvGraphicFramePr>
          <p:cNvPr id="884740" name="Object 4"/>
          <p:cNvGraphicFramePr>
            <a:graphicFrameLocks noChangeAspect="1"/>
          </p:cNvGraphicFramePr>
          <p:nvPr/>
        </p:nvGraphicFramePr>
        <p:xfrm>
          <a:off x="4572000" y="2492896"/>
          <a:ext cx="2724150" cy="590550"/>
        </p:xfrm>
        <a:graphic>
          <a:graphicData uri="http://schemas.openxmlformats.org/presentationml/2006/ole">
            <p:oleObj spid="_x0000_s884740" name="Equation" r:id="rId6" imgW="1054080" imgH="228600" progId="Equation.3">
              <p:embed/>
            </p:oleObj>
          </a:graphicData>
        </a:graphic>
      </p:graphicFrame>
      <p:graphicFrame>
        <p:nvGraphicFramePr>
          <p:cNvPr id="884741" name="Object 5"/>
          <p:cNvGraphicFramePr>
            <a:graphicFrameLocks noChangeAspect="1"/>
          </p:cNvGraphicFramePr>
          <p:nvPr/>
        </p:nvGraphicFramePr>
        <p:xfrm>
          <a:off x="5081588" y="2924175"/>
          <a:ext cx="2443162" cy="903288"/>
        </p:xfrm>
        <a:graphic>
          <a:graphicData uri="http://schemas.openxmlformats.org/presentationml/2006/ole">
            <p:oleObj spid="_x0000_s884741" name="公式" r:id="rId7" imgW="1168200" imgH="431640" progId="Equation.3">
              <p:embed/>
            </p:oleObj>
          </a:graphicData>
        </a:graphic>
      </p:graphicFrame>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斜率过载的例题</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TextBox 5"/>
          <p:cNvSpPr txBox="1"/>
          <p:nvPr/>
        </p:nvSpPr>
        <p:spPr>
          <a:xfrm>
            <a:off x="611560" y="2276872"/>
            <a:ext cx="8208912" cy="4154984"/>
          </a:xfrm>
          <a:prstGeom prst="rect">
            <a:avLst/>
          </a:prstGeom>
          <a:noFill/>
        </p:spPr>
        <p:txBody>
          <a:bodyPr wrap="square" rtlCol="0">
            <a:spAutoFit/>
          </a:bodyPr>
          <a:lstStyle/>
          <a:p>
            <a:pPr algn="just"/>
            <a:r>
              <a:rPr lang="zh-CN" altLang="en-US" dirty="0" smtClean="0"/>
              <a:t>首先要找出话音信号的最大斜率。若信号为单频正弦型信号</a:t>
            </a:r>
            <a:r>
              <a:rPr lang="en-US" altLang="zh-CN" i="1" dirty="0" smtClean="0"/>
              <a:t>f</a:t>
            </a:r>
            <a:r>
              <a:rPr lang="en-US" altLang="zh-CN" dirty="0" smtClean="0"/>
              <a:t>(</a:t>
            </a:r>
            <a:r>
              <a:rPr lang="en-US" altLang="zh-CN" i="1" dirty="0" smtClean="0"/>
              <a:t>t</a:t>
            </a:r>
            <a:r>
              <a:rPr lang="en-US" altLang="zh-CN" dirty="0" smtClean="0"/>
              <a:t>)=</a:t>
            </a:r>
            <a:r>
              <a:rPr lang="en-US" altLang="zh-CN" dirty="0" err="1" smtClean="0"/>
              <a:t>As</a:t>
            </a:r>
            <a:r>
              <a:rPr lang="en-US" altLang="zh-CN" i="1" dirty="0" err="1" smtClean="0"/>
              <a:t>i</a:t>
            </a:r>
            <a:r>
              <a:rPr lang="en-US" altLang="zh-CN" dirty="0" err="1" smtClean="0"/>
              <a:t>nω</a:t>
            </a:r>
            <a:r>
              <a:rPr lang="en-US" altLang="zh-CN" i="1" dirty="0" err="1" smtClean="0"/>
              <a:t>t</a:t>
            </a:r>
            <a:r>
              <a:rPr lang="zh-CN" altLang="en-US" dirty="0" smtClean="0"/>
              <a:t>，则其斜率就是它的导数</a:t>
            </a:r>
            <a:endParaRPr lang="en-US" altLang="zh-CN" dirty="0" smtClean="0"/>
          </a:p>
          <a:p>
            <a:pPr algn="just"/>
            <a:endParaRPr lang="en-US" altLang="zh-CN" dirty="0" smtClean="0"/>
          </a:p>
          <a:p>
            <a:pPr algn="just"/>
            <a:endParaRPr lang="en-US" altLang="zh-CN" dirty="0" smtClean="0"/>
          </a:p>
          <a:p>
            <a:pPr algn="just"/>
            <a:endParaRPr lang="en-US" altLang="zh-CN" dirty="0" smtClean="0"/>
          </a:p>
          <a:p>
            <a:pPr algn="just"/>
            <a:r>
              <a:rPr lang="zh-CN" altLang="en-US" dirty="0" smtClean="0"/>
              <a:t>最大斜率为</a:t>
            </a:r>
            <a:r>
              <a:rPr lang="en-US" altLang="zh-CN" i="1" dirty="0" smtClean="0"/>
              <a:t>K</a:t>
            </a:r>
            <a:r>
              <a:rPr lang="en-US" altLang="zh-CN" dirty="0" smtClean="0"/>
              <a:t>=</a:t>
            </a:r>
            <a:r>
              <a:rPr lang="en-US" altLang="zh-CN" dirty="0" err="1" smtClean="0"/>
              <a:t>Aω</a:t>
            </a:r>
            <a:r>
              <a:rPr lang="zh-CN" altLang="en-US" dirty="0" smtClean="0"/>
              <a:t>。把话音信号的最高频率分量看成是一个正弦型信号。当</a:t>
            </a:r>
            <a:r>
              <a:rPr lang="en-US" altLang="zh-CN" dirty="0" smtClean="0"/>
              <a:t>A2π</a:t>
            </a:r>
            <a:r>
              <a:rPr lang="en-US" altLang="zh-CN" i="1" dirty="0" smtClean="0"/>
              <a:t>f</a:t>
            </a:r>
            <a:r>
              <a:rPr lang="en-US" altLang="zh-CN" baseline="-25000" dirty="0" smtClean="0"/>
              <a:t>H</a:t>
            </a:r>
            <a:r>
              <a:rPr lang="en-US" altLang="zh-CN" dirty="0" smtClean="0"/>
              <a:t>≤</a:t>
            </a:r>
            <a:r>
              <a:rPr lang="en-US" altLang="zh-CN" i="1" dirty="0" smtClean="0"/>
              <a:t>σf</a:t>
            </a:r>
            <a:r>
              <a:rPr lang="en-US" altLang="zh-CN" baseline="-25000" dirty="0" smtClean="0"/>
              <a:t>s</a:t>
            </a:r>
            <a:r>
              <a:rPr lang="zh-CN" altLang="en-US" dirty="0" smtClean="0"/>
              <a:t>时，系统不过载。所以</a:t>
            </a:r>
            <a:endParaRPr lang="en-US" altLang="zh-CN" dirty="0" smtClean="0"/>
          </a:p>
          <a:p>
            <a:pPr algn="just"/>
            <a:endParaRPr lang="en-US" altLang="zh-CN" dirty="0" smtClean="0"/>
          </a:p>
          <a:p>
            <a:pPr algn="just"/>
            <a:endParaRPr lang="en-US" altLang="zh-CN" dirty="0" smtClean="0"/>
          </a:p>
          <a:p>
            <a:pPr algn="just"/>
            <a:endParaRPr lang="en-US" altLang="zh-CN" dirty="0" smtClean="0"/>
          </a:p>
          <a:p>
            <a:pPr algn="just"/>
            <a:r>
              <a:rPr lang="zh-CN" altLang="en-US" dirty="0" smtClean="0"/>
              <a:t>增量调制台阶为</a:t>
            </a:r>
            <a:r>
              <a:rPr lang="en-US" altLang="zh-CN" dirty="0" smtClean="0"/>
              <a:t>0.668V</a:t>
            </a:r>
            <a:r>
              <a:rPr lang="zh-CN" altLang="en-US" dirty="0" smtClean="0"/>
              <a:t>。</a:t>
            </a:r>
          </a:p>
        </p:txBody>
      </p:sp>
      <p:sp>
        <p:nvSpPr>
          <p:cNvPr id="7" name="TextBox 6"/>
          <p:cNvSpPr txBox="1"/>
          <p:nvPr/>
        </p:nvSpPr>
        <p:spPr>
          <a:xfrm>
            <a:off x="827584" y="1157843"/>
            <a:ext cx="7848872" cy="830997"/>
          </a:xfrm>
          <a:prstGeom prst="rect">
            <a:avLst/>
          </a:prstGeom>
          <a:noFill/>
        </p:spPr>
        <p:txBody>
          <a:bodyPr wrap="square" rtlCol="0">
            <a:spAutoFit/>
          </a:bodyPr>
          <a:lstStyle/>
          <a:p>
            <a:r>
              <a:rPr lang="zh-CN" altLang="en-US" dirty="0" smtClean="0"/>
              <a:t>已知一个话音信号的最高频率分量</a:t>
            </a:r>
            <a:r>
              <a:rPr lang="en-US" altLang="zh-CN" i="1" dirty="0" err="1" smtClean="0"/>
              <a:t>f</a:t>
            </a:r>
            <a:r>
              <a:rPr lang="en-US" altLang="zh-CN" baseline="-25000" dirty="0" err="1" smtClean="0"/>
              <a:t>H</a:t>
            </a:r>
            <a:r>
              <a:rPr lang="en-US" altLang="zh-CN" dirty="0" smtClean="0"/>
              <a:t>=3.4kHz</a:t>
            </a:r>
            <a:r>
              <a:rPr lang="zh-CN" altLang="en-US" dirty="0" smtClean="0"/>
              <a:t>，幅度为</a:t>
            </a:r>
            <a:r>
              <a:rPr lang="en-US" altLang="zh-CN" dirty="0" smtClean="0"/>
              <a:t>A=1V</a:t>
            </a:r>
            <a:r>
              <a:rPr lang="zh-CN" altLang="en-US" dirty="0" smtClean="0"/>
              <a:t>。若抽样频率</a:t>
            </a:r>
            <a:r>
              <a:rPr lang="en-US" altLang="zh-CN" i="1" dirty="0" err="1" smtClean="0"/>
              <a:t>f</a:t>
            </a:r>
            <a:r>
              <a:rPr lang="en-US" altLang="zh-CN" baseline="-25000" dirty="0" err="1" smtClean="0"/>
              <a:t>s</a:t>
            </a:r>
            <a:r>
              <a:rPr lang="en-US" altLang="zh-CN" dirty="0" smtClean="0"/>
              <a:t>=32kHz</a:t>
            </a:r>
            <a:r>
              <a:rPr lang="zh-CN" altLang="en-US" dirty="0" smtClean="0"/>
              <a:t>，求增量调制台阶</a:t>
            </a:r>
            <a:r>
              <a:rPr lang="en-US" altLang="zh-CN" dirty="0" smtClean="0"/>
              <a:t>σ=</a:t>
            </a:r>
            <a:r>
              <a:rPr lang="zh-CN" altLang="en-US" dirty="0" smtClean="0"/>
              <a:t>？</a:t>
            </a:r>
            <a:endParaRPr lang="zh-CN" altLang="en-US" dirty="0"/>
          </a:p>
        </p:txBody>
      </p:sp>
      <p:graphicFrame>
        <p:nvGraphicFramePr>
          <p:cNvPr id="965635" name="Object 3"/>
          <p:cNvGraphicFramePr>
            <a:graphicFrameLocks noChangeAspect="1"/>
          </p:cNvGraphicFramePr>
          <p:nvPr/>
        </p:nvGraphicFramePr>
        <p:xfrm>
          <a:off x="827584" y="4927041"/>
          <a:ext cx="4752528" cy="950231"/>
        </p:xfrm>
        <a:graphic>
          <a:graphicData uri="http://schemas.openxmlformats.org/presentationml/2006/ole">
            <p:oleObj spid="_x0000_s965635" name="Equation" r:id="rId3" imgW="2158920" imgH="431640" progId="">
              <p:embed/>
            </p:oleObj>
          </a:graphicData>
        </a:graphic>
      </p:graphicFrame>
      <p:graphicFrame>
        <p:nvGraphicFramePr>
          <p:cNvPr id="965636" name="Object 4"/>
          <p:cNvGraphicFramePr>
            <a:graphicFrameLocks noChangeAspect="1"/>
          </p:cNvGraphicFramePr>
          <p:nvPr/>
        </p:nvGraphicFramePr>
        <p:xfrm>
          <a:off x="827584" y="3125352"/>
          <a:ext cx="3405336" cy="879712"/>
        </p:xfrm>
        <a:graphic>
          <a:graphicData uri="http://schemas.openxmlformats.org/presentationml/2006/ole">
            <p:oleObj spid="_x0000_s965636" name="Equation" r:id="rId4" imgW="1523880" imgH="39348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amond(in)">
                                      <p:cBhvr>
                                        <p:cTn id="17" dur="2000"/>
                                        <p:tgtEl>
                                          <p:spTgt spid="6"/>
                                        </p:tgtEl>
                                      </p:cBhvr>
                                    </p:animEffect>
                                  </p:childTnLst>
                                </p:cTn>
                              </p:par>
                              <p:par>
                                <p:cTn id="18" presetID="8" presetClass="entr" presetSubtype="16" fill="hold" nodeType="withEffect">
                                  <p:stCondLst>
                                    <p:cond delay="0"/>
                                  </p:stCondLst>
                                  <p:childTnLst>
                                    <p:set>
                                      <p:cBhvr>
                                        <p:cTn id="19" dur="1" fill="hold">
                                          <p:stCondLst>
                                            <p:cond delay="0"/>
                                          </p:stCondLst>
                                        </p:cTn>
                                        <p:tgtEl>
                                          <p:spTgt spid="965636"/>
                                        </p:tgtEl>
                                        <p:attrNameLst>
                                          <p:attrName>style.visibility</p:attrName>
                                        </p:attrNameLst>
                                      </p:cBhvr>
                                      <p:to>
                                        <p:strVal val="visible"/>
                                      </p:to>
                                    </p:set>
                                    <p:animEffect transition="in" filter="diamond(in)">
                                      <p:cBhvr>
                                        <p:cTn id="20" dur="2000"/>
                                        <p:tgtEl>
                                          <p:spTgt spid="965636"/>
                                        </p:tgtEl>
                                      </p:cBhvr>
                                    </p:animEffect>
                                  </p:childTnLst>
                                </p:cTn>
                              </p:par>
                              <p:par>
                                <p:cTn id="21" presetID="8" presetClass="entr" presetSubtype="16" fill="hold" nodeType="withEffect">
                                  <p:stCondLst>
                                    <p:cond delay="0"/>
                                  </p:stCondLst>
                                  <p:childTnLst>
                                    <p:set>
                                      <p:cBhvr>
                                        <p:cTn id="22" dur="1" fill="hold">
                                          <p:stCondLst>
                                            <p:cond delay="0"/>
                                          </p:stCondLst>
                                        </p:cTn>
                                        <p:tgtEl>
                                          <p:spTgt spid="965635"/>
                                        </p:tgtEl>
                                        <p:attrNameLst>
                                          <p:attrName>style.visibility</p:attrName>
                                        </p:attrNameLst>
                                      </p:cBhvr>
                                      <p:to>
                                        <p:strVal val="visible"/>
                                      </p:to>
                                    </p:set>
                                    <p:animEffect transition="in" filter="diamond(in)">
                                      <p:cBhvr>
                                        <p:cTn id="23" dur="2000"/>
                                        <p:tgtEl>
                                          <p:spTgt spid="9656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增量调制的相关讨论（</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313184" y="1700808"/>
            <a:ext cx="8075240" cy="1440160"/>
          </a:xfrm>
        </p:spPr>
        <p:txBody>
          <a:bodyPr/>
          <a:lstStyle/>
          <a:p>
            <a:r>
              <a:rPr lang="zh-CN" altLang="en-US" sz="2800" dirty="0" smtClean="0"/>
              <a:t>当信号斜率一定时，允许的信号幅度随信号频率的增加而减小，这将导致语音高频段的量化信噪比下降。这是简单增量调制不能实用的原因</a:t>
            </a:r>
            <a:endParaRPr lang="en-US" altLang="zh-CN" sz="2800" dirty="0" smtClean="0"/>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graphicFrame>
        <p:nvGraphicFramePr>
          <p:cNvPr id="1024002" name="Object 2"/>
          <p:cNvGraphicFramePr>
            <a:graphicFrameLocks noChangeAspect="1"/>
          </p:cNvGraphicFramePr>
          <p:nvPr/>
        </p:nvGraphicFramePr>
        <p:xfrm>
          <a:off x="934861" y="1052736"/>
          <a:ext cx="7957619" cy="576064"/>
        </p:xfrm>
        <a:graphic>
          <a:graphicData uri="http://schemas.openxmlformats.org/presentationml/2006/ole">
            <p:oleObj spid="_x0000_s1024002" name="公式" r:id="rId4" imgW="3327120" imgH="241200" progId="Equation.3">
              <p:embed/>
            </p:oleObj>
          </a:graphicData>
        </a:graphic>
      </p:graphicFrame>
      <p:pic>
        <p:nvPicPr>
          <p:cNvPr id="6" name="Picture 8"/>
          <p:cNvPicPr>
            <a:picLocks noChangeAspect="1" noChangeArrowheads="1"/>
          </p:cNvPicPr>
          <p:nvPr/>
        </p:nvPicPr>
        <p:blipFill>
          <a:blip r:embed="rId5" cstate="print"/>
          <a:srcRect/>
          <a:stretch>
            <a:fillRect/>
          </a:stretch>
        </p:blipFill>
        <p:spPr bwMode="auto">
          <a:xfrm>
            <a:off x="4916186" y="3140968"/>
            <a:ext cx="3904286" cy="3240360"/>
          </a:xfrm>
          <a:prstGeom prst="rect">
            <a:avLst/>
          </a:prstGeom>
          <a:noFill/>
          <a:ln w="9525">
            <a:noFill/>
            <a:miter lim="800000"/>
            <a:headEnd/>
            <a:tailEnd/>
          </a:ln>
        </p:spPr>
      </p:pic>
      <p:sp>
        <p:nvSpPr>
          <p:cNvPr id="8" name="内容占位符 2"/>
          <p:cNvSpPr txBox="1">
            <a:spLocks/>
          </p:cNvSpPr>
          <p:nvPr/>
        </p:nvSpPr>
        <p:spPr bwMode="gray">
          <a:xfrm>
            <a:off x="323528" y="3140968"/>
            <a:ext cx="4680520" cy="21602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chemeClr val="tx2"/>
              </a:buClr>
              <a:buFont typeface="Wingdings" pitchFamily="2" charset="2"/>
              <a:buChar char="v"/>
            </a:pPr>
            <a:r>
              <a:rPr lang="zh-CN" altLang="en-US" sz="2800" dirty="0" smtClean="0"/>
              <a:t>当抽样频率和量化阶固定时，幅值与信号频率的关系如右图</a:t>
            </a:r>
            <a:endParaRPr lang="en-US" altLang="zh-CN" sz="2800" dirty="0" smtClean="0"/>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en-US" altLang="zh-CN" sz="2800" b="1" i="0" u="none" strike="noStrike" kern="0" cap="none" spc="0" normalizeH="0" baseline="0" noProof="0" dirty="0" smtClean="0">
                <a:ln>
                  <a:noFill/>
                </a:ln>
                <a:solidFill>
                  <a:schemeClr val="tx1"/>
                </a:solidFill>
                <a:effectLst/>
                <a:uLnTx/>
                <a:uFillTx/>
                <a:latin typeface="+mn-lt"/>
                <a:ea typeface="+mn-ea"/>
                <a:cs typeface="+mn-cs"/>
              </a:rPr>
              <a:t>A</a:t>
            </a:r>
            <a:r>
              <a:rPr kumimoji="0" lang="en-US" altLang="zh-CN" sz="2800" b="1" i="0" u="none" strike="noStrike" kern="0" cap="none" spc="0" normalizeH="0" baseline="-25000" noProof="0" dirty="0" smtClean="0">
                <a:ln>
                  <a:noFill/>
                </a:ln>
                <a:solidFill>
                  <a:schemeClr val="tx1"/>
                </a:solidFill>
                <a:effectLst/>
                <a:uLnTx/>
                <a:uFillTx/>
                <a:latin typeface="+mn-lt"/>
                <a:ea typeface="+mn-ea"/>
                <a:cs typeface="+mn-cs"/>
              </a:rPr>
              <a:t>max</a:t>
            </a:r>
            <a:r>
              <a:rPr kumimoji="0" lang="zh-CN" altLang="en-US" sz="2800" b="1" i="0" u="none" strike="noStrike" kern="0" cap="none" spc="0" normalizeH="0" baseline="0" noProof="0" dirty="0" smtClean="0">
                <a:ln>
                  <a:noFill/>
                </a:ln>
                <a:solidFill>
                  <a:schemeClr val="tx1"/>
                </a:solidFill>
                <a:effectLst/>
                <a:uLnTx/>
                <a:uFillTx/>
                <a:latin typeface="+mn-lt"/>
                <a:ea typeface="+mn-ea"/>
                <a:cs typeface="+mn-cs"/>
              </a:rPr>
              <a:t>为最大允许编码电平</a:t>
            </a:r>
            <a:endParaRPr kumimoji="0" lang="en-US" altLang="zh-CN" sz="2800" b="1" i="0" u="none" strike="noStrike" kern="0" cap="none" spc="0" normalizeH="0" baseline="0" noProof="0" dirty="0" smtClean="0">
              <a:ln>
                <a:noFill/>
              </a:ln>
              <a:solidFill>
                <a:schemeClr val="tx1"/>
              </a:solidFill>
              <a:effectLst/>
              <a:uLnTx/>
              <a:uFillTx/>
              <a:latin typeface="+mn-lt"/>
              <a:ea typeface="+mn-ea"/>
              <a:cs typeface="+mn-cs"/>
            </a:endParaRPr>
          </a:p>
          <a:p>
            <a:pPr marL="342900" lvl="0" indent="-342900" eaLnBrk="0" hangingPunct="0">
              <a:spcBef>
                <a:spcPct val="20000"/>
              </a:spcBef>
              <a:buClr>
                <a:schemeClr val="tx2"/>
              </a:buClr>
            </a:pPr>
            <a:endParaRPr kumimoji="0" lang="en-US" altLang="zh-CN" sz="2800" b="1" i="0" u="none" strike="noStrike" kern="0" cap="none" spc="0" normalizeH="0" baseline="0" noProof="0" dirty="0" smtClean="0">
              <a:ln>
                <a:noFill/>
              </a:ln>
              <a:solidFill>
                <a:schemeClr val="tx1"/>
              </a:solidFill>
              <a:effectLst/>
              <a:uLnTx/>
              <a:uFillTx/>
              <a:latin typeface="+mn-lt"/>
              <a:ea typeface="+mn-ea"/>
              <a:cs typeface="+mn-cs"/>
            </a:endParaRPr>
          </a:p>
          <a:p>
            <a:pPr marL="342900" lvl="0" indent="-342900" eaLnBrk="0" hangingPunct="0">
              <a:spcBef>
                <a:spcPct val="20000"/>
              </a:spcBef>
              <a:buClr>
                <a:schemeClr val="tx2"/>
              </a:buClr>
              <a:buFont typeface="Wingdings" pitchFamily="2" charset="2"/>
              <a:buChar char="v"/>
            </a:pPr>
            <a:endParaRPr kumimoji="0" lang="en-US" altLang="zh-CN" sz="2800" b="1" i="0" u="none" strike="noStrike" kern="0" cap="none" spc="0" normalizeH="0" baseline="0" noProof="0" dirty="0" smtClean="0">
              <a:ln>
                <a:noFill/>
              </a:ln>
              <a:solidFill>
                <a:schemeClr val="tx1"/>
              </a:solidFill>
              <a:effectLst/>
              <a:uLnTx/>
              <a:uFillTx/>
              <a:latin typeface="+mn-lt"/>
              <a:ea typeface="+mn-ea"/>
              <a:cs typeface="+mn-cs"/>
            </a:endParaRPr>
          </a:p>
        </p:txBody>
      </p:sp>
      <p:graphicFrame>
        <p:nvGraphicFramePr>
          <p:cNvPr id="1024004" name="Object 4"/>
          <p:cNvGraphicFramePr>
            <a:graphicFrameLocks noChangeAspect="1"/>
          </p:cNvGraphicFramePr>
          <p:nvPr/>
        </p:nvGraphicFramePr>
        <p:xfrm>
          <a:off x="827584" y="5157192"/>
          <a:ext cx="1731962" cy="1030288"/>
        </p:xfrm>
        <a:graphic>
          <a:graphicData uri="http://schemas.openxmlformats.org/presentationml/2006/ole">
            <p:oleObj spid="_x0000_s1024004" name="公式" r:id="rId6" imgW="723600" imgH="431640" progId="Equation.3">
              <p:embed/>
            </p:oleObj>
          </a:graphicData>
        </a:graphic>
      </p:graphicFrame>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增量调制的相关讨论（</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539552" y="1268760"/>
            <a:ext cx="8147248" cy="5328592"/>
          </a:xfrm>
        </p:spPr>
        <p:txBody>
          <a:bodyPr/>
          <a:lstStyle/>
          <a:p>
            <a:pPr lvl="0"/>
            <a:r>
              <a:rPr lang="zh-CN" altLang="en-US" sz="2800" dirty="0" smtClean="0"/>
              <a:t>动态范围：最大允许编码电平与最小允许编码电平之比</a:t>
            </a:r>
            <a:endParaRPr lang="en-US" altLang="zh-CN" sz="2800" dirty="0" smtClean="0"/>
          </a:p>
          <a:p>
            <a:pPr lvl="0"/>
            <a:endParaRPr lang="en-US" altLang="zh-CN" sz="2800" dirty="0" smtClean="0"/>
          </a:p>
          <a:p>
            <a:r>
              <a:rPr kumimoji="1" lang="zh-CN" altLang="en-US" sz="2800" dirty="0" smtClean="0">
                <a:latin typeface="宋体" charset="-122"/>
                <a:ea typeface="楷体_GB2312" pitchFamily="49" charset="-122"/>
              </a:rPr>
              <a:t>例：设语音信号的频率为</a:t>
            </a:r>
            <a:r>
              <a:rPr kumimoji="1" lang="en-US" altLang="zh-CN" sz="2800" i="1" dirty="0" smtClean="0">
                <a:latin typeface="宋体" charset="-122"/>
                <a:ea typeface="楷体_GB2312" pitchFamily="49" charset="-122"/>
              </a:rPr>
              <a:t>f</a:t>
            </a:r>
            <a:r>
              <a:rPr kumimoji="1" lang="en-US" altLang="zh-CN" sz="2800" dirty="0" smtClean="0">
                <a:latin typeface="宋体" charset="-122"/>
                <a:ea typeface="楷体_GB2312" pitchFamily="49" charset="-122"/>
              </a:rPr>
              <a:t> = 1kHz</a:t>
            </a:r>
            <a:r>
              <a:rPr kumimoji="1" lang="zh-CN" altLang="en-US" sz="2800" dirty="0" smtClean="0">
                <a:latin typeface="宋体" charset="-122"/>
                <a:ea typeface="楷体_GB2312" pitchFamily="49" charset="-122"/>
              </a:rPr>
              <a:t>，并要求其变化的动态范围为</a:t>
            </a:r>
            <a:r>
              <a:rPr kumimoji="1" lang="en-US" altLang="zh-CN" sz="2800" dirty="0" smtClean="0">
                <a:latin typeface="宋体" charset="-122"/>
                <a:ea typeface="楷体_GB2312" pitchFamily="49" charset="-122"/>
              </a:rPr>
              <a:t>40dB</a:t>
            </a:r>
            <a:r>
              <a:rPr kumimoji="1" lang="zh-CN" altLang="en-US" sz="2800" dirty="0" smtClean="0">
                <a:latin typeface="宋体" charset="-122"/>
                <a:ea typeface="楷体_GB2312" pitchFamily="49" charset="-122"/>
              </a:rPr>
              <a:t>，有</a:t>
            </a:r>
            <a:endParaRPr kumimoji="1" lang="en-US" altLang="zh-CN" sz="2800" dirty="0" smtClean="0">
              <a:latin typeface="宋体" charset="-122"/>
              <a:ea typeface="楷体_GB2312" pitchFamily="49" charset="-122"/>
            </a:endParaRPr>
          </a:p>
          <a:p>
            <a:endParaRPr kumimoji="1" lang="en-US" altLang="zh-CN" sz="2800" dirty="0" smtClean="0">
              <a:latin typeface="宋体" charset="-122"/>
              <a:ea typeface="楷体_GB2312" pitchFamily="49" charset="-122"/>
            </a:endParaRPr>
          </a:p>
          <a:p>
            <a:pPr>
              <a:buNone/>
            </a:pPr>
            <a:r>
              <a:rPr kumimoji="1" lang="zh-CN" altLang="en-US" sz="2800" dirty="0" smtClean="0">
                <a:latin typeface="宋体" charset="-122"/>
                <a:ea typeface="楷体_GB2312" pitchFamily="49" charset="-122"/>
              </a:rPr>
              <a:t>所以不发生过载，</a:t>
            </a:r>
            <a:r>
              <a:rPr kumimoji="1" lang="en-US" altLang="zh-CN" sz="2800" i="1" dirty="0" err="1" smtClean="0">
                <a:latin typeface="宋体" charset="-122"/>
                <a:ea typeface="楷体_GB2312" pitchFamily="49" charset="-122"/>
              </a:rPr>
              <a:t>f</a:t>
            </a:r>
            <a:r>
              <a:rPr kumimoji="1" lang="en-US" altLang="zh-CN" sz="2800" i="1" baseline="-30000" dirty="0" err="1" smtClean="0">
                <a:latin typeface="宋体" charset="-122"/>
                <a:ea typeface="楷体_GB2312" pitchFamily="49" charset="-122"/>
              </a:rPr>
              <a:t>s</a:t>
            </a:r>
            <a:r>
              <a:rPr kumimoji="1" lang="zh-CN" altLang="en-US" sz="2800" dirty="0" smtClean="0">
                <a:latin typeface="宋体" charset="-122"/>
                <a:ea typeface="楷体_GB2312" pitchFamily="49" charset="-122"/>
              </a:rPr>
              <a:t>的取值为</a:t>
            </a:r>
            <a:endParaRPr kumimoji="1" lang="en-US" altLang="zh-CN" sz="2800" dirty="0" smtClean="0">
              <a:latin typeface="宋体" charset="-122"/>
              <a:ea typeface="楷体_GB2312" pitchFamily="49" charset="-122"/>
            </a:endParaRPr>
          </a:p>
          <a:p>
            <a:r>
              <a:rPr kumimoji="1" lang="zh-CN" altLang="en-US" sz="2800" dirty="0" smtClean="0">
                <a:ea typeface="楷体_GB2312" pitchFamily="49" charset="-122"/>
              </a:rPr>
              <a:t>在</a:t>
            </a:r>
            <a:r>
              <a:rPr kumimoji="1" lang="en-US" altLang="zh-CN" sz="2800" dirty="0" smtClean="0">
                <a:ea typeface="楷体_GB2312" pitchFamily="49" charset="-122"/>
              </a:rPr>
              <a:t>PCM</a:t>
            </a:r>
            <a:r>
              <a:rPr kumimoji="1" lang="zh-CN" altLang="en-US" sz="2800" dirty="0" smtClean="0">
                <a:ea typeface="楷体_GB2312" pitchFamily="49" charset="-122"/>
              </a:rPr>
              <a:t>系统中，对于频率为</a:t>
            </a:r>
            <a:r>
              <a:rPr kumimoji="1" lang="en-US" altLang="zh-CN" sz="2800" dirty="0" smtClean="0">
                <a:ea typeface="楷体_GB2312" pitchFamily="49" charset="-122"/>
              </a:rPr>
              <a:t>1kHz</a:t>
            </a:r>
            <a:r>
              <a:rPr kumimoji="1" lang="zh-CN" altLang="en-US" sz="2800" dirty="0" smtClean="0">
                <a:ea typeface="楷体_GB2312" pitchFamily="49" charset="-122"/>
              </a:rPr>
              <a:t>的语音信号进行抽样，抽样频率为</a:t>
            </a:r>
            <a:r>
              <a:rPr kumimoji="1" lang="en-US" altLang="zh-CN" sz="2800" dirty="0" smtClean="0">
                <a:ea typeface="楷体_GB2312" pitchFamily="49" charset="-122"/>
              </a:rPr>
              <a:t>2kHz</a:t>
            </a:r>
            <a:r>
              <a:rPr kumimoji="1" lang="zh-CN" altLang="en-US" sz="2800" dirty="0" smtClean="0">
                <a:ea typeface="楷体_GB2312" pitchFamily="49" charset="-122"/>
              </a:rPr>
              <a:t>。与之相比，△</a:t>
            </a:r>
            <a:r>
              <a:rPr kumimoji="1" lang="en-US" altLang="zh-CN" sz="2800" dirty="0" smtClean="0">
                <a:ea typeface="楷体_GB2312" pitchFamily="49" charset="-122"/>
              </a:rPr>
              <a:t>M</a:t>
            </a:r>
            <a:r>
              <a:rPr kumimoji="1" lang="zh-CN" altLang="en-US" sz="2800" dirty="0" smtClean="0">
                <a:ea typeface="楷体_GB2312" pitchFamily="49" charset="-122"/>
              </a:rPr>
              <a:t>系统的</a:t>
            </a:r>
            <a:r>
              <a:rPr kumimoji="1" lang="en-US" altLang="zh-CN" sz="2800" i="1" dirty="0" err="1" smtClean="0">
                <a:ea typeface="楷体_GB2312" pitchFamily="49" charset="-122"/>
              </a:rPr>
              <a:t>f</a:t>
            </a:r>
            <a:r>
              <a:rPr kumimoji="1" lang="en-US" altLang="zh-CN" sz="2800" i="1" baseline="-30000" dirty="0" err="1" smtClean="0">
                <a:ea typeface="楷体_GB2312" pitchFamily="49" charset="-122"/>
              </a:rPr>
              <a:t>s</a:t>
            </a:r>
            <a:r>
              <a:rPr kumimoji="1" lang="zh-CN" altLang="en-US" sz="2800" dirty="0" smtClean="0">
                <a:ea typeface="楷体_GB2312" pitchFamily="49" charset="-122"/>
              </a:rPr>
              <a:t>比</a:t>
            </a:r>
            <a:r>
              <a:rPr kumimoji="1" lang="en-US" altLang="zh-CN" sz="2800" dirty="0" smtClean="0">
                <a:ea typeface="楷体_GB2312" pitchFamily="49" charset="-122"/>
              </a:rPr>
              <a:t>PCM</a:t>
            </a:r>
            <a:r>
              <a:rPr kumimoji="1" lang="zh-CN" altLang="en-US" sz="2800" dirty="0" smtClean="0">
                <a:ea typeface="楷体_GB2312" pitchFamily="49" charset="-122"/>
              </a:rPr>
              <a:t>系统的抽样频率大很多</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067010" name="Object 5"/>
          <p:cNvGraphicFramePr>
            <a:graphicFrameLocks/>
          </p:cNvGraphicFramePr>
          <p:nvPr/>
        </p:nvGraphicFramePr>
        <p:xfrm>
          <a:off x="5076056" y="3140968"/>
          <a:ext cx="2520280" cy="942529"/>
        </p:xfrm>
        <a:graphic>
          <a:graphicData uri="http://schemas.openxmlformats.org/presentationml/2006/ole">
            <p:oleObj spid="_x0000_s1067010" name="Equation" r:id="rId3" imgW="939600" imgH="419040" progId="Equation.3">
              <p:embed/>
            </p:oleObj>
          </a:graphicData>
        </a:graphic>
      </p:graphicFrame>
      <p:graphicFrame>
        <p:nvGraphicFramePr>
          <p:cNvPr id="1067011" name="Object 6"/>
          <p:cNvGraphicFramePr>
            <a:graphicFrameLocks/>
          </p:cNvGraphicFramePr>
          <p:nvPr/>
        </p:nvGraphicFramePr>
        <p:xfrm>
          <a:off x="5436096" y="4195936"/>
          <a:ext cx="2088232" cy="529208"/>
        </p:xfrm>
        <a:graphic>
          <a:graphicData uri="http://schemas.openxmlformats.org/presentationml/2006/ole">
            <p:oleObj spid="_x0000_s1067011" name="Equation" r:id="rId4" imgW="799920" imgH="228600" progId="Equation.3">
              <p:embed/>
            </p:oleObj>
          </a:graphicData>
        </a:graphic>
      </p:graphicFrame>
      <p:graphicFrame>
        <p:nvGraphicFramePr>
          <p:cNvPr id="1067013" name="Object 6"/>
          <p:cNvGraphicFramePr>
            <a:graphicFrameLocks/>
          </p:cNvGraphicFramePr>
          <p:nvPr/>
        </p:nvGraphicFramePr>
        <p:xfrm>
          <a:off x="2771800" y="1772816"/>
          <a:ext cx="4495800" cy="938212"/>
        </p:xfrm>
        <a:graphic>
          <a:graphicData uri="http://schemas.openxmlformats.org/presentationml/2006/ole">
            <p:oleObj spid="_x0000_s1067013" name="Equation" r:id="rId5" imgW="1981080" imgH="431640" progId="Equation.3">
              <p:embed/>
            </p:oleObj>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增量调制的相关讨论（</a:t>
            </a:r>
            <a:r>
              <a:rPr lang="en-US" altLang="zh-CN" dirty="0" smtClean="0"/>
              <a:t>3</a:t>
            </a:r>
            <a:r>
              <a:rPr lang="zh-CN" altLang="en-US" dirty="0" smtClean="0"/>
              <a:t>）</a:t>
            </a:r>
            <a:endParaRPr lang="zh-CN" altLang="en-US" dirty="0"/>
          </a:p>
        </p:txBody>
      </p:sp>
      <p:sp>
        <p:nvSpPr>
          <p:cNvPr id="3" name="内容占位符 2"/>
          <p:cNvSpPr>
            <a:spLocks noGrp="1"/>
          </p:cNvSpPr>
          <p:nvPr>
            <p:ph idx="1"/>
          </p:nvPr>
        </p:nvSpPr>
        <p:spPr>
          <a:xfrm>
            <a:off x="611560" y="1700808"/>
            <a:ext cx="8075240" cy="4464496"/>
          </a:xfrm>
        </p:spPr>
        <p:txBody>
          <a:bodyPr/>
          <a:lstStyle/>
          <a:p>
            <a:r>
              <a:rPr lang="zh-CN" altLang="en-US" sz="2800" dirty="0" smtClean="0"/>
              <a:t>一般</a:t>
            </a:r>
            <a:r>
              <a:rPr lang="en-US" altLang="zh-CN" sz="2800" dirty="0" smtClean="0"/>
              <a:t>A&gt;&gt; σ</a:t>
            </a:r>
            <a:r>
              <a:rPr lang="zh-CN" altLang="en-US" sz="2800" dirty="0" smtClean="0"/>
              <a:t>，</a:t>
            </a:r>
            <a:r>
              <a:rPr kumimoji="1" lang="zh-CN" altLang="en-US" sz="2800" dirty="0" smtClean="0">
                <a:latin typeface="宋体" charset="-122"/>
                <a:ea typeface="楷体_GB2312" pitchFamily="49" charset="-122"/>
              </a:rPr>
              <a:t>为了不发生过载失真，</a:t>
            </a:r>
            <a:r>
              <a:rPr kumimoji="1" lang="en-US" altLang="zh-CN" sz="2800" i="1" dirty="0" err="1" smtClean="0">
                <a:latin typeface="宋体" charset="-122"/>
                <a:ea typeface="楷体_GB2312" pitchFamily="49" charset="-122"/>
              </a:rPr>
              <a:t>f</a:t>
            </a:r>
            <a:r>
              <a:rPr kumimoji="1" lang="en-US" altLang="zh-CN" sz="2800" i="1" baseline="-30000" dirty="0" err="1" smtClean="0">
                <a:latin typeface="宋体" charset="-122"/>
                <a:ea typeface="楷体_GB2312" pitchFamily="49" charset="-122"/>
              </a:rPr>
              <a:t>s</a:t>
            </a:r>
            <a:r>
              <a:rPr kumimoji="1" lang="zh-CN" altLang="en-US" sz="2800" dirty="0" smtClean="0">
                <a:latin typeface="宋体" charset="-122"/>
                <a:ea typeface="楷体_GB2312" pitchFamily="49" charset="-122"/>
              </a:rPr>
              <a:t>的取值</a:t>
            </a:r>
            <a:r>
              <a:rPr kumimoji="1" lang="zh-CN" altLang="en-US" sz="2800" dirty="0" smtClean="0">
                <a:ea typeface="楷体_GB2312" pitchFamily="49" charset="-122"/>
              </a:rPr>
              <a:t>远远高于</a:t>
            </a:r>
            <a:r>
              <a:rPr kumimoji="1" lang="en-US" altLang="zh-CN" sz="2800" dirty="0" smtClean="0">
                <a:ea typeface="楷体_GB2312" pitchFamily="49" charset="-122"/>
              </a:rPr>
              <a:t>PCM</a:t>
            </a:r>
            <a:r>
              <a:rPr kumimoji="1" lang="zh-CN" altLang="en-US" sz="2800" dirty="0" smtClean="0">
                <a:ea typeface="楷体_GB2312" pitchFamily="49" charset="-122"/>
              </a:rPr>
              <a:t>系统的抽样频率</a:t>
            </a:r>
            <a:endParaRPr lang="en-US" altLang="zh-CN" sz="2800" dirty="0" smtClean="0"/>
          </a:p>
          <a:p>
            <a:r>
              <a:rPr lang="zh-CN" altLang="en-US" sz="2800" dirty="0" smtClean="0"/>
              <a:t>改进型增量调制</a:t>
            </a:r>
            <a:endParaRPr lang="en-US" altLang="zh-CN" sz="2800" dirty="0" smtClean="0"/>
          </a:p>
          <a:p>
            <a:pPr lvl="1"/>
            <a:r>
              <a:rPr lang="zh-CN" altLang="en-US" sz="2400" dirty="0" smtClean="0"/>
              <a:t>总和增量调制：在编码前进行预处理，使高频分量幅度下降，再进行增量调制</a:t>
            </a:r>
          </a:p>
          <a:p>
            <a:pPr lvl="1"/>
            <a:r>
              <a:rPr lang="zh-CN" altLang="en-US" sz="2400" dirty="0" smtClean="0"/>
              <a:t>自适应增量调制：台阶</a:t>
            </a:r>
            <a:r>
              <a:rPr lang="en-US" altLang="zh-CN" sz="2400" dirty="0" smtClean="0"/>
              <a:t>σ</a:t>
            </a:r>
            <a:r>
              <a:rPr lang="zh-CN" altLang="en-US" sz="2400" dirty="0" smtClean="0"/>
              <a:t>受控于连“</a:t>
            </a:r>
            <a:r>
              <a:rPr lang="en-US" altLang="zh-CN" sz="2400" dirty="0" smtClean="0"/>
              <a:t>1”</a:t>
            </a:r>
            <a:r>
              <a:rPr lang="zh-CN" altLang="en-US" sz="2400" dirty="0" smtClean="0"/>
              <a:t>连“</a:t>
            </a:r>
            <a:r>
              <a:rPr lang="en-US" altLang="zh-CN" sz="2400" dirty="0" smtClean="0"/>
              <a:t>0”</a:t>
            </a:r>
            <a:r>
              <a:rPr lang="zh-CN" altLang="en-US" sz="2400" dirty="0" smtClean="0"/>
              <a:t>码的个数</a:t>
            </a:r>
          </a:p>
          <a:p>
            <a:r>
              <a:rPr lang="zh-CN" altLang="en-US" sz="2800" dirty="0" smtClean="0"/>
              <a:t>错一个码字仅引起一个</a:t>
            </a:r>
            <a:r>
              <a:rPr lang="en-US" altLang="zh-CN" sz="2800" dirty="0" smtClean="0"/>
              <a:t>σ</a:t>
            </a:r>
            <a:r>
              <a:rPr lang="zh-CN" altLang="en-US" sz="2800" dirty="0" smtClean="0"/>
              <a:t>电平的变化，所以</a:t>
            </a:r>
            <a:r>
              <a:rPr lang="zh-CN" altLang="en-US" sz="2800" dirty="0" smtClean="0">
                <a:solidFill>
                  <a:srgbClr val="FF0000"/>
                </a:solidFill>
              </a:rPr>
              <a:t>抗误码性能好</a:t>
            </a:r>
          </a:p>
          <a:p>
            <a:r>
              <a:rPr lang="zh-CN" altLang="en-US" sz="2800" dirty="0" smtClean="0"/>
              <a:t>用途：主要应用在军事和一些专用网</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025027" name="Object 3"/>
          <p:cNvGraphicFramePr>
            <a:graphicFrameLocks noChangeAspect="1"/>
          </p:cNvGraphicFramePr>
          <p:nvPr/>
        </p:nvGraphicFramePr>
        <p:xfrm>
          <a:off x="971376" y="908720"/>
          <a:ext cx="6985000" cy="939800"/>
        </p:xfrm>
        <a:graphic>
          <a:graphicData uri="http://schemas.openxmlformats.org/presentationml/2006/ole">
            <p:oleObj spid="_x0000_s1025027" name="公式" r:id="rId3" imgW="2920680" imgH="393480" progId="Equation.3">
              <p:embed/>
            </p:oleObj>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en-US" altLang="zh-CN" dirty="0" smtClean="0">
                <a:ea typeface="宋体" pitchFamily="2" charset="-122"/>
              </a:rPr>
              <a:t>DPCM</a:t>
            </a:r>
            <a:r>
              <a:rPr lang="zh-CN" altLang="en-US" dirty="0" smtClean="0">
                <a:ea typeface="宋体" pitchFamily="2" charset="-122"/>
              </a:rPr>
              <a:t>（差分脉冲编码调制）</a:t>
            </a:r>
          </a:p>
        </p:txBody>
      </p:sp>
      <p:sp>
        <p:nvSpPr>
          <p:cNvPr id="3" name="内容占位符 2"/>
          <p:cNvSpPr>
            <a:spLocks noGrp="1"/>
          </p:cNvSpPr>
          <p:nvPr>
            <p:ph idx="1"/>
          </p:nvPr>
        </p:nvSpPr>
        <p:spPr>
          <a:xfrm>
            <a:off x="899592" y="908720"/>
            <a:ext cx="7787208" cy="5616624"/>
          </a:xfrm>
        </p:spPr>
        <p:txBody>
          <a:bodyPr/>
          <a:lstStyle/>
          <a:p>
            <a:pPr marL="342900" lvl="2" indent="-342900">
              <a:buClr>
                <a:schemeClr val="tx2"/>
              </a:buClr>
              <a:buFont typeface="Wingdings" pitchFamily="2" charset="2"/>
              <a:buChar char="v"/>
            </a:pPr>
            <a:r>
              <a:rPr lang="zh-CN" altLang="en-US" sz="2800" b="1" dirty="0" smtClean="0">
                <a:latin typeface="Verdana" pitchFamily="34" charset="0"/>
                <a:ea typeface="宋体" pitchFamily="2" charset="-122"/>
                <a:cs typeface="Verdana" pitchFamily="34" charset="0"/>
              </a:rPr>
              <a:t>利用样本与样本之间存在的信息冗余来进行编码的一种数据压缩技术</a:t>
            </a:r>
          </a:p>
          <a:p>
            <a:r>
              <a:rPr lang="zh-CN" altLang="en-US" sz="2800" dirty="0" smtClean="0">
                <a:latin typeface="Verdana" pitchFamily="34" charset="0"/>
                <a:ea typeface="宋体" pitchFamily="2" charset="-122"/>
                <a:cs typeface="Verdana" pitchFamily="34" charset="0"/>
              </a:rPr>
              <a:t>根据过去的样本去估算</a:t>
            </a:r>
            <a:r>
              <a:rPr lang="en-US" altLang="zh-CN" sz="2800" dirty="0" smtClean="0">
                <a:latin typeface="Verdana" pitchFamily="34" charset="0"/>
                <a:ea typeface="Verdana" pitchFamily="34" charset="0"/>
                <a:cs typeface="Verdana" pitchFamily="34" charset="0"/>
              </a:rPr>
              <a:t>(estimate)</a:t>
            </a:r>
            <a:r>
              <a:rPr lang="zh-CN" altLang="en-US" sz="2800" dirty="0" smtClean="0">
                <a:latin typeface="Verdana" pitchFamily="34" charset="0"/>
                <a:ea typeface="宋体" pitchFamily="2" charset="-122"/>
                <a:cs typeface="Verdana" pitchFamily="34" charset="0"/>
              </a:rPr>
              <a:t>下一个样本信号的幅度大小，这个值称为预测值</a:t>
            </a:r>
            <a:endParaRPr lang="en-US" altLang="zh-CN" sz="2800" dirty="0" smtClean="0">
              <a:latin typeface="Verdana" pitchFamily="34" charset="0"/>
              <a:ea typeface="Verdana" pitchFamily="34" charset="0"/>
              <a:cs typeface="Verdana" pitchFamily="34" charset="0"/>
            </a:endParaRPr>
          </a:p>
          <a:p>
            <a:r>
              <a:rPr lang="zh-CN" altLang="en-US" sz="2800" dirty="0" smtClean="0">
                <a:latin typeface="Verdana" pitchFamily="34" charset="0"/>
                <a:ea typeface="宋体" pitchFamily="2" charset="-122"/>
                <a:cs typeface="Verdana" pitchFamily="34" charset="0"/>
              </a:rPr>
              <a:t>对实际信号值与预测值之差进行量化编码，</a:t>
            </a:r>
            <a:r>
              <a:rPr lang="zh-CN" altLang="en-US" sz="2800" dirty="0" smtClean="0"/>
              <a:t>减少了表示每个样本信号的位数</a:t>
            </a:r>
            <a:endParaRPr lang="en-US" altLang="zh-CN" sz="2800" dirty="0" smtClean="0">
              <a:latin typeface="Verdana" pitchFamily="34" charset="0"/>
              <a:ea typeface="Verdana" pitchFamily="34" charset="0"/>
              <a:cs typeface="Verdana" pitchFamily="34" charset="0"/>
            </a:endParaRPr>
          </a:p>
          <a:p>
            <a:r>
              <a:rPr lang="zh-CN" altLang="en-US" sz="2800" dirty="0" smtClean="0">
                <a:latin typeface="Verdana" pitchFamily="34" charset="0"/>
                <a:ea typeface="宋体" pitchFamily="2" charset="-122"/>
                <a:cs typeface="Verdana" pitchFamily="34" charset="0"/>
              </a:rPr>
              <a:t>与</a:t>
            </a:r>
            <a:r>
              <a:rPr lang="en-US" altLang="zh-CN" sz="2800" dirty="0" smtClean="0">
                <a:latin typeface="Verdana" pitchFamily="34" charset="0"/>
                <a:ea typeface="Verdana" pitchFamily="34" charset="0"/>
                <a:cs typeface="Verdana" pitchFamily="34" charset="0"/>
              </a:rPr>
              <a:t>PCM</a:t>
            </a:r>
            <a:r>
              <a:rPr lang="zh-CN" altLang="en-US" sz="2800" dirty="0" smtClean="0">
                <a:latin typeface="Verdana" pitchFamily="34" charset="0"/>
                <a:ea typeface="宋体" pitchFamily="2" charset="-122"/>
                <a:cs typeface="Verdana" pitchFamily="34" charset="0"/>
              </a:rPr>
              <a:t>的区别？</a:t>
            </a:r>
            <a:endParaRPr lang="en-US" altLang="zh-CN" sz="2800" dirty="0" smtClean="0">
              <a:latin typeface="Verdana" pitchFamily="34" charset="0"/>
              <a:ea typeface="Verdana" pitchFamily="34" charset="0"/>
              <a:cs typeface="Verdana" pitchFamily="34" charset="0"/>
            </a:endParaRPr>
          </a:p>
          <a:p>
            <a:pPr lvl="1"/>
            <a:r>
              <a:rPr lang="en-US" altLang="zh-CN" sz="2400" dirty="0" smtClean="0">
                <a:latin typeface="Verdana" pitchFamily="34" charset="0"/>
                <a:ea typeface="Verdana" pitchFamily="34" charset="0"/>
                <a:cs typeface="Verdana" pitchFamily="34" charset="0"/>
              </a:rPr>
              <a:t>PCM</a:t>
            </a:r>
            <a:r>
              <a:rPr lang="zh-CN" altLang="en-US" sz="2400" dirty="0" smtClean="0">
                <a:latin typeface="Verdana" pitchFamily="34" charset="0"/>
                <a:ea typeface="宋体" pitchFamily="2" charset="-122"/>
                <a:cs typeface="Verdana" pitchFamily="34" charset="0"/>
              </a:rPr>
              <a:t>：对采样信号量化编码，需要的比特数较多</a:t>
            </a:r>
            <a:endParaRPr lang="en-US" altLang="zh-CN" sz="2400" dirty="0" smtClean="0">
              <a:latin typeface="Verdana" pitchFamily="34" charset="0"/>
              <a:ea typeface="Verdana" pitchFamily="34" charset="0"/>
              <a:cs typeface="Verdana" pitchFamily="34" charset="0"/>
            </a:endParaRPr>
          </a:p>
          <a:p>
            <a:pPr lvl="1"/>
            <a:r>
              <a:rPr lang="en-US" altLang="zh-CN" sz="2400" dirty="0" smtClean="0">
                <a:latin typeface="Verdana" pitchFamily="34" charset="0"/>
                <a:ea typeface="Verdana" pitchFamily="34" charset="0"/>
                <a:cs typeface="Verdana" pitchFamily="34" charset="0"/>
              </a:rPr>
              <a:t>DPCM</a:t>
            </a:r>
            <a:r>
              <a:rPr lang="zh-CN" altLang="en-US" sz="2400" dirty="0" smtClean="0">
                <a:latin typeface="Verdana" pitchFamily="34" charset="0"/>
                <a:ea typeface="宋体" pitchFamily="2" charset="-122"/>
                <a:cs typeface="Verdana" pitchFamily="34" charset="0"/>
              </a:rPr>
              <a:t>：对实际信号值与预测值之差进行量化编码</a:t>
            </a:r>
            <a:endParaRPr lang="en-US" altLang="zh-CN" sz="2400" dirty="0" smtClean="0">
              <a:latin typeface="Verdana" pitchFamily="34" charset="0"/>
              <a:ea typeface="Verdana" pitchFamily="34" charset="0"/>
              <a:cs typeface="Verdana" pitchFamily="34" charset="0"/>
            </a:endParaRPr>
          </a:p>
          <a:p>
            <a:r>
              <a:rPr lang="zh-CN" altLang="en-US" sz="2800" dirty="0" smtClean="0">
                <a:latin typeface="Verdana" pitchFamily="34" charset="0"/>
                <a:ea typeface="宋体" pitchFamily="2" charset="-122"/>
                <a:cs typeface="Verdana" pitchFamily="34" charset="0"/>
              </a:rPr>
              <a:t>与</a:t>
            </a:r>
            <a:r>
              <a:rPr lang="en-US" altLang="zh-CN" sz="2800" dirty="0" smtClean="0">
                <a:latin typeface="Verdana" pitchFamily="34" charset="0"/>
                <a:ea typeface="Verdana" pitchFamily="34" charset="0"/>
                <a:cs typeface="Verdana" pitchFamily="34" charset="0"/>
              </a:rPr>
              <a:t>DM</a:t>
            </a:r>
            <a:r>
              <a:rPr lang="zh-CN" altLang="en-US" sz="2800" dirty="0" smtClean="0">
                <a:latin typeface="Verdana" pitchFamily="34" charset="0"/>
                <a:ea typeface="宋体" pitchFamily="2" charset="-122"/>
                <a:cs typeface="Verdana" pitchFamily="34" charset="0"/>
              </a:rPr>
              <a:t>的联系？</a:t>
            </a:r>
            <a:endParaRPr lang="en-US" altLang="zh-CN" sz="2800" dirty="0" smtClean="0">
              <a:latin typeface="Verdana" pitchFamily="34" charset="0"/>
              <a:ea typeface="宋体" pitchFamily="2" charset="-122"/>
              <a:cs typeface="Verdana" pitchFamily="34" charset="0"/>
            </a:endParaRPr>
          </a:p>
          <a:p>
            <a:pPr lvl="1"/>
            <a:r>
              <a:rPr lang="en-US" altLang="zh-CN" sz="2400" dirty="0" smtClean="0">
                <a:latin typeface="Verdana" pitchFamily="34" charset="0"/>
                <a:ea typeface="宋体" pitchFamily="2" charset="-122"/>
                <a:cs typeface="Verdana" pitchFamily="34" charset="0"/>
              </a:rPr>
              <a:t>DM</a:t>
            </a:r>
            <a:r>
              <a:rPr lang="zh-CN" altLang="en-US" sz="2400" dirty="0" smtClean="0">
                <a:latin typeface="Verdana" pitchFamily="34" charset="0"/>
                <a:ea typeface="宋体" pitchFamily="2" charset="-122"/>
                <a:cs typeface="Verdana" pitchFamily="34" charset="0"/>
              </a:rPr>
              <a:t>：</a:t>
            </a:r>
            <a:r>
              <a:rPr lang="en-US" altLang="zh-CN" sz="2400" dirty="0" smtClean="0">
                <a:latin typeface="Verdana" pitchFamily="34" charset="0"/>
                <a:ea typeface="宋体" pitchFamily="2" charset="-122"/>
                <a:cs typeface="Verdana" pitchFamily="34" charset="0"/>
              </a:rPr>
              <a:t>1</a:t>
            </a:r>
            <a:r>
              <a:rPr lang="zh-CN" altLang="en-US" sz="2400" dirty="0" smtClean="0">
                <a:latin typeface="Verdana" pitchFamily="34" charset="0"/>
                <a:ea typeface="宋体" pitchFamily="2" charset="-122"/>
                <a:cs typeface="Verdana" pitchFamily="34" charset="0"/>
              </a:rPr>
              <a:t>位二进制表示增量</a:t>
            </a:r>
            <a:endParaRPr lang="en-US" altLang="zh-CN" sz="2400" dirty="0" smtClean="0">
              <a:latin typeface="Verdana" pitchFamily="34" charset="0"/>
              <a:ea typeface="宋体" pitchFamily="2" charset="-122"/>
              <a:cs typeface="Verdana" pitchFamily="34" charset="0"/>
            </a:endParaRPr>
          </a:p>
          <a:p>
            <a:pPr lvl="1"/>
            <a:r>
              <a:rPr lang="en-US" altLang="zh-CN" sz="2400" dirty="0" smtClean="0"/>
              <a:t>DPCM</a:t>
            </a:r>
            <a:r>
              <a:rPr lang="zh-CN" altLang="en-US" sz="2400" dirty="0" smtClean="0"/>
              <a:t>：</a:t>
            </a:r>
            <a:r>
              <a:rPr lang="en-US" altLang="zh-CN" sz="2400" dirty="0" smtClean="0">
                <a:latin typeface="Verdana" pitchFamily="34" charset="0"/>
                <a:ea typeface="宋体" pitchFamily="2" charset="-122"/>
                <a:cs typeface="Verdana" pitchFamily="34" charset="0"/>
              </a:rPr>
              <a:t> N</a:t>
            </a:r>
            <a:r>
              <a:rPr lang="zh-CN" altLang="en-US" sz="2400" dirty="0" smtClean="0">
                <a:latin typeface="Verdana" pitchFamily="34" charset="0"/>
                <a:ea typeface="宋体" pitchFamily="2" charset="-122"/>
                <a:cs typeface="Verdana" pitchFamily="34" charset="0"/>
              </a:rPr>
              <a:t>位二进制表示增量</a:t>
            </a:r>
            <a:endParaRPr lang="en-US" altLang="zh-CN" sz="2400" dirty="0" smtClean="0"/>
          </a:p>
          <a:p>
            <a:pPr lvl="1"/>
            <a:endParaRPr lang="zh-CN" altLang="en-US" sz="2400" dirty="0" smtClean="0">
              <a:latin typeface="Verdana" pitchFamily="34" charset="0"/>
              <a:ea typeface="宋体" pitchFamily="2" charset="-122"/>
              <a:cs typeface="Verdana" pitchFamily="34" charset="0"/>
            </a:endParaRPr>
          </a:p>
        </p:txBody>
      </p:sp>
      <p:sp>
        <p:nvSpPr>
          <p:cNvPr id="481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linds(horizont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linds(horizontal)">
                                      <p:cBhvr>
                                        <p:cTn id="32" dur="500"/>
                                        <p:tgtEl>
                                          <p:spTgt spid="3">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Effect transition="in" filter="blinds(horizontal)">
                                      <p:cBhvr>
                                        <p:cTn id="37" dur="500"/>
                                        <p:tgtEl>
                                          <p:spTgt spid="3">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3">
                                            <p:txEl>
                                              <p:pRg st="6" end="6"/>
                                            </p:txEl>
                                          </p:spTgt>
                                        </p:tgtEl>
                                        <p:attrNameLst>
                                          <p:attrName>style.visibility</p:attrName>
                                        </p:attrNameLst>
                                      </p:cBhvr>
                                      <p:to>
                                        <p:strVal val="visible"/>
                                      </p:to>
                                    </p:set>
                                    <p:animEffect transition="in" filter="blinds(horizontal)">
                                      <p:cBhvr>
                                        <p:cTn id="42" dur="500"/>
                                        <p:tgtEl>
                                          <p:spTgt spid="3">
                                            <p:txEl>
                                              <p:pRg st="6" end="6"/>
                                            </p:txEl>
                                          </p:spTgt>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Effect transition="in" filter="blinds(horizontal)">
                                      <p:cBhvr>
                                        <p:cTn id="45" dur="500"/>
                                        <p:tgtEl>
                                          <p:spTgt spid="3">
                                            <p:txEl>
                                              <p:pRg st="7" end="7"/>
                                            </p:txEl>
                                          </p:spTgt>
                                        </p:tgtEl>
                                      </p:cBhvr>
                                    </p:animEffect>
                                  </p:childTnLst>
                                </p:cTn>
                              </p:par>
                              <p:par>
                                <p:cTn id="46" presetID="3" presetClass="entr" presetSubtype="10" fill="hold" grpId="0" nodeType="withEffect">
                                  <p:stCondLst>
                                    <p:cond delay="0"/>
                                  </p:stCondLst>
                                  <p:childTnLst>
                                    <p:set>
                                      <p:cBhvr>
                                        <p:cTn id="47" dur="1" fill="hold">
                                          <p:stCondLst>
                                            <p:cond delay="0"/>
                                          </p:stCondLst>
                                        </p:cTn>
                                        <p:tgtEl>
                                          <p:spTgt spid="3">
                                            <p:txEl>
                                              <p:pRg st="8" end="8"/>
                                            </p:txEl>
                                          </p:spTgt>
                                        </p:tgtEl>
                                        <p:attrNameLst>
                                          <p:attrName>style.visibility</p:attrName>
                                        </p:attrNameLst>
                                      </p:cBhvr>
                                      <p:to>
                                        <p:strVal val="visible"/>
                                      </p:to>
                                    </p:set>
                                    <p:animEffect transition="in" filter="blinds(horizontal)">
                                      <p:cBhvr>
                                        <p:cTn id="4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日期占位符 2"/>
          <p:cNvSpPr>
            <a:spLocks noGrp="1"/>
          </p:cNvSpPr>
          <p:nvPr>
            <p:ph type="dt" sz="quarter" idx="10"/>
          </p:nvPr>
        </p:nvSpPr>
        <p:spPr>
          <a:noFill/>
        </p:spPr>
        <p:txBody>
          <a:bodyPr/>
          <a:lstStyle/>
          <a:p>
            <a:r>
              <a:rPr lang="zh-CN" altLang="en-US" dirty="0" smtClean="0"/>
              <a:t>多媒体技术基础</a:t>
            </a:r>
            <a:endParaRPr lang="en-US" altLang="zh-CN" dirty="0" smtClean="0"/>
          </a:p>
        </p:txBody>
      </p:sp>
      <p:graphicFrame>
        <p:nvGraphicFramePr>
          <p:cNvPr id="928769" name="Object 10"/>
          <p:cNvGraphicFramePr>
            <a:graphicFrameLocks noChangeAspect="1"/>
          </p:cNvGraphicFramePr>
          <p:nvPr/>
        </p:nvGraphicFramePr>
        <p:xfrm>
          <a:off x="106068" y="1484784"/>
          <a:ext cx="5933447" cy="3312368"/>
        </p:xfrm>
        <a:graphic>
          <a:graphicData uri="http://schemas.openxmlformats.org/presentationml/2006/ole">
            <p:oleObj spid="_x0000_s928769" name="Visio" r:id="rId3" imgW="3945750" imgH="2065802" progId="Visio.Drawing.11">
              <p:embed/>
            </p:oleObj>
          </a:graphicData>
        </a:graphic>
      </p:graphicFrame>
      <p:sp>
        <p:nvSpPr>
          <p:cNvPr id="39" name="TextBox 38"/>
          <p:cNvSpPr txBox="1"/>
          <p:nvPr/>
        </p:nvSpPr>
        <p:spPr>
          <a:xfrm>
            <a:off x="5580112" y="2398236"/>
            <a:ext cx="3419872" cy="3785652"/>
          </a:xfrm>
          <a:prstGeom prst="rect">
            <a:avLst/>
          </a:prstGeom>
          <a:noFill/>
        </p:spPr>
        <p:txBody>
          <a:bodyPr wrap="square" rtlCol="0">
            <a:spAutoFit/>
          </a:bodyPr>
          <a:lstStyle/>
          <a:p>
            <a:pPr marL="0" lvl="1"/>
            <a:r>
              <a:rPr lang="en-US" altLang="zh-CN" i="1" dirty="0" smtClean="0"/>
              <a:t>s</a:t>
            </a:r>
            <a:r>
              <a:rPr lang="en-US" altLang="zh-CN" dirty="0" smtClean="0"/>
              <a:t>(</a:t>
            </a:r>
            <a:r>
              <a:rPr lang="en-US" altLang="zh-CN" i="1" dirty="0" smtClean="0"/>
              <a:t>k</a:t>
            </a:r>
            <a:r>
              <a:rPr lang="en-US" altLang="zh-CN" dirty="0" smtClean="0"/>
              <a:t>)</a:t>
            </a:r>
            <a:r>
              <a:rPr lang="zh-CN" altLang="en-US" dirty="0" smtClean="0"/>
              <a:t>：离散输入信号</a:t>
            </a:r>
            <a:endParaRPr lang="en-US" altLang="zh-CN" dirty="0" smtClean="0"/>
          </a:p>
          <a:p>
            <a:pPr marL="0" lvl="1"/>
            <a:r>
              <a:rPr lang="en-US" altLang="zh-CN" i="1" dirty="0" smtClean="0"/>
              <a:t>s</a:t>
            </a:r>
            <a:r>
              <a:rPr lang="en-US" altLang="zh-CN" i="1" baseline="-25000" dirty="0" smtClean="0"/>
              <a:t>e</a:t>
            </a:r>
            <a:r>
              <a:rPr lang="en-US" altLang="zh-CN" dirty="0" smtClean="0"/>
              <a:t>(</a:t>
            </a:r>
            <a:r>
              <a:rPr lang="en-US" altLang="zh-CN" i="1" dirty="0" smtClean="0"/>
              <a:t>k</a:t>
            </a:r>
            <a:r>
              <a:rPr lang="en-US" altLang="zh-CN" dirty="0" smtClean="0"/>
              <a:t>-1)</a:t>
            </a:r>
            <a:r>
              <a:rPr lang="zh-CN" altLang="en-US" dirty="0" smtClean="0"/>
              <a:t>：预测器输出的估算值</a:t>
            </a:r>
            <a:endParaRPr lang="en-US" altLang="zh-CN" dirty="0" smtClean="0"/>
          </a:p>
          <a:p>
            <a:pPr marL="0" lvl="1"/>
            <a:r>
              <a:rPr lang="en-US" altLang="zh-CN" i="1" dirty="0" smtClean="0"/>
              <a:t>d</a:t>
            </a:r>
            <a:r>
              <a:rPr lang="en-US" altLang="zh-CN" dirty="0" smtClean="0"/>
              <a:t>(</a:t>
            </a:r>
            <a:r>
              <a:rPr lang="en-US" altLang="zh-CN" i="1" dirty="0" smtClean="0"/>
              <a:t>k</a:t>
            </a:r>
            <a:r>
              <a:rPr lang="en-US" altLang="zh-CN" dirty="0" smtClean="0"/>
              <a:t>)</a:t>
            </a:r>
            <a:r>
              <a:rPr lang="zh-CN" altLang="en-US" dirty="0" smtClean="0"/>
              <a:t>：差分信号</a:t>
            </a:r>
            <a:endParaRPr lang="en-US" altLang="zh-CN" dirty="0" smtClean="0"/>
          </a:p>
          <a:p>
            <a:pPr marL="0" lvl="1"/>
            <a:r>
              <a:rPr lang="zh-CN" altLang="en-US" dirty="0" smtClean="0"/>
              <a:t>       ：</a:t>
            </a:r>
            <a:r>
              <a:rPr lang="en-US" altLang="zh-CN" i="1" dirty="0" smtClean="0"/>
              <a:t>d</a:t>
            </a:r>
            <a:r>
              <a:rPr lang="en-US" altLang="zh-CN" dirty="0" smtClean="0"/>
              <a:t>(</a:t>
            </a:r>
            <a:r>
              <a:rPr lang="en-US" altLang="zh-CN" i="1" dirty="0" smtClean="0"/>
              <a:t>k</a:t>
            </a:r>
            <a:r>
              <a:rPr lang="en-US" altLang="zh-CN" dirty="0" smtClean="0"/>
              <a:t>)</a:t>
            </a:r>
            <a:r>
              <a:rPr lang="zh-CN" altLang="en-US" dirty="0" smtClean="0"/>
              <a:t>的量化编码值</a:t>
            </a:r>
            <a:endParaRPr lang="en-US" altLang="zh-CN" dirty="0" smtClean="0"/>
          </a:p>
          <a:p>
            <a:pPr marL="0" lvl="1"/>
            <a:r>
              <a:rPr lang="en-US" altLang="zh-CN" i="1" dirty="0" err="1" smtClean="0"/>
              <a:t>d</a:t>
            </a:r>
            <a:r>
              <a:rPr lang="en-US" altLang="zh-CN" i="1" baseline="-25000" dirty="0" err="1" smtClean="0"/>
              <a:t>q</a:t>
            </a:r>
            <a:r>
              <a:rPr lang="en-US" altLang="zh-CN" dirty="0" smtClean="0"/>
              <a:t>(</a:t>
            </a:r>
            <a:r>
              <a:rPr lang="en-US" altLang="zh-CN" i="1" dirty="0" smtClean="0"/>
              <a:t>k</a:t>
            </a:r>
            <a:r>
              <a:rPr lang="en-US" altLang="zh-CN" dirty="0" smtClean="0"/>
              <a:t>) </a:t>
            </a:r>
            <a:r>
              <a:rPr lang="zh-CN" altLang="en-US" dirty="0" smtClean="0"/>
              <a:t>：逆量化器产生的量化差分信号</a:t>
            </a:r>
            <a:endParaRPr lang="en-US" altLang="zh-CN" dirty="0" smtClean="0"/>
          </a:p>
          <a:p>
            <a:pPr marL="0" lvl="1"/>
            <a:r>
              <a:rPr lang="en-US" altLang="zh-CN" i="1" dirty="0" err="1" smtClean="0"/>
              <a:t>s</a:t>
            </a:r>
            <a:r>
              <a:rPr lang="en-US" altLang="zh-CN" i="1" baseline="-25000" dirty="0" err="1" smtClean="0"/>
              <a:t>r</a:t>
            </a:r>
            <a:r>
              <a:rPr lang="en-US" altLang="zh-CN" dirty="0" smtClean="0"/>
              <a:t>(</a:t>
            </a:r>
            <a:r>
              <a:rPr lang="en-US" altLang="zh-CN" i="1" dirty="0" smtClean="0"/>
              <a:t>k</a:t>
            </a:r>
            <a:r>
              <a:rPr lang="en-US" altLang="zh-CN" dirty="0" smtClean="0"/>
              <a:t>)</a:t>
            </a:r>
            <a:r>
              <a:rPr lang="zh-CN" altLang="en-US" dirty="0" smtClean="0"/>
              <a:t>：接收端的重构信号</a:t>
            </a:r>
            <a:endParaRPr lang="zh-CN" altLang="en-US" dirty="0"/>
          </a:p>
        </p:txBody>
      </p:sp>
      <p:sp>
        <p:nvSpPr>
          <p:cNvPr id="40" name="标题 1"/>
          <p:cNvSpPr>
            <a:spLocks noGrp="1"/>
          </p:cNvSpPr>
          <p:nvPr>
            <p:ph type="title"/>
          </p:nvPr>
        </p:nvSpPr>
        <p:spPr>
          <a:xfrm>
            <a:off x="1295400" y="332656"/>
            <a:ext cx="7086600" cy="563563"/>
          </a:xfrm>
        </p:spPr>
        <p:txBody>
          <a:bodyPr/>
          <a:lstStyle/>
          <a:p>
            <a:r>
              <a:rPr lang="en-US" altLang="zh-CN" dirty="0" smtClean="0">
                <a:ea typeface="宋体" pitchFamily="2" charset="-122"/>
              </a:rPr>
              <a:t>DPCM</a:t>
            </a:r>
            <a:r>
              <a:rPr lang="zh-CN" altLang="en-US" dirty="0" smtClean="0">
                <a:ea typeface="宋体" pitchFamily="2" charset="-122"/>
              </a:rPr>
              <a:t>原理图</a:t>
            </a:r>
          </a:p>
        </p:txBody>
      </p:sp>
      <p:graphicFrame>
        <p:nvGraphicFramePr>
          <p:cNvPr id="928770" name="Object 12"/>
          <p:cNvGraphicFramePr>
            <a:graphicFrameLocks noChangeAspect="1"/>
          </p:cNvGraphicFramePr>
          <p:nvPr/>
        </p:nvGraphicFramePr>
        <p:xfrm>
          <a:off x="5686400" y="3861048"/>
          <a:ext cx="685800" cy="501650"/>
        </p:xfrm>
        <a:graphic>
          <a:graphicData uri="http://schemas.openxmlformats.org/presentationml/2006/ole">
            <p:oleObj spid="_x0000_s928770" name="Equation" r:id="rId4" imgW="330120" imgH="241200" progId="">
              <p:embed/>
            </p:oleObj>
          </a:graphicData>
        </a:graphic>
      </p:graphicFrame>
      <p:grpSp>
        <p:nvGrpSpPr>
          <p:cNvPr id="10" name="组合 9"/>
          <p:cNvGrpSpPr/>
          <p:nvPr/>
        </p:nvGrpSpPr>
        <p:grpSpPr>
          <a:xfrm>
            <a:off x="395536" y="4653136"/>
            <a:ext cx="3127779" cy="864096"/>
            <a:chOff x="395536" y="4653136"/>
            <a:chExt cx="3127779" cy="864096"/>
          </a:xfrm>
        </p:grpSpPr>
        <p:sp>
          <p:nvSpPr>
            <p:cNvPr id="7" name="TextBox 6"/>
            <p:cNvSpPr txBox="1"/>
            <p:nvPr/>
          </p:nvSpPr>
          <p:spPr>
            <a:xfrm>
              <a:off x="395536" y="4941168"/>
              <a:ext cx="3127779" cy="461665"/>
            </a:xfrm>
            <a:prstGeom prst="rect">
              <a:avLst/>
            </a:prstGeom>
            <a:noFill/>
          </p:spPr>
          <p:txBody>
            <a:bodyPr wrap="none" rtlCol="0">
              <a:spAutoFit/>
            </a:bodyPr>
            <a:lstStyle/>
            <a:p>
              <a:r>
                <a:rPr lang="en-US" altLang="zh-CN" i="1" dirty="0" smtClean="0"/>
                <a:t>s</a:t>
              </a:r>
              <a:r>
                <a:rPr lang="en-US" altLang="zh-CN" i="1" baseline="-25000" dirty="0" smtClean="0"/>
                <a:t>e</a:t>
              </a:r>
              <a:r>
                <a:rPr lang="en-US" altLang="zh-CN" dirty="0" smtClean="0"/>
                <a:t>(</a:t>
              </a:r>
              <a:r>
                <a:rPr lang="en-US" altLang="zh-CN" i="1" dirty="0" smtClean="0"/>
                <a:t>k</a:t>
              </a:r>
              <a:r>
                <a:rPr lang="en-US" altLang="zh-CN" dirty="0" smtClean="0"/>
                <a:t>)=</a:t>
              </a:r>
              <a:r>
                <a:rPr lang="en-US" altLang="zh-CN" i="1" dirty="0" smtClean="0"/>
                <a:t> ∑ </a:t>
              </a:r>
              <a:r>
                <a:rPr lang="en-US" altLang="zh-CN" i="1" dirty="0" err="1" smtClean="0"/>
                <a:t>a</a:t>
              </a:r>
              <a:r>
                <a:rPr lang="en-US" altLang="zh-CN" i="1" baseline="-25000" dirty="0" err="1" smtClean="0"/>
                <a:t>i</a:t>
              </a:r>
              <a:r>
                <a:rPr lang="en-US" altLang="zh-CN" i="1" dirty="0" err="1" smtClean="0"/>
                <a:t>s</a:t>
              </a:r>
              <a:r>
                <a:rPr lang="en-US" altLang="zh-CN" i="1" baseline="-25000" dirty="0" err="1" smtClean="0"/>
                <a:t>r</a:t>
              </a:r>
              <a:r>
                <a:rPr lang="en-US" altLang="zh-CN" dirty="0" smtClean="0"/>
                <a:t>(</a:t>
              </a:r>
              <a:r>
                <a:rPr lang="en-US" altLang="zh-CN" i="1" dirty="0" smtClean="0"/>
                <a:t>k-</a:t>
              </a:r>
              <a:r>
                <a:rPr lang="en-US" altLang="zh-CN" i="1" dirty="0" err="1" smtClean="0"/>
                <a:t>i</a:t>
              </a:r>
              <a:r>
                <a:rPr lang="en-US" altLang="zh-CN" dirty="0" smtClean="0"/>
                <a:t>)</a:t>
              </a:r>
              <a:endParaRPr lang="zh-CN" altLang="en-US" dirty="0"/>
            </a:p>
          </p:txBody>
        </p:sp>
        <p:sp>
          <p:nvSpPr>
            <p:cNvPr id="8" name="TextBox 7"/>
            <p:cNvSpPr txBox="1"/>
            <p:nvPr/>
          </p:nvSpPr>
          <p:spPr>
            <a:xfrm>
              <a:off x="1544723" y="5178678"/>
              <a:ext cx="579005" cy="338554"/>
            </a:xfrm>
            <a:prstGeom prst="rect">
              <a:avLst/>
            </a:prstGeom>
            <a:noFill/>
          </p:spPr>
          <p:txBody>
            <a:bodyPr wrap="none" rtlCol="0">
              <a:spAutoFit/>
            </a:bodyPr>
            <a:lstStyle/>
            <a:p>
              <a:r>
                <a:rPr lang="en-US" altLang="zh-CN" i="1" baseline="-25000" dirty="0" err="1" smtClean="0"/>
                <a:t>i</a:t>
              </a:r>
              <a:r>
                <a:rPr lang="en-US" altLang="zh-CN" baseline="-25000" dirty="0" smtClean="0"/>
                <a:t>=1</a:t>
              </a:r>
              <a:endParaRPr lang="zh-CN" altLang="en-US" baseline="-25000" dirty="0"/>
            </a:p>
          </p:txBody>
        </p:sp>
        <p:sp>
          <p:nvSpPr>
            <p:cNvPr id="9" name="TextBox 8"/>
            <p:cNvSpPr txBox="1"/>
            <p:nvPr/>
          </p:nvSpPr>
          <p:spPr>
            <a:xfrm>
              <a:off x="1722784" y="4653136"/>
              <a:ext cx="328936" cy="338554"/>
            </a:xfrm>
            <a:prstGeom prst="rect">
              <a:avLst/>
            </a:prstGeom>
            <a:noFill/>
          </p:spPr>
          <p:txBody>
            <a:bodyPr wrap="square" rtlCol="0">
              <a:spAutoFit/>
            </a:bodyPr>
            <a:lstStyle/>
            <a:p>
              <a:r>
                <a:rPr lang="en-US" altLang="zh-CN" i="1" baseline="-25000" dirty="0" smtClean="0"/>
                <a:t>p</a:t>
              </a:r>
              <a:endParaRPr lang="zh-CN" altLang="en-US" i="1" baseline="-25000" dirty="0"/>
            </a:p>
          </p:txBody>
        </p:sp>
      </p:grpSp>
      <p:sp>
        <p:nvSpPr>
          <p:cNvPr id="11" name="TextBox 10"/>
          <p:cNvSpPr txBox="1"/>
          <p:nvPr/>
        </p:nvSpPr>
        <p:spPr>
          <a:xfrm>
            <a:off x="467544" y="5661248"/>
            <a:ext cx="4113627" cy="461665"/>
          </a:xfrm>
          <a:prstGeom prst="rect">
            <a:avLst/>
          </a:prstGeom>
          <a:noFill/>
        </p:spPr>
        <p:txBody>
          <a:bodyPr wrap="none" rtlCol="0">
            <a:spAutoFit/>
          </a:bodyPr>
          <a:lstStyle/>
          <a:p>
            <a:r>
              <a:rPr lang="en-US" altLang="zh-CN" dirty="0" smtClean="0"/>
              <a:t>p</a:t>
            </a:r>
            <a:r>
              <a:rPr lang="zh-CN" altLang="en-US" dirty="0" smtClean="0"/>
              <a:t>是预测阶数，</a:t>
            </a:r>
            <a:r>
              <a:rPr lang="en-US" altLang="zh-CN" dirty="0" err="1" smtClean="0"/>
              <a:t>a</a:t>
            </a:r>
            <a:r>
              <a:rPr lang="en-US" altLang="zh-CN" baseline="-25000" dirty="0" err="1" smtClean="0"/>
              <a:t>i</a:t>
            </a:r>
            <a:r>
              <a:rPr lang="zh-CN" altLang="en-US" dirty="0" smtClean="0"/>
              <a:t>是预测系数</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linds(horizontal)">
                                      <p:cBhvr>
                                        <p:cTn id="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DPCM</a:t>
            </a:r>
            <a:r>
              <a:rPr lang="zh-CN" altLang="en-US" dirty="0" smtClean="0"/>
              <a:t>的信噪比（</a:t>
            </a:r>
            <a:r>
              <a:rPr lang="en-US" altLang="zh-CN" dirty="0" smtClean="0"/>
              <a:t>1</a:t>
            </a:r>
            <a:r>
              <a:rPr lang="zh-CN" altLang="en-US" dirty="0" smtClean="0"/>
              <a:t>）</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022979" name="Object 3"/>
          <p:cNvGraphicFramePr>
            <a:graphicFrameLocks noChangeAspect="1"/>
          </p:cNvGraphicFramePr>
          <p:nvPr/>
        </p:nvGraphicFramePr>
        <p:xfrm>
          <a:off x="1115616" y="1713515"/>
          <a:ext cx="6811962" cy="1066800"/>
        </p:xfrm>
        <a:graphic>
          <a:graphicData uri="http://schemas.openxmlformats.org/presentationml/2006/ole">
            <p:oleObj spid="_x0000_s1022979" name="公式" r:id="rId3" imgW="3073320" imgH="482400" progId="Equation.3">
              <p:embed/>
            </p:oleObj>
          </a:graphicData>
        </a:graphic>
      </p:graphicFrame>
      <p:sp>
        <p:nvSpPr>
          <p:cNvPr id="6" name="TextBox 5"/>
          <p:cNvSpPr txBox="1"/>
          <p:nvPr/>
        </p:nvSpPr>
        <p:spPr>
          <a:xfrm>
            <a:off x="971600" y="1209459"/>
            <a:ext cx="7986482" cy="461665"/>
          </a:xfrm>
          <a:prstGeom prst="rect">
            <a:avLst/>
          </a:prstGeom>
          <a:noFill/>
        </p:spPr>
        <p:txBody>
          <a:bodyPr wrap="none" rtlCol="0">
            <a:spAutoFit/>
          </a:bodyPr>
          <a:lstStyle/>
          <a:p>
            <a:r>
              <a:rPr lang="en-US" altLang="zh-CN" dirty="0" smtClean="0"/>
              <a:t>DPCM</a:t>
            </a:r>
            <a:r>
              <a:rPr lang="zh-CN" altLang="en-US" dirty="0" smtClean="0"/>
              <a:t>系统的误差定义为输入信号样值与重构信号值之差</a:t>
            </a:r>
            <a:endParaRPr lang="zh-CN" altLang="en-US" dirty="0"/>
          </a:p>
        </p:txBody>
      </p:sp>
      <p:sp>
        <p:nvSpPr>
          <p:cNvPr id="7" name="TextBox 6"/>
          <p:cNvSpPr txBox="1"/>
          <p:nvPr/>
        </p:nvSpPr>
        <p:spPr>
          <a:xfrm>
            <a:off x="899592" y="2852936"/>
            <a:ext cx="7058343" cy="830997"/>
          </a:xfrm>
          <a:prstGeom prst="rect">
            <a:avLst/>
          </a:prstGeom>
          <a:noFill/>
        </p:spPr>
        <p:txBody>
          <a:bodyPr wrap="none" rtlCol="0">
            <a:spAutoFit/>
          </a:bodyPr>
          <a:lstStyle/>
          <a:p>
            <a:r>
              <a:rPr lang="zh-CN" altLang="en-US" dirty="0" smtClean="0"/>
              <a:t>可见，</a:t>
            </a:r>
            <a:r>
              <a:rPr lang="en-US" altLang="zh-CN" dirty="0" smtClean="0"/>
              <a:t>DPCM</a:t>
            </a:r>
            <a:r>
              <a:rPr lang="zh-CN" altLang="en-US" dirty="0" smtClean="0"/>
              <a:t>的量化误差等于量化器的量化误差。</a:t>
            </a:r>
            <a:endParaRPr lang="en-US" altLang="zh-CN" dirty="0" smtClean="0"/>
          </a:p>
          <a:p>
            <a:r>
              <a:rPr lang="en-US" altLang="zh-CN" dirty="0" smtClean="0"/>
              <a:t>DPCM</a:t>
            </a:r>
            <a:r>
              <a:rPr lang="zh-CN" altLang="en-US" dirty="0" smtClean="0"/>
              <a:t>的信噪比可以表示为</a:t>
            </a:r>
            <a:endParaRPr lang="zh-CN" altLang="en-US" dirty="0"/>
          </a:p>
        </p:txBody>
      </p:sp>
      <p:graphicFrame>
        <p:nvGraphicFramePr>
          <p:cNvPr id="1022980" name="Object 4"/>
          <p:cNvGraphicFramePr>
            <a:graphicFrameLocks noChangeAspect="1"/>
          </p:cNvGraphicFramePr>
          <p:nvPr/>
        </p:nvGraphicFramePr>
        <p:xfrm>
          <a:off x="1087438" y="3689647"/>
          <a:ext cx="6867525" cy="1179513"/>
        </p:xfrm>
        <a:graphic>
          <a:graphicData uri="http://schemas.openxmlformats.org/presentationml/2006/ole">
            <p:oleObj spid="_x0000_s1022980" name="公式" r:id="rId4" imgW="3098520" imgH="533160" progId="Equation.3">
              <p:embed/>
            </p:oleObj>
          </a:graphicData>
        </a:graphic>
      </p:graphicFrame>
      <p:sp>
        <p:nvSpPr>
          <p:cNvPr id="8" name="TextBox 7"/>
          <p:cNvSpPr txBox="1"/>
          <p:nvPr/>
        </p:nvSpPr>
        <p:spPr>
          <a:xfrm>
            <a:off x="755576" y="5097891"/>
            <a:ext cx="8244565" cy="461665"/>
          </a:xfrm>
          <a:prstGeom prst="rect">
            <a:avLst/>
          </a:prstGeom>
          <a:noFill/>
        </p:spPr>
        <p:txBody>
          <a:bodyPr wrap="none" rtlCol="0">
            <a:spAutoFit/>
          </a:bodyPr>
          <a:lstStyle/>
          <a:p>
            <a:r>
              <a:rPr lang="zh-CN" altLang="en-US" dirty="0" smtClean="0"/>
              <a:t>式中      是把差值序列作为输入信号时量化器的量化信噪比</a:t>
            </a:r>
            <a:endParaRPr lang="zh-CN" altLang="en-US" dirty="0"/>
          </a:p>
        </p:txBody>
      </p:sp>
      <p:graphicFrame>
        <p:nvGraphicFramePr>
          <p:cNvPr id="1022981" name="Object 5"/>
          <p:cNvGraphicFramePr>
            <a:graphicFrameLocks noChangeAspect="1"/>
          </p:cNvGraphicFramePr>
          <p:nvPr/>
        </p:nvGraphicFramePr>
        <p:xfrm>
          <a:off x="1475656" y="4953875"/>
          <a:ext cx="720080" cy="840094"/>
        </p:xfrm>
        <a:graphic>
          <a:graphicData uri="http://schemas.openxmlformats.org/presentationml/2006/ole">
            <p:oleObj spid="_x0000_s1022981" name="公式" r:id="rId5" imgW="457200" imgH="533160" progId="Equation.3">
              <p:embed/>
            </p:oleObj>
          </a:graphicData>
        </a:graphic>
      </p:graphicFrame>
      <p:sp>
        <p:nvSpPr>
          <p:cNvPr id="10" name="TextBox 9"/>
          <p:cNvSpPr txBox="1"/>
          <p:nvPr/>
        </p:nvSpPr>
        <p:spPr>
          <a:xfrm>
            <a:off x="1352269" y="5788354"/>
            <a:ext cx="7180171" cy="461665"/>
          </a:xfrm>
          <a:prstGeom prst="rect">
            <a:avLst/>
          </a:prstGeom>
          <a:noFill/>
        </p:spPr>
        <p:txBody>
          <a:bodyPr wrap="none" rtlCol="0">
            <a:spAutoFit/>
          </a:bodyPr>
          <a:lstStyle/>
          <a:p>
            <a:r>
              <a:rPr lang="zh-CN" altLang="en-US" dirty="0" smtClean="0"/>
              <a:t>可理解为</a:t>
            </a:r>
            <a:r>
              <a:rPr lang="en-US" altLang="zh-CN" dirty="0" smtClean="0"/>
              <a:t>DPCM</a:t>
            </a:r>
            <a:r>
              <a:rPr lang="zh-CN" altLang="en-US" dirty="0" smtClean="0"/>
              <a:t>系统相对于</a:t>
            </a:r>
            <a:r>
              <a:rPr lang="en-US" altLang="zh-CN" dirty="0" smtClean="0"/>
              <a:t>PCM</a:t>
            </a:r>
            <a:r>
              <a:rPr lang="zh-CN" altLang="en-US" dirty="0" smtClean="0"/>
              <a:t>系统的信噪比增益</a:t>
            </a:r>
            <a:endParaRPr lang="zh-CN" altLang="en-US" dirty="0"/>
          </a:p>
        </p:txBody>
      </p:sp>
      <p:graphicFrame>
        <p:nvGraphicFramePr>
          <p:cNvPr id="1022982" name="Object 6"/>
          <p:cNvGraphicFramePr>
            <a:graphicFrameLocks noChangeAspect="1"/>
          </p:cNvGraphicFramePr>
          <p:nvPr/>
        </p:nvGraphicFramePr>
        <p:xfrm>
          <a:off x="971600" y="5745963"/>
          <a:ext cx="504056" cy="563357"/>
        </p:xfrm>
        <a:graphic>
          <a:graphicData uri="http://schemas.openxmlformats.org/presentationml/2006/ole">
            <p:oleObj spid="_x0000_s1022982" name="公式" r:id="rId6" imgW="215640" imgH="241200" progId="Equation.3">
              <p:embed/>
            </p:oleObj>
          </a:graphicData>
        </a:graphic>
      </p:graphicFrame>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DPCM</a:t>
            </a:r>
            <a:r>
              <a:rPr lang="zh-CN" altLang="en-US" dirty="0" smtClean="0"/>
              <a:t>的信噪比（</a:t>
            </a:r>
            <a:r>
              <a:rPr lang="en-US" altLang="zh-CN" dirty="0" smtClean="0"/>
              <a:t>2</a:t>
            </a:r>
            <a:r>
              <a:rPr lang="zh-CN" altLang="en-US" dirty="0" smtClean="0"/>
              <a:t>）</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sp>
        <p:nvSpPr>
          <p:cNvPr id="4" name="内容占位符 2"/>
          <p:cNvSpPr txBox="1">
            <a:spLocks/>
          </p:cNvSpPr>
          <p:nvPr/>
        </p:nvSpPr>
        <p:spPr>
          <a:xfrm>
            <a:off x="611560" y="1124744"/>
            <a:ext cx="8208912" cy="5256584"/>
          </a:xfrm>
          <a:prstGeom prst="rect">
            <a:avLst/>
          </a:prstGeom>
        </p:spPr>
        <p:txBody>
          <a:bodyPr/>
          <a:lstStyle/>
          <a:p>
            <a:pPr marL="342900" lvl="2" indent="-342900" eaLnBrk="0" hangingPunct="0">
              <a:spcBef>
                <a:spcPct val="20000"/>
              </a:spcBef>
              <a:buClr>
                <a:schemeClr val="tx2"/>
              </a:buClr>
              <a:buFont typeface="Wingdings" pitchFamily="2" charset="2"/>
              <a:buChar char="v"/>
            </a:pPr>
            <a:r>
              <a:rPr lang="zh-CN" altLang="en-US" sz="2800" dirty="0" smtClean="0"/>
              <a:t>           时，</a:t>
            </a:r>
            <a:r>
              <a:rPr lang="en-US" altLang="zh-CN" sz="2800" dirty="0" smtClean="0"/>
              <a:t>DPCM</a:t>
            </a:r>
            <a:r>
              <a:rPr lang="zh-CN" altLang="en-US" sz="2800" dirty="0" smtClean="0"/>
              <a:t>系统的量化信噪比远大于量化器的量化信噪比。因此</a:t>
            </a:r>
            <a:r>
              <a:rPr lang="en-US" altLang="zh-CN" sz="2800" dirty="0" smtClean="0"/>
              <a:t>, </a:t>
            </a:r>
            <a:r>
              <a:rPr lang="zh-CN" altLang="en-US" sz="2800" dirty="0" smtClean="0"/>
              <a:t>要求</a:t>
            </a:r>
            <a:r>
              <a:rPr lang="en-US" altLang="zh-CN" sz="2800" dirty="0" smtClean="0"/>
              <a:t>DPCM</a:t>
            </a:r>
            <a:r>
              <a:rPr lang="zh-CN" altLang="en-US" sz="2800" dirty="0" smtClean="0"/>
              <a:t>系统达到与</a:t>
            </a:r>
            <a:r>
              <a:rPr lang="en-US" altLang="zh-CN" sz="2800" dirty="0" smtClean="0"/>
              <a:t>PCM</a:t>
            </a:r>
            <a:r>
              <a:rPr lang="zh-CN" altLang="en-US" sz="2800" dirty="0" smtClean="0"/>
              <a:t>系统相同的信噪比，则可降低对量化器信噪比的要求，即</a:t>
            </a:r>
            <a:r>
              <a:rPr lang="zh-CN" altLang="en-US" sz="2800" dirty="0" smtClean="0">
                <a:solidFill>
                  <a:srgbClr val="FF0000"/>
                </a:solidFill>
              </a:rPr>
              <a:t>可减小量化级数，从而减少码位数，降低比特率，压缩信号带宽</a:t>
            </a:r>
            <a:r>
              <a:rPr lang="zh-CN" altLang="en-US" sz="2800" dirty="0" smtClean="0"/>
              <a:t>。</a:t>
            </a:r>
            <a:endParaRPr kumimoji="0" lang="zh-CN" altLang="en-US" sz="2800" b="1" i="0" u="none" strike="noStrike" kern="0" cap="none" spc="0" normalizeH="0" baseline="0" noProof="0" dirty="0" smtClean="0">
              <a:ln>
                <a:noFill/>
              </a:ln>
              <a:solidFill>
                <a:schemeClr val="tx1"/>
              </a:solidFill>
              <a:effectLst/>
              <a:uLnTx/>
              <a:uFillTx/>
              <a:latin typeface="+mn-lt"/>
              <a:ea typeface="宋体" pitchFamily="2" charset="-122"/>
              <a:cs typeface="+mn-cs"/>
            </a:endParaRPr>
          </a:p>
          <a:p>
            <a:pPr marL="342900" lvl="0" indent="-342900" eaLnBrk="0" hangingPunct="0">
              <a:spcBef>
                <a:spcPct val="20000"/>
              </a:spcBef>
              <a:buClr>
                <a:schemeClr val="tx2"/>
              </a:buClr>
              <a:buFont typeface="Wingdings" pitchFamily="2" charset="2"/>
              <a:buChar char="v"/>
            </a:pPr>
            <a:r>
              <a:rPr lang="zh-CN" altLang="en-US" sz="2800" dirty="0" smtClean="0"/>
              <a:t>与</a:t>
            </a:r>
            <a:r>
              <a:rPr lang="en-US" altLang="zh-CN" sz="2800" dirty="0" smtClean="0"/>
              <a:t>ΔM</a:t>
            </a:r>
            <a:r>
              <a:rPr lang="zh-CN" altLang="en-US" sz="2800" dirty="0" smtClean="0"/>
              <a:t>系统相比，由于它增加了量化级，所以它的</a:t>
            </a:r>
            <a:r>
              <a:rPr lang="zh-CN" altLang="en-US" sz="2800" dirty="0" smtClean="0">
                <a:solidFill>
                  <a:srgbClr val="FF0000"/>
                </a:solidFill>
              </a:rPr>
              <a:t>信噪比改善程度也优于</a:t>
            </a:r>
            <a:r>
              <a:rPr lang="en-US" altLang="zh-CN" sz="2800" dirty="0" smtClean="0">
                <a:solidFill>
                  <a:srgbClr val="FF0000"/>
                </a:solidFill>
              </a:rPr>
              <a:t>ΔM</a:t>
            </a:r>
          </a:p>
          <a:p>
            <a:pPr marL="342900" lvl="0" indent="-342900" eaLnBrk="0" hangingPunct="0">
              <a:spcBef>
                <a:spcPct val="20000"/>
              </a:spcBef>
              <a:buClr>
                <a:schemeClr val="tx2"/>
              </a:buClr>
              <a:buFont typeface="Wingdings" pitchFamily="2" charset="2"/>
              <a:buChar char="v"/>
            </a:pPr>
            <a:r>
              <a:rPr lang="en-US" altLang="zh-CN" sz="2800" dirty="0" smtClean="0"/>
              <a:t>DPCM</a:t>
            </a:r>
            <a:r>
              <a:rPr lang="zh-CN" altLang="en-US" sz="2800" dirty="0" smtClean="0"/>
              <a:t>的缺点是</a:t>
            </a:r>
            <a:r>
              <a:rPr lang="zh-CN" altLang="en-US" sz="2800" dirty="0" smtClean="0">
                <a:solidFill>
                  <a:srgbClr val="FF0000"/>
                </a:solidFill>
              </a:rPr>
              <a:t>抗传输噪声的能力差</a:t>
            </a:r>
            <a:r>
              <a:rPr lang="zh-CN" altLang="en-US" sz="2800" dirty="0" smtClean="0"/>
              <a:t>，即在抑制信道噪声方面不如</a:t>
            </a:r>
            <a:r>
              <a:rPr lang="en-US" altLang="zh-CN" sz="2800" dirty="0" smtClean="0"/>
              <a:t>ΔM</a:t>
            </a:r>
            <a:r>
              <a:rPr lang="zh-CN" altLang="en-US" sz="2800" dirty="0" smtClean="0"/>
              <a:t>。因为发生误码时在</a:t>
            </a:r>
            <a:r>
              <a:rPr lang="en-US" altLang="zh-CN" sz="2800" dirty="0" smtClean="0"/>
              <a:t>ΔM</a:t>
            </a:r>
            <a:r>
              <a:rPr lang="zh-CN" altLang="en-US" sz="2800" dirty="0" smtClean="0"/>
              <a:t>中只产生一个增量的变化，而在</a:t>
            </a:r>
            <a:r>
              <a:rPr lang="en-US" altLang="zh-CN" sz="2800" dirty="0" smtClean="0"/>
              <a:t>DPCM</a:t>
            </a:r>
            <a:r>
              <a:rPr lang="zh-CN" altLang="en-US" sz="2800" dirty="0" smtClean="0"/>
              <a:t>中就可能产生几个量阶的变化，从而输出较大的输出噪声</a:t>
            </a:r>
            <a:endParaRPr kumimoji="0" lang="en-US" altLang="zh-CN" sz="2800" b="1" i="0" u="none" strike="noStrike" kern="0" cap="none" spc="0" normalizeH="0" baseline="0" noProof="0" dirty="0" smtClean="0">
              <a:ln>
                <a:noFill/>
              </a:ln>
              <a:solidFill>
                <a:schemeClr val="tx1"/>
              </a:solidFill>
              <a:effectLst/>
              <a:uLnTx/>
              <a:uFillTx/>
              <a:latin typeface="+mn-lt"/>
              <a:ea typeface="宋体" pitchFamily="2" charset="-122"/>
              <a:cs typeface="+mn-cs"/>
            </a:endParaRPr>
          </a:p>
        </p:txBody>
      </p:sp>
      <p:graphicFrame>
        <p:nvGraphicFramePr>
          <p:cNvPr id="1108994" name="Object 2"/>
          <p:cNvGraphicFramePr>
            <a:graphicFrameLocks noChangeAspect="1"/>
          </p:cNvGraphicFramePr>
          <p:nvPr/>
        </p:nvGraphicFramePr>
        <p:xfrm>
          <a:off x="1080294" y="1137246"/>
          <a:ext cx="1187450" cy="563562"/>
        </p:xfrm>
        <a:graphic>
          <a:graphicData uri="http://schemas.openxmlformats.org/presentationml/2006/ole">
            <p:oleObj spid="_x0000_s1108994" name="公式" r:id="rId3" imgW="507960" imgH="241200" progId="Equation.3">
              <p:embed/>
            </p:oleObj>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非周期信号的频谱特点</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sp>
        <p:nvSpPr>
          <p:cNvPr id="4" name="TextBox 3"/>
          <p:cNvSpPr txBox="1"/>
          <p:nvPr/>
        </p:nvSpPr>
        <p:spPr>
          <a:xfrm>
            <a:off x="1187624" y="1124744"/>
            <a:ext cx="3587842" cy="461665"/>
          </a:xfrm>
          <a:prstGeom prst="rect">
            <a:avLst/>
          </a:prstGeom>
          <a:noFill/>
        </p:spPr>
        <p:txBody>
          <a:bodyPr wrap="none" rtlCol="0">
            <a:spAutoFit/>
          </a:bodyPr>
          <a:lstStyle/>
          <a:p>
            <a:r>
              <a:rPr lang="zh-CN" altLang="en-US" dirty="0" smtClean="0"/>
              <a:t>非周期信号是什么样呢？</a:t>
            </a:r>
          </a:p>
        </p:txBody>
      </p:sp>
      <p:graphicFrame>
        <p:nvGraphicFramePr>
          <p:cNvPr id="29" name="Object 11"/>
          <p:cNvGraphicFramePr>
            <a:graphicFrameLocks noChangeAspect="1"/>
          </p:cNvGraphicFramePr>
          <p:nvPr/>
        </p:nvGraphicFramePr>
        <p:xfrm>
          <a:off x="6877197" y="1748219"/>
          <a:ext cx="1007171" cy="384637"/>
        </p:xfrm>
        <a:graphic>
          <a:graphicData uri="http://schemas.openxmlformats.org/presentationml/2006/ole">
            <p:oleObj spid="_x0000_s400388" name="公式" r:id="rId4" imgW="469696" imgH="177723" progId="Equation.3">
              <p:embed/>
            </p:oleObj>
          </a:graphicData>
        </a:graphic>
      </p:graphicFrame>
      <p:grpSp>
        <p:nvGrpSpPr>
          <p:cNvPr id="7" name="Group 33"/>
          <p:cNvGrpSpPr>
            <a:grpSpLocks/>
          </p:cNvGrpSpPr>
          <p:nvPr/>
        </p:nvGrpSpPr>
        <p:grpSpPr bwMode="auto">
          <a:xfrm>
            <a:off x="936029" y="2780928"/>
            <a:ext cx="5940227" cy="2304256"/>
            <a:chOff x="1497" y="2523"/>
            <a:chExt cx="2191" cy="647"/>
          </a:xfrm>
        </p:grpSpPr>
        <p:sp>
          <p:nvSpPr>
            <p:cNvPr id="9" name="Line 15"/>
            <p:cNvSpPr>
              <a:spLocks noChangeShapeType="1"/>
            </p:cNvSpPr>
            <p:nvPr/>
          </p:nvSpPr>
          <p:spPr bwMode="auto">
            <a:xfrm>
              <a:off x="1497" y="3029"/>
              <a:ext cx="2178" cy="1"/>
            </a:xfrm>
            <a:prstGeom prst="line">
              <a:avLst/>
            </a:prstGeom>
            <a:noFill/>
            <a:ln w="9525">
              <a:solidFill>
                <a:schemeClr val="tx1"/>
              </a:solidFill>
              <a:round/>
              <a:headEnd/>
              <a:tailEnd type="stealth" w="sm" len="med"/>
            </a:ln>
            <a:effectLst/>
          </p:spPr>
          <p:txBody>
            <a:bodyPr/>
            <a:lstStyle/>
            <a:p>
              <a:endParaRPr lang="zh-CN" altLang="en-US"/>
            </a:p>
          </p:txBody>
        </p:sp>
        <p:sp>
          <p:nvSpPr>
            <p:cNvPr id="10" name="Line 16"/>
            <p:cNvSpPr>
              <a:spLocks noChangeShapeType="1"/>
            </p:cNvSpPr>
            <p:nvPr/>
          </p:nvSpPr>
          <p:spPr bwMode="auto">
            <a:xfrm flipV="1">
              <a:off x="2544" y="2555"/>
              <a:ext cx="0" cy="474"/>
            </a:xfrm>
            <a:prstGeom prst="line">
              <a:avLst/>
            </a:prstGeom>
            <a:noFill/>
            <a:ln w="9525">
              <a:solidFill>
                <a:schemeClr val="tx1"/>
              </a:solidFill>
              <a:round/>
              <a:headEnd/>
              <a:tailEnd type="stealth" w="sm" len="med"/>
            </a:ln>
            <a:effectLst/>
          </p:spPr>
          <p:txBody>
            <a:bodyPr/>
            <a:lstStyle/>
            <a:p>
              <a:endParaRPr lang="zh-CN" altLang="en-US"/>
            </a:p>
          </p:txBody>
        </p:sp>
        <p:graphicFrame>
          <p:nvGraphicFramePr>
            <p:cNvPr id="11" name="Object 17"/>
            <p:cNvGraphicFramePr>
              <a:graphicFrameLocks noChangeAspect="1"/>
            </p:cNvGraphicFramePr>
            <p:nvPr/>
          </p:nvGraphicFramePr>
          <p:xfrm>
            <a:off x="2555" y="2523"/>
            <a:ext cx="162" cy="106"/>
          </p:xfrm>
          <a:graphic>
            <a:graphicData uri="http://schemas.openxmlformats.org/presentationml/2006/ole">
              <p:oleObj spid="_x0000_s400389" name="公式" r:id="rId5" imgW="304560" imgH="203040" progId="Equation.3">
                <p:embed/>
              </p:oleObj>
            </a:graphicData>
          </a:graphic>
        </p:graphicFrame>
        <p:graphicFrame>
          <p:nvGraphicFramePr>
            <p:cNvPr id="12" name="Object 18"/>
            <p:cNvGraphicFramePr>
              <a:graphicFrameLocks noChangeAspect="1"/>
            </p:cNvGraphicFramePr>
            <p:nvPr/>
          </p:nvGraphicFramePr>
          <p:xfrm>
            <a:off x="3046" y="3048"/>
            <a:ext cx="72" cy="84"/>
          </p:xfrm>
          <a:graphic>
            <a:graphicData uri="http://schemas.openxmlformats.org/presentationml/2006/ole">
              <p:oleObj spid="_x0000_s400390" name="公式" r:id="rId6" imgW="139680" imgH="164880" progId="Equation.3">
                <p:embed/>
              </p:oleObj>
            </a:graphicData>
          </a:graphic>
        </p:graphicFrame>
        <p:graphicFrame>
          <p:nvGraphicFramePr>
            <p:cNvPr id="13" name="Object 19"/>
            <p:cNvGraphicFramePr>
              <a:graphicFrameLocks noChangeAspect="1"/>
            </p:cNvGraphicFramePr>
            <p:nvPr/>
          </p:nvGraphicFramePr>
          <p:xfrm>
            <a:off x="2628" y="3016"/>
            <a:ext cx="83" cy="148"/>
          </p:xfrm>
          <a:graphic>
            <a:graphicData uri="http://schemas.openxmlformats.org/presentationml/2006/ole">
              <p:oleObj spid="_x0000_s400391" name="公式" r:id="rId7" imgW="126720" imgH="228600" progId="Equation.3">
                <p:embed/>
              </p:oleObj>
            </a:graphicData>
          </a:graphic>
        </p:graphicFrame>
        <p:graphicFrame>
          <p:nvGraphicFramePr>
            <p:cNvPr id="14" name="Object 20"/>
            <p:cNvGraphicFramePr>
              <a:graphicFrameLocks noChangeAspect="1"/>
            </p:cNvGraphicFramePr>
            <p:nvPr/>
          </p:nvGraphicFramePr>
          <p:xfrm>
            <a:off x="3600" y="3048"/>
            <a:ext cx="88" cy="96"/>
          </p:xfrm>
          <a:graphic>
            <a:graphicData uri="http://schemas.openxmlformats.org/presentationml/2006/ole">
              <p:oleObj spid="_x0000_s400392" name="公式" r:id="rId8" imgW="88560" imgH="152280" progId="Equation.3">
                <p:embed/>
              </p:oleObj>
            </a:graphicData>
          </a:graphic>
        </p:graphicFrame>
        <p:sp>
          <p:nvSpPr>
            <p:cNvPr id="15" name="Rectangle 21"/>
            <p:cNvSpPr>
              <a:spLocks noChangeArrowheads="1"/>
            </p:cNvSpPr>
            <p:nvPr/>
          </p:nvSpPr>
          <p:spPr bwMode="auto">
            <a:xfrm>
              <a:off x="2434" y="2799"/>
              <a:ext cx="220" cy="230"/>
            </a:xfrm>
            <a:prstGeom prst="rect">
              <a:avLst/>
            </a:prstGeom>
            <a:noFill/>
            <a:ln w="9525">
              <a:solidFill>
                <a:schemeClr val="tx1"/>
              </a:solidFill>
              <a:miter lim="800000"/>
              <a:headEnd/>
              <a:tailEnd type="none" w="sm" len="med"/>
            </a:ln>
            <a:effectLst/>
          </p:spPr>
          <p:txBody>
            <a:bodyPr/>
            <a:lstStyle/>
            <a:p>
              <a:endParaRPr lang="zh-CN" altLang="en-US"/>
            </a:p>
          </p:txBody>
        </p:sp>
        <p:graphicFrame>
          <p:nvGraphicFramePr>
            <p:cNvPr id="16" name="Object 22"/>
            <p:cNvGraphicFramePr>
              <a:graphicFrameLocks noChangeAspect="1"/>
            </p:cNvGraphicFramePr>
            <p:nvPr/>
          </p:nvGraphicFramePr>
          <p:xfrm>
            <a:off x="2364" y="3029"/>
            <a:ext cx="139" cy="141"/>
          </p:xfrm>
          <a:graphic>
            <a:graphicData uri="http://schemas.openxmlformats.org/presentationml/2006/ole">
              <p:oleObj spid="_x0000_s400393" name="公式" r:id="rId9" imgW="228600" imgH="228600" progId="Equation.3">
                <p:embed/>
              </p:oleObj>
            </a:graphicData>
          </a:graphic>
        </p:graphicFrame>
        <p:graphicFrame>
          <p:nvGraphicFramePr>
            <p:cNvPr id="17" name="Object 23"/>
            <p:cNvGraphicFramePr>
              <a:graphicFrameLocks noChangeAspect="1"/>
            </p:cNvGraphicFramePr>
            <p:nvPr/>
          </p:nvGraphicFramePr>
          <p:xfrm>
            <a:off x="2518" y="3042"/>
            <a:ext cx="65" cy="89"/>
          </p:xfrm>
          <a:graphic>
            <a:graphicData uri="http://schemas.openxmlformats.org/presentationml/2006/ole">
              <p:oleObj spid="_x0000_s400394" name="公式" r:id="rId10" imgW="126720" imgH="177480" progId="Equation.3">
                <p:embed/>
              </p:oleObj>
            </a:graphicData>
          </a:graphic>
        </p:graphicFrame>
        <p:sp>
          <p:nvSpPr>
            <p:cNvPr id="18" name="Rectangle 24"/>
            <p:cNvSpPr>
              <a:spLocks noChangeArrowheads="1"/>
            </p:cNvSpPr>
            <p:nvPr/>
          </p:nvSpPr>
          <p:spPr bwMode="auto">
            <a:xfrm>
              <a:off x="2962" y="2799"/>
              <a:ext cx="220" cy="230"/>
            </a:xfrm>
            <a:prstGeom prst="rect">
              <a:avLst/>
            </a:prstGeom>
            <a:noFill/>
            <a:ln w="9525">
              <a:solidFill>
                <a:schemeClr val="tx1"/>
              </a:solidFill>
              <a:miter lim="800000"/>
              <a:headEnd/>
              <a:tailEnd type="none" w="sm" len="med"/>
            </a:ln>
            <a:effectLst/>
          </p:spPr>
          <p:txBody>
            <a:bodyPr/>
            <a:lstStyle/>
            <a:p>
              <a:endParaRPr lang="zh-CN" altLang="en-US"/>
            </a:p>
          </p:txBody>
        </p:sp>
        <p:sp>
          <p:nvSpPr>
            <p:cNvPr id="19" name="Line 25"/>
            <p:cNvSpPr>
              <a:spLocks noChangeShapeType="1"/>
            </p:cNvSpPr>
            <p:nvPr/>
          </p:nvSpPr>
          <p:spPr bwMode="auto">
            <a:xfrm flipV="1">
              <a:off x="3072" y="2991"/>
              <a:ext cx="0" cy="38"/>
            </a:xfrm>
            <a:prstGeom prst="line">
              <a:avLst/>
            </a:prstGeom>
            <a:noFill/>
            <a:ln w="9525">
              <a:solidFill>
                <a:schemeClr val="tx1"/>
              </a:solidFill>
              <a:round/>
              <a:headEnd/>
              <a:tailEnd type="none" w="sm" len="med"/>
            </a:ln>
            <a:effectLst/>
          </p:spPr>
          <p:txBody>
            <a:bodyPr/>
            <a:lstStyle/>
            <a:p>
              <a:endParaRPr lang="zh-CN" altLang="en-US"/>
            </a:p>
          </p:txBody>
        </p:sp>
        <p:sp>
          <p:nvSpPr>
            <p:cNvPr id="20" name="Rectangle 26"/>
            <p:cNvSpPr>
              <a:spLocks noChangeArrowheads="1"/>
            </p:cNvSpPr>
            <p:nvPr/>
          </p:nvSpPr>
          <p:spPr bwMode="auto">
            <a:xfrm>
              <a:off x="1897" y="2799"/>
              <a:ext cx="220" cy="230"/>
            </a:xfrm>
            <a:prstGeom prst="rect">
              <a:avLst/>
            </a:prstGeom>
            <a:noFill/>
            <a:ln w="9525">
              <a:solidFill>
                <a:schemeClr val="tx1"/>
              </a:solidFill>
              <a:miter lim="800000"/>
              <a:headEnd/>
              <a:tailEnd type="none" w="sm" len="med"/>
            </a:ln>
            <a:effectLst/>
          </p:spPr>
          <p:txBody>
            <a:bodyPr/>
            <a:lstStyle/>
            <a:p>
              <a:endParaRPr lang="zh-CN" altLang="en-US"/>
            </a:p>
          </p:txBody>
        </p:sp>
        <p:sp>
          <p:nvSpPr>
            <p:cNvPr id="21" name="Line 27"/>
            <p:cNvSpPr>
              <a:spLocks noChangeShapeType="1"/>
            </p:cNvSpPr>
            <p:nvPr/>
          </p:nvSpPr>
          <p:spPr bwMode="auto">
            <a:xfrm flipV="1">
              <a:off x="2003" y="2997"/>
              <a:ext cx="0" cy="32"/>
            </a:xfrm>
            <a:prstGeom prst="line">
              <a:avLst/>
            </a:prstGeom>
            <a:noFill/>
            <a:ln w="9525">
              <a:solidFill>
                <a:schemeClr val="tx1"/>
              </a:solidFill>
              <a:round/>
              <a:headEnd/>
              <a:tailEnd type="none" w="sm" len="med"/>
            </a:ln>
            <a:effectLst/>
          </p:spPr>
          <p:txBody>
            <a:bodyPr/>
            <a:lstStyle/>
            <a:p>
              <a:endParaRPr lang="zh-CN" altLang="en-US"/>
            </a:p>
          </p:txBody>
        </p:sp>
        <p:graphicFrame>
          <p:nvGraphicFramePr>
            <p:cNvPr id="22" name="Object 28"/>
            <p:cNvGraphicFramePr>
              <a:graphicFrameLocks noChangeAspect="1"/>
            </p:cNvGraphicFramePr>
            <p:nvPr/>
          </p:nvGraphicFramePr>
          <p:xfrm>
            <a:off x="1937" y="3042"/>
            <a:ext cx="130" cy="83"/>
          </p:xfrm>
          <a:graphic>
            <a:graphicData uri="http://schemas.openxmlformats.org/presentationml/2006/ole">
              <p:oleObj spid="_x0000_s400395" name="公式" r:id="rId11" imgW="253800" imgH="164880" progId="Equation.3">
                <p:embed/>
              </p:oleObj>
            </a:graphicData>
          </a:graphic>
        </p:graphicFrame>
        <p:graphicFrame>
          <p:nvGraphicFramePr>
            <p:cNvPr id="23" name="Object 29"/>
            <p:cNvGraphicFramePr>
              <a:graphicFrameLocks noChangeAspect="1"/>
            </p:cNvGraphicFramePr>
            <p:nvPr/>
          </p:nvGraphicFramePr>
          <p:xfrm>
            <a:off x="1537" y="2876"/>
            <a:ext cx="240" cy="90"/>
          </p:xfrm>
          <a:graphic>
            <a:graphicData uri="http://schemas.openxmlformats.org/presentationml/2006/ole">
              <p:oleObj spid="_x0000_s400396" name="公式" r:id="rId12" imgW="380880" imgH="139680" progId="Equation.3">
                <p:embed/>
              </p:oleObj>
            </a:graphicData>
          </a:graphic>
        </p:graphicFrame>
        <p:graphicFrame>
          <p:nvGraphicFramePr>
            <p:cNvPr id="24" name="Object 30"/>
            <p:cNvGraphicFramePr>
              <a:graphicFrameLocks noChangeAspect="1"/>
            </p:cNvGraphicFramePr>
            <p:nvPr/>
          </p:nvGraphicFramePr>
          <p:xfrm>
            <a:off x="3297" y="2869"/>
            <a:ext cx="240" cy="90"/>
          </p:xfrm>
          <a:graphic>
            <a:graphicData uri="http://schemas.openxmlformats.org/presentationml/2006/ole">
              <p:oleObj spid="_x0000_s400397" name="公式" r:id="rId13" imgW="380880" imgH="139680" progId="Equation.3">
                <p:embed/>
              </p:oleObj>
            </a:graphicData>
          </a:graphic>
        </p:graphicFrame>
        <p:graphicFrame>
          <p:nvGraphicFramePr>
            <p:cNvPr id="25" name="Object 31"/>
            <p:cNvGraphicFramePr>
              <a:graphicFrameLocks noChangeAspect="1"/>
            </p:cNvGraphicFramePr>
            <p:nvPr/>
          </p:nvGraphicFramePr>
          <p:xfrm>
            <a:off x="2488" y="2715"/>
            <a:ext cx="70" cy="83"/>
          </p:xfrm>
          <a:graphic>
            <a:graphicData uri="http://schemas.openxmlformats.org/presentationml/2006/ole">
              <p:oleObj spid="_x0000_s400398" name="公式" r:id="rId14" imgW="88560" imgH="164880" progId="Equation.3">
                <p:embed/>
              </p:oleObj>
            </a:graphicData>
          </a:graphic>
        </p:graphicFrame>
      </p:grpSp>
      <p:sp>
        <p:nvSpPr>
          <p:cNvPr id="8" name="Text Box 32"/>
          <p:cNvSpPr txBox="1">
            <a:spLocks noChangeArrowheads="1"/>
          </p:cNvSpPr>
          <p:nvPr/>
        </p:nvSpPr>
        <p:spPr bwMode="auto">
          <a:xfrm>
            <a:off x="3180458" y="5123185"/>
            <a:ext cx="1463550" cy="394047"/>
          </a:xfrm>
          <a:prstGeom prst="rect">
            <a:avLst/>
          </a:prstGeom>
          <a:noFill/>
          <a:ln w="9525">
            <a:noFill/>
            <a:miter lim="800000"/>
            <a:headEnd/>
            <a:tailEnd type="none" w="sm" len="med"/>
          </a:ln>
          <a:effectLst/>
        </p:spPr>
        <p:txBody>
          <a:bodyPr/>
          <a:lstStyle/>
          <a:p>
            <a:pPr algn="just"/>
            <a:r>
              <a:rPr lang="zh-CN" altLang="en-US" sz="1600" b="0" dirty="0" smtClean="0">
                <a:latin typeface="黑体" pitchFamily="2" charset="-122"/>
                <a:ea typeface="黑体" pitchFamily="2" charset="-122"/>
              </a:rPr>
              <a:t>周期</a:t>
            </a:r>
            <a:r>
              <a:rPr lang="zh-CN" altLang="en-US" sz="1600" b="0" dirty="0">
                <a:latin typeface="黑体" pitchFamily="2" charset="-122"/>
                <a:ea typeface="黑体" pitchFamily="2" charset="-122"/>
              </a:rPr>
              <a:t>矩形脉冲</a:t>
            </a:r>
            <a:endParaRPr lang="zh-CN" altLang="en-US" sz="1600" dirty="0"/>
          </a:p>
        </p:txBody>
      </p:sp>
      <p:sp>
        <p:nvSpPr>
          <p:cNvPr id="30" name="Text Box 6"/>
          <p:cNvSpPr txBox="1">
            <a:spLocks noChangeArrowheads="1"/>
          </p:cNvSpPr>
          <p:nvPr/>
        </p:nvSpPr>
        <p:spPr bwMode="auto">
          <a:xfrm>
            <a:off x="611560" y="1700808"/>
            <a:ext cx="7560840" cy="830997"/>
          </a:xfrm>
          <a:prstGeom prst="rect">
            <a:avLst/>
          </a:prstGeom>
          <a:noFill/>
          <a:ln w="9525">
            <a:noFill/>
            <a:miter lim="800000"/>
            <a:headEnd/>
            <a:tailEnd/>
          </a:ln>
        </p:spPr>
        <p:txBody>
          <a:bodyPr wrap="square">
            <a:spAutoFit/>
          </a:bodyPr>
          <a:lstStyle/>
          <a:p>
            <a:pPr algn="l">
              <a:spcBef>
                <a:spcPts val="775"/>
              </a:spcBef>
            </a:pPr>
            <a:r>
              <a:rPr lang="zh-CN" altLang="en-US" b="0" dirty="0" smtClean="0"/>
              <a:t>周期矩形脉冲的频谱显示</a:t>
            </a:r>
            <a:r>
              <a:rPr lang="zh-CN" altLang="en-US" b="0" dirty="0"/>
              <a:t>在</a:t>
            </a:r>
            <a:r>
              <a:rPr lang="zh-CN" altLang="en-US" b="0" dirty="0" smtClean="0"/>
              <a:t>图中，令</a:t>
            </a:r>
            <a:r>
              <a:rPr lang="zh-CN" altLang="en-US" b="0" dirty="0"/>
              <a:t>脉冲宽度         </a:t>
            </a:r>
            <a:r>
              <a:rPr lang="zh-CN" altLang="en-US" b="0" dirty="0" smtClean="0"/>
              <a:t> ，</a:t>
            </a:r>
            <a:r>
              <a:rPr lang="en-US" altLang="zh-CN" b="0" i="1" dirty="0" smtClean="0"/>
              <a:t>T </a:t>
            </a:r>
            <a:r>
              <a:rPr lang="en-US" altLang="zh-CN" b="0" dirty="0"/>
              <a:t>= 2</a:t>
            </a:r>
            <a:r>
              <a:rPr lang="zh-CN" altLang="en-US" b="0" dirty="0"/>
              <a:t>，</a:t>
            </a:r>
            <a:r>
              <a:rPr lang="en-US" altLang="zh-CN" b="0" dirty="0"/>
              <a:t>5</a:t>
            </a:r>
            <a:r>
              <a:rPr lang="zh-CN" altLang="en-US" b="0" dirty="0"/>
              <a:t>，</a:t>
            </a:r>
            <a:r>
              <a:rPr lang="en-US" altLang="zh-CN" b="0" dirty="0"/>
              <a:t>10</a:t>
            </a:r>
            <a:r>
              <a:rPr lang="zh-CN" altLang="en-US" b="0" dirty="0"/>
              <a:t>时的频谱</a:t>
            </a:r>
            <a:r>
              <a:rPr lang="zh-CN" altLang="en-US" b="0" dirty="0" smtClean="0"/>
              <a:t>变化。</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animEffect transition="in" filter="box(in)">
                                      <p:cBhvr>
                                        <p:cTn id="17" dur="500"/>
                                        <p:tgtEl>
                                          <p:spTgt spid="29"/>
                                        </p:tgtEl>
                                      </p:cBhvr>
                                    </p:animEffect>
                                  </p:childTnLst>
                                </p:cTn>
                              </p:par>
                              <p:par>
                                <p:cTn id="18" presetID="4" presetClass="entr" presetSubtype="16"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ox(in)">
                                      <p:cBhvr>
                                        <p:cTn id="20" dur="500"/>
                                        <p:tgtEl>
                                          <p:spTgt spid="7"/>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box(in)">
                                      <p:cBhvr>
                                        <p:cTn id="23" dur="500"/>
                                        <p:tgtEl>
                                          <p:spTgt spid="8"/>
                                        </p:tgtEl>
                                      </p:cBhvr>
                                    </p:animEffect>
                                  </p:childTnLst>
                                </p:cTn>
                              </p:par>
                              <p:par>
                                <p:cTn id="24" presetID="4" presetClass="entr" presetSubtype="16" fill="hold" grpId="0" nodeType="withEffect">
                                  <p:stCondLst>
                                    <p:cond delay="0"/>
                                  </p:stCondLst>
                                  <p:childTnLst>
                                    <p:set>
                                      <p:cBhvr>
                                        <p:cTn id="25" dur="1" fill="hold">
                                          <p:stCondLst>
                                            <p:cond delay="0"/>
                                          </p:stCondLst>
                                        </p:cTn>
                                        <p:tgtEl>
                                          <p:spTgt spid="30"/>
                                        </p:tgtEl>
                                        <p:attrNameLst>
                                          <p:attrName>style.visibility</p:attrName>
                                        </p:attrNameLst>
                                      </p:cBhvr>
                                      <p:to>
                                        <p:strVal val="visible"/>
                                      </p:to>
                                    </p:set>
                                    <p:animEffect transition="in" filter="box(in)">
                                      <p:cBhvr>
                                        <p:cTn id="26"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8" grpId="0"/>
      <p:bldP spid="30" grpId="0"/>
    </p:bld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en-US" altLang="zh-CN" dirty="0" smtClean="0">
                <a:ea typeface="宋体" pitchFamily="2" charset="-122"/>
              </a:rPr>
              <a:t>APCM</a:t>
            </a:r>
            <a:r>
              <a:rPr lang="zh-CN" altLang="en-US" dirty="0" smtClean="0">
                <a:ea typeface="宋体" pitchFamily="2" charset="-122"/>
              </a:rPr>
              <a:t>（自适应脉冲编码调制）</a:t>
            </a:r>
          </a:p>
        </p:txBody>
      </p:sp>
      <p:sp>
        <p:nvSpPr>
          <p:cNvPr id="50179" name="内容占位符 2"/>
          <p:cNvSpPr>
            <a:spLocks noGrp="1"/>
          </p:cNvSpPr>
          <p:nvPr>
            <p:ph idx="1"/>
          </p:nvPr>
        </p:nvSpPr>
        <p:spPr>
          <a:xfrm>
            <a:off x="611560" y="1124744"/>
            <a:ext cx="8208912" cy="5256584"/>
          </a:xfrm>
        </p:spPr>
        <p:txBody>
          <a:bodyPr/>
          <a:lstStyle/>
          <a:p>
            <a:pPr marL="342900" lvl="2" indent="-342900">
              <a:buClr>
                <a:schemeClr val="tx2"/>
              </a:buClr>
              <a:buFont typeface="Wingdings" pitchFamily="2" charset="2"/>
              <a:buChar char="v"/>
            </a:pPr>
            <a:r>
              <a:rPr lang="zh-CN" altLang="en-US" sz="2800" b="1" dirty="0" smtClean="0">
                <a:latin typeface="+mn-lt"/>
                <a:ea typeface="宋体" pitchFamily="2" charset="-122"/>
                <a:cs typeface="+mn-cs"/>
              </a:rPr>
              <a:t>根据输入信号幅度大小来改变量化阶大小的一种波形编码技术</a:t>
            </a:r>
          </a:p>
          <a:p>
            <a:r>
              <a:rPr lang="zh-CN" altLang="en-US" sz="2800" dirty="0" smtClean="0">
                <a:ea typeface="宋体" pitchFamily="2" charset="-122"/>
              </a:rPr>
              <a:t>自适应改变量化阶的大小</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瞬时自适应：</a:t>
            </a:r>
            <a:r>
              <a:rPr lang="zh-CN" altLang="en-US" sz="2400" dirty="0" smtClean="0"/>
              <a:t>量化阶的大小每隔几个样本就改变</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音节自适应：</a:t>
            </a:r>
            <a:r>
              <a:rPr lang="zh-CN" altLang="en-US" sz="2400" dirty="0" smtClean="0"/>
              <a:t>量化阶的大小在较长时间里发生变化</a:t>
            </a:r>
            <a:endParaRPr lang="en-US" altLang="zh-CN" sz="2400" dirty="0" smtClean="0">
              <a:latin typeface="Arial" pitchFamily="34" charset="0"/>
              <a:ea typeface="宋体" pitchFamily="2" charset="-122"/>
            </a:endParaRPr>
          </a:p>
          <a:p>
            <a:r>
              <a:rPr lang="zh-CN" altLang="en-US" sz="2800" dirty="0" smtClean="0">
                <a:ea typeface="宋体" pitchFamily="2" charset="-122"/>
              </a:rPr>
              <a:t>改变量化阶的方法</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前向自适应：根据未量化的样本值均方根估计</a:t>
            </a:r>
            <a:r>
              <a:rPr lang="zh-CN" altLang="en-US" sz="2400" dirty="0" smtClean="0"/>
              <a:t>输入信号的电平，以此来确定量化阶的大小，并对其电平进行编码作为边信息</a:t>
            </a:r>
            <a:r>
              <a:rPr lang="en-US" altLang="zh-CN" sz="2400" dirty="0" smtClean="0"/>
              <a:t>(side information)</a:t>
            </a:r>
            <a:r>
              <a:rPr lang="zh-CN" altLang="en-US" sz="2400" dirty="0" smtClean="0"/>
              <a:t>传送到接收端</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后向自适应：量化器刚输出的过去样本来提取量化阶信息，</a:t>
            </a:r>
            <a:r>
              <a:rPr lang="zh-CN" altLang="en-US" sz="2400" dirty="0" smtClean="0"/>
              <a:t>能在发收两端自动生成量化阶，所以它不需要传送边信息</a:t>
            </a:r>
            <a:endParaRPr lang="zh-CN" altLang="en-US" sz="2400" dirty="0" smtClean="0">
              <a:latin typeface="Arial" pitchFamily="34" charset="0"/>
              <a:ea typeface="宋体" pitchFamily="2" charset="-122"/>
            </a:endParaRPr>
          </a:p>
        </p:txBody>
      </p:sp>
      <p:sp>
        <p:nvSpPr>
          <p:cNvPr id="501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APCM</a:t>
            </a:r>
            <a:r>
              <a:rPr lang="zh-CN" altLang="en-US" dirty="0" smtClean="0"/>
              <a:t>原理图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933894" name="Picture 6" descr="http://dbis.nankai.edu.cn/multimedia/dmtjc3020.gif"/>
          <p:cNvPicPr>
            <a:picLocks noChangeAspect="1" noChangeArrowheads="1"/>
          </p:cNvPicPr>
          <p:nvPr/>
        </p:nvPicPr>
        <p:blipFill>
          <a:blip r:embed="rId2" cstate="print"/>
          <a:srcRect/>
          <a:stretch>
            <a:fillRect/>
          </a:stretch>
        </p:blipFill>
        <p:spPr bwMode="auto">
          <a:xfrm>
            <a:off x="561984" y="1268760"/>
            <a:ext cx="5666200" cy="2160240"/>
          </a:xfrm>
          <a:prstGeom prst="rect">
            <a:avLst/>
          </a:prstGeom>
          <a:noFill/>
        </p:spPr>
      </p:pic>
      <p:pic>
        <p:nvPicPr>
          <p:cNvPr id="933896" name="Picture 8" descr="http://dbis.nankai.edu.cn/multimedia/dmtjc3021.gif"/>
          <p:cNvPicPr>
            <a:picLocks noChangeAspect="1" noChangeArrowheads="1"/>
          </p:cNvPicPr>
          <p:nvPr/>
        </p:nvPicPr>
        <p:blipFill>
          <a:blip r:embed="rId3" cstate="print"/>
          <a:srcRect/>
          <a:stretch>
            <a:fillRect/>
          </a:stretch>
        </p:blipFill>
        <p:spPr bwMode="auto">
          <a:xfrm>
            <a:off x="755576" y="3717032"/>
            <a:ext cx="5716851" cy="1800200"/>
          </a:xfrm>
          <a:prstGeom prst="rect">
            <a:avLst/>
          </a:prstGeom>
          <a:noFill/>
        </p:spPr>
      </p:pic>
      <p:sp>
        <p:nvSpPr>
          <p:cNvPr id="9" name="TextBox 8"/>
          <p:cNvSpPr txBox="1"/>
          <p:nvPr/>
        </p:nvSpPr>
        <p:spPr>
          <a:xfrm>
            <a:off x="6697316" y="1988840"/>
            <a:ext cx="1475084" cy="400110"/>
          </a:xfrm>
          <a:prstGeom prst="rect">
            <a:avLst/>
          </a:prstGeom>
          <a:noFill/>
        </p:spPr>
        <p:txBody>
          <a:bodyPr wrap="none" rtlCol="0">
            <a:spAutoFit/>
          </a:bodyPr>
          <a:lstStyle/>
          <a:p>
            <a:r>
              <a:rPr lang="zh-CN" altLang="en-US" sz="2000" dirty="0" smtClean="0"/>
              <a:t>前向自适应</a:t>
            </a:r>
            <a:endParaRPr lang="zh-CN" altLang="en-US" sz="2000" dirty="0"/>
          </a:p>
        </p:txBody>
      </p:sp>
      <p:sp>
        <p:nvSpPr>
          <p:cNvPr id="10" name="TextBox 9"/>
          <p:cNvSpPr txBox="1"/>
          <p:nvPr/>
        </p:nvSpPr>
        <p:spPr>
          <a:xfrm>
            <a:off x="6660232" y="4149080"/>
            <a:ext cx="1475084" cy="400110"/>
          </a:xfrm>
          <a:prstGeom prst="rect">
            <a:avLst/>
          </a:prstGeom>
          <a:noFill/>
        </p:spPr>
        <p:txBody>
          <a:bodyPr wrap="none" rtlCol="0">
            <a:spAutoFit/>
          </a:bodyPr>
          <a:lstStyle/>
          <a:p>
            <a:r>
              <a:rPr lang="zh-CN" altLang="en-US" sz="2000" dirty="0" smtClean="0"/>
              <a:t>后向自适应</a:t>
            </a:r>
            <a:endParaRPr lang="zh-CN" altLang="en-US" sz="2000"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1071563" y="457200"/>
            <a:ext cx="8072437" cy="563563"/>
          </a:xfrm>
        </p:spPr>
        <p:txBody>
          <a:bodyPr/>
          <a:lstStyle/>
          <a:p>
            <a:r>
              <a:rPr lang="en-US" altLang="zh-CN" dirty="0" smtClean="0">
                <a:ea typeface="宋体" pitchFamily="2" charset="-122"/>
              </a:rPr>
              <a:t>ADPCM</a:t>
            </a:r>
            <a:r>
              <a:rPr lang="zh-CN" altLang="en-US" dirty="0" smtClean="0">
                <a:ea typeface="宋体" pitchFamily="2" charset="-122"/>
              </a:rPr>
              <a:t>（自适应差分脉冲编码调制）</a:t>
            </a:r>
          </a:p>
        </p:txBody>
      </p:sp>
      <p:sp>
        <p:nvSpPr>
          <p:cNvPr id="51203" name="内容占位符 2"/>
          <p:cNvSpPr>
            <a:spLocks noGrp="1"/>
          </p:cNvSpPr>
          <p:nvPr>
            <p:ph idx="1"/>
          </p:nvPr>
        </p:nvSpPr>
        <p:spPr>
          <a:xfrm>
            <a:off x="395536" y="1371600"/>
            <a:ext cx="8424936" cy="4700588"/>
          </a:xfrm>
        </p:spPr>
        <p:txBody>
          <a:bodyPr/>
          <a:lstStyle/>
          <a:p>
            <a:pPr marL="342900" lvl="1" indent="-342900">
              <a:buClr>
                <a:schemeClr val="tx2"/>
              </a:buClr>
              <a:buFont typeface="Wingdings" pitchFamily="2" charset="2"/>
              <a:buChar char="v"/>
            </a:pPr>
            <a:r>
              <a:rPr lang="zh-CN" altLang="en-US" b="1" dirty="0" smtClean="0"/>
              <a:t>综合了</a:t>
            </a:r>
            <a:r>
              <a:rPr lang="en-US" altLang="zh-CN" b="1" dirty="0" smtClean="0"/>
              <a:t>APCM</a:t>
            </a:r>
            <a:r>
              <a:rPr lang="zh-CN" altLang="en-US" b="1" dirty="0" smtClean="0"/>
              <a:t>的自适应特性和</a:t>
            </a:r>
            <a:r>
              <a:rPr lang="en-US" altLang="zh-CN" b="1" dirty="0" smtClean="0"/>
              <a:t>DPCM</a:t>
            </a:r>
            <a:r>
              <a:rPr lang="zh-CN" altLang="en-US" b="1" dirty="0" smtClean="0"/>
              <a:t>系统的差分特性，是一种性能比较好的波形编码技术</a:t>
            </a:r>
            <a:endParaRPr lang="en-US" altLang="zh-CN" b="1" dirty="0" smtClean="0">
              <a:ea typeface="宋体" pitchFamily="2" charset="-122"/>
            </a:endParaRPr>
          </a:p>
          <a:p>
            <a:r>
              <a:rPr lang="zh-CN" altLang="zh-CN" sz="2800" dirty="0" smtClean="0">
                <a:ea typeface="宋体" pitchFamily="2" charset="-122"/>
              </a:rPr>
              <a:t>利用自适应</a:t>
            </a:r>
            <a:r>
              <a:rPr lang="zh-CN" altLang="en-US" sz="2800" dirty="0" smtClean="0">
                <a:ea typeface="宋体" pitchFamily="2" charset="-122"/>
              </a:rPr>
              <a:t>的思想</a:t>
            </a:r>
            <a:r>
              <a:rPr lang="zh-CN" altLang="zh-CN" sz="2800" dirty="0" smtClean="0">
                <a:ea typeface="宋体" pitchFamily="2" charset="-122"/>
              </a:rPr>
              <a:t>改变量化阶的大小</a:t>
            </a:r>
            <a:endParaRPr lang="en-US" altLang="zh-CN" sz="2800" dirty="0" smtClean="0">
              <a:ea typeface="宋体" pitchFamily="2" charset="-122"/>
            </a:endParaRPr>
          </a:p>
          <a:p>
            <a:pPr lvl="1"/>
            <a:r>
              <a:rPr lang="zh-CN" altLang="zh-CN" sz="2400" dirty="0" smtClean="0">
                <a:latin typeface="Arial" pitchFamily="34" charset="0"/>
                <a:ea typeface="宋体" pitchFamily="2" charset="-122"/>
              </a:rPr>
              <a:t>小的量化阶去编码小的差值</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大</a:t>
            </a:r>
            <a:r>
              <a:rPr lang="zh-CN" altLang="zh-CN" sz="2400" dirty="0" smtClean="0">
                <a:latin typeface="Arial" pitchFamily="34" charset="0"/>
                <a:ea typeface="宋体" pitchFamily="2" charset="-122"/>
              </a:rPr>
              <a:t>的量化阶去编码</a:t>
            </a:r>
            <a:r>
              <a:rPr lang="zh-CN" altLang="en-US" sz="2400" dirty="0" smtClean="0">
                <a:latin typeface="Arial" pitchFamily="34" charset="0"/>
                <a:ea typeface="宋体" pitchFamily="2" charset="-122"/>
              </a:rPr>
              <a:t>大</a:t>
            </a:r>
            <a:r>
              <a:rPr lang="zh-CN" altLang="zh-CN" sz="2400" dirty="0" smtClean="0">
                <a:latin typeface="Arial" pitchFamily="34" charset="0"/>
                <a:ea typeface="宋体" pitchFamily="2" charset="-122"/>
              </a:rPr>
              <a:t>的差值</a:t>
            </a:r>
            <a:endParaRPr lang="en-US" altLang="zh-CN" sz="2400" dirty="0" smtClean="0">
              <a:latin typeface="Arial" pitchFamily="34" charset="0"/>
              <a:ea typeface="宋体" pitchFamily="2" charset="-122"/>
            </a:endParaRPr>
          </a:p>
          <a:p>
            <a:pPr marL="342900" lvl="2" indent="-342900">
              <a:buClr>
                <a:schemeClr val="tx2"/>
              </a:buClr>
              <a:buFont typeface="Wingdings" pitchFamily="2" charset="2"/>
              <a:buChar char="v"/>
            </a:pPr>
            <a:r>
              <a:rPr lang="zh-CN" altLang="en-US" sz="2800" b="1" dirty="0" smtClean="0"/>
              <a:t>使用过去的样本值估算下一个输入样本的预测值，使实际样本值和预测值之间的差值总是最小</a:t>
            </a:r>
            <a:endParaRPr lang="en-US" altLang="zh-CN" sz="2800" b="1" dirty="0" smtClean="0"/>
          </a:p>
          <a:p>
            <a:r>
              <a:rPr lang="en-US" altLang="zh-CN" sz="2800" dirty="0" smtClean="0">
                <a:latin typeface="Arial" charset="0"/>
              </a:rPr>
              <a:t>ADPCM</a:t>
            </a:r>
            <a:r>
              <a:rPr lang="zh-CN" altLang="en-US" sz="2800" dirty="0" smtClean="0">
                <a:latin typeface="Arial" charset="0"/>
              </a:rPr>
              <a:t>已成功应用于语音和图象信号的编码中。速率在</a:t>
            </a:r>
            <a:r>
              <a:rPr lang="en-US" altLang="zh-CN" sz="2800" dirty="0" smtClean="0">
                <a:latin typeface="Arial" charset="0"/>
              </a:rPr>
              <a:t>24</a:t>
            </a:r>
            <a:r>
              <a:rPr lang="zh-CN" altLang="en-US" sz="2800" dirty="0" smtClean="0">
                <a:latin typeface="Arial" charset="0"/>
              </a:rPr>
              <a:t>～</a:t>
            </a:r>
            <a:r>
              <a:rPr lang="en-US" altLang="zh-CN" sz="2800" dirty="0" smtClean="0">
                <a:latin typeface="Arial" charset="0"/>
              </a:rPr>
              <a:t>32kbps</a:t>
            </a:r>
            <a:r>
              <a:rPr lang="zh-CN" altLang="en-US" sz="2800" dirty="0" smtClean="0">
                <a:latin typeface="Arial" charset="0"/>
              </a:rPr>
              <a:t>的</a:t>
            </a:r>
            <a:r>
              <a:rPr lang="en-US" altLang="zh-CN" sz="2800" dirty="0" smtClean="0">
                <a:latin typeface="Arial" charset="0"/>
              </a:rPr>
              <a:t>ADPCM</a:t>
            </a:r>
            <a:r>
              <a:rPr lang="zh-CN" altLang="en-US" sz="2800" dirty="0" smtClean="0">
                <a:latin typeface="Arial" charset="0"/>
              </a:rPr>
              <a:t>信号的质量相当于速率</a:t>
            </a:r>
            <a:r>
              <a:rPr lang="en-US" altLang="zh-CN" sz="2800" dirty="0" smtClean="0">
                <a:latin typeface="Arial" charset="0"/>
              </a:rPr>
              <a:t>64kbps</a:t>
            </a:r>
            <a:r>
              <a:rPr lang="zh-CN" altLang="en-US" sz="2800" dirty="0" smtClean="0">
                <a:latin typeface="Arial" charset="0"/>
              </a:rPr>
              <a:t>的</a:t>
            </a:r>
            <a:r>
              <a:rPr lang="en-US" altLang="zh-CN" sz="2800" dirty="0" smtClean="0">
                <a:latin typeface="Arial" charset="0"/>
              </a:rPr>
              <a:t>PCM</a:t>
            </a:r>
            <a:r>
              <a:rPr lang="zh-CN" altLang="en-US" sz="2800" dirty="0" smtClean="0">
                <a:latin typeface="Arial" charset="0"/>
              </a:rPr>
              <a:t>编码信号</a:t>
            </a:r>
          </a:p>
          <a:p>
            <a:pPr marL="342900" lvl="2" indent="-342900">
              <a:buClr>
                <a:schemeClr val="tx2"/>
              </a:buClr>
              <a:buFont typeface="Wingdings" pitchFamily="2" charset="2"/>
              <a:buChar char="v"/>
            </a:pPr>
            <a:endParaRPr lang="zh-CN" altLang="en-US" sz="2800" b="1" dirty="0" smtClean="0"/>
          </a:p>
        </p:txBody>
      </p:sp>
      <p:sp>
        <p:nvSpPr>
          <p:cNvPr id="512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日期占位符 1"/>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2227" name="Picture 4" descr="D:\mimikitty\多媒体技术基础\img\Image63.gif"/>
          <p:cNvPicPr>
            <a:picLocks noChangeAspect="1" noChangeArrowheads="1"/>
          </p:cNvPicPr>
          <p:nvPr/>
        </p:nvPicPr>
        <p:blipFill>
          <a:blip r:embed="rId2" r:link="rId3" cstate="print"/>
          <a:srcRect/>
          <a:stretch>
            <a:fillRect/>
          </a:stretch>
        </p:blipFill>
        <p:spPr bwMode="auto">
          <a:xfrm>
            <a:off x="395536" y="1143001"/>
            <a:ext cx="8424935" cy="3438128"/>
          </a:xfrm>
          <a:prstGeom prst="rect">
            <a:avLst/>
          </a:prstGeom>
          <a:noFill/>
          <a:ln w="9525">
            <a:noFill/>
            <a:miter lim="800000"/>
            <a:headEnd/>
            <a:tailEnd/>
          </a:ln>
        </p:spPr>
      </p:pic>
      <p:sp>
        <p:nvSpPr>
          <p:cNvPr id="4" name="标题 1"/>
          <p:cNvSpPr txBox="1">
            <a:spLocks/>
          </p:cNvSpPr>
          <p:nvPr/>
        </p:nvSpPr>
        <p:spPr>
          <a:xfrm>
            <a:off x="1215579" y="457200"/>
            <a:ext cx="7604893" cy="563563"/>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3600" b="1" i="0" u="none" strike="noStrike" kern="0" cap="none" spc="0" normalizeH="0" baseline="0" noProof="0" dirty="0" smtClean="0">
                <a:ln>
                  <a:noFill/>
                </a:ln>
                <a:solidFill>
                  <a:schemeClr val="tx2"/>
                </a:solidFill>
                <a:effectLst/>
                <a:uLnTx/>
                <a:uFillTx/>
                <a:latin typeface="+mj-lt"/>
                <a:ea typeface="宋体" pitchFamily="2" charset="-122"/>
                <a:cs typeface="+mj-cs"/>
              </a:rPr>
              <a:t>ADPCM</a:t>
            </a:r>
            <a:r>
              <a:rPr kumimoji="0" lang="zh-CN" altLang="en-US" sz="3600" b="1" i="0" u="none" strike="noStrike" kern="0" cap="none" spc="0" normalizeH="0" baseline="0" noProof="0" dirty="0" smtClean="0">
                <a:ln>
                  <a:noFill/>
                </a:ln>
                <a:solidFill>
                  <a:schemeClr val="tx2"/>
                </a:solidFill>
                <a:effectLst/>
                <a:uLnTx/>
                <a:uFillTx/>
                <a:latin typeface="+mj-lt"/>
                <a:ea typeface="宋体" pitchFamily="2" charset="-122"/>
                <a:cs typeface="+mj-cs"/>
              </a:rPr>
              <a:t>原理图</a:t>
            </a:r>
          </a:p>
        </p:txBody>
      </p:sp>
      <p:sp>
        <p:nvSpPr>
          <p:cNvPr id="5" name="TextBox 4"/>
          <p:cNvSpPr txBox="1"/>
          <p:nvPr/>
        </p:nvSpPr>
        <p:spPr>
          <a:xfrm>
            <a:off x="827584" y="4725144"/>
            <a:ext cx="7704856" cy="1015663"/>
          </a:xfrm>
          <a:prstGeom prst="rect">
            <a:avLst/>
          </a:prstGeom>
          <a:noFill/>
        </p:spPr>
        <p:txBody>
          <a:bodyPr wrap="square" rtlCol="0">
            <a:spAutoFit/>
          </a:bodyPr>
          <a:lstStyle/>
          <a:p>
            <a:r>
              <a:rPr lang="zh-CN" altLang="en-US" sz="2000" dirty="0" smtClean="0"/>
              <a:t>接收端的译码器使用与发送端相同的算法，利用传送来的信号来确定量化器和逆量化器中的量化阶大小，并且用它来预测下一个接收信号的预测值</a:t>
            </a:r>
            <a:endParaRPr lang="zh-CN" altLang="en-US" sz="2000"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457200"/>
            <a:ext cx="8064896" cy="563563"/>
          </a:xfrm>
        </p:spPr>
        <p:txBody>
          <a:bodyPr/>
          <a:lstStyle/>
          <a:p>
            <a:r>
              <a:rPr lang="zh-CN" altLang="en-US" dirty="0" smtClean="0"/>
              <a:t>音源编译码器</a:t>
            </a:r>
            <a:r>
              <a:rPr lang="en-US" altLang="zh-CN" dirty="0" smtClean="0"/>
              <a:t>—</a:t>
            </a:r>
            <a:r>
              <a:rPr lang="zh-CN" altLang="en-US" dirty="0" smtClean="0"/>
              <a:t>线性预测编码（</a:t>
            </a:r>
            <a:r>
              <a:rPr lang="en-US" altLang="zh-CN" dirty="0" smtClean="0"/>
              <a:t>LPC</a:t>
            </a:r>
            <a:r>
              <a:rPr lang="zh-CN" altLang="en-US" dirty="0" smtClean="0"/>
              <a:t>）</a:t>
            </a:r>
            <a:endParaRPr lang="zh-CN" altLang="en-US" dirty="0"/>
          </a:p>
        </p:txBody>
      </p:sp>
      <p:sp>
        <p:nvSpPr>
          <p:cNvPr id="3" name="内容占位符 2"/>
          <p:cNvSpPr>
            <a:spLocks noGrp="1"/>
          </p:cNvSpPr>
          <p:nvPr>
            <p:ph idx="1"/>
          </p:nvPr>
        </p:nvSpPr>
        <p:spPr>
          <a:xfrm>
            <a:off x="539552" y="1371600"/>
            <a:ext cx="8147248" cy="4700588"/>
          </a:xfrm>
        </p:spPr>
        <p:txBody>
          <a:bodyPr/>
          <a:lstStyle/>
          <a:p>
            <a:r>
              <a:rPr lang="zh-CN" altLang="en-US" sz="2800" dirty="0" smtClean="0"/>
              <a:t>将话音生成机理模型化为一个离散的、时变的、线性的递归滤波器</a:t>
            </a:r>
            <a:endParaRPr lang="en-US" altLang="zh-CN" sz="2800" dirty="0" smtClean="0"/>
          </a:p>
          <a:p>
            <a:r>
              <a:rPr lang="zh-CN" altLang="en-US" sz="2800" dirty="0" smtClean="0"/>
              <a:t>编码：</a:t>
            </a:r>
            <a:r>
              <a:rPr lang="zh-CN" altLang="zh-CN" sz="2800" dirty="0" smtClean="0"/>
              <a:t>通过</a:t>
            </a:r>
            <a:r>
              <a:rPr lang="zh-CN" altLang="en-US" sz="2800" dirty="0" smtClean="0"/>
              <a:t>线性预测，</a:t>
            </a:r>
            <a:r>
              <a:rPr lang="zh-CN" altLang="zh-CN" sz="2800" dirty="0" smtClean="0"/>
              <a:t>分析话音波形来产生声道激励和转移函数的参数，对声音波形的编码实际就转化为对这些参数的编码</a:t>
            </a:r>
            <a:endParaRPr lang="en-US" altLang="zh-CN" sz="2800" dirty="0" smtClean="0"/>
          </a:p>
          <a:p>
            <a:r>
              <a:rPr lang="zh-CN" altLang="en-US" sz="2800" dirty="0" smtClean="0"/>
              <a:t>解码：使用线性预测分析得到的参数，</a:t>
            </a:r>
            <a:r>
              <a:rPr lang="zh-CN" altLang="zh-CN" sz="2800" dirty="0" smtClean="0"/>
              <a:t>通过话音合成器重构话音</a:t>
            </a:r>
            <a:r>
              <a:rPr lang="zh-CN" altLang="en-US" sz="2800" dirty="0" smtClean="0"/>
              <a:t>，不再具体复现真实话音的波形</a:t>
            </a:r>
            <a:endParaRPr lang="en-US" altLang="zh-CN" sz="2800" dirty="0" smtClean="0"/>
          </a:p>
          <a:p>
            <a:r>
              <a:rPr lang="zh-CN" altLang="en-US" sz="2800" dirty="0" smtClean="0"/>
              <a:t>时变线性滤波器</a:t>
            </a:r>
            <a:endParaRPr lang="en-US" altLang="zh-CN" sz="2800" dirty="0" smtClean="0"/>
          </a:p>
          <a:p>
            <a:pPr lvl="1"/>
            <a:r>
              <a:rPr lang="zh-CN" altLang="en-US" sz="2400" dirty="0" smtClean="0"/>
              <a:t>分析话音波形时，当作预测器使用</a:t>
            </a:r>
          </a:p>
          <a:p>
            <a:pPr lvl="1"/>
            <a:r>
              <a:rPr lang="zh-CN" altLang="en-US" sz="2400" dirty="0" smtClean="0"/>
              <a:t>合成话音波形时，当作生成模型使用</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话音生成模型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931842" name="Object 7"/>
          <p:cNvGraphicFramePr>
            <a:graphicFrameLocks noChangeAspect="1"/>
          </p:cNvGraphicFramePr>
          <p:nvPr/>
        </p:nvGraphicFramePr>
        <p:xfrm>
          <a:off x="1034752" y="4725144"/>
          <a:ext cx="6705600" cy="1408113"/>
        </p:xfrm>
        <a:graphic>
          <a:graphicData uri="http://schemas.openxmlformats.org/presentationml/2006/ole">
            <p:oleObj spid="_x0000_s931842" name="Equation" r:id="rId3" imgW="3263900" imgH="685800" progId="">
              <p:embed/>
            </p:oleObj>
          </a:graphicData>
        </a:graphic>
      </p:graphicFrame>
      <p:sp>
        <p:nvSpPr>
          <p:cNvPr id="7" name="TextBox 6"/>
          <p:cNvSpPr txBox="1"/>
          <p:nvPr/>
        </p:nvSpPr>
        <p:spPr>
          <a:xfrm>
            <a:off x="395536" y="4047455"/>
            <a:ext cx="8594019" cy="461665"/>
          </a:xfrm>
          <a:prstGeom prst="rect">
            <a:avLst/>
          </a:prstGeom>
          <a:noFill/>
        </p:spPr>
        <p:txBody>
          <a:bodyPr wrap="none" rtlCol="0">
            <a:spAutoFit/>
          </a:bodyPr>
          <a:lstStyle/>
          <a:p>
            <a:r>
              <a:rPr lang="zh-CN" altLang="en-US" dirty="0" smtClean="0"/>
              <a:t>使用过去的</a:t>
            </a:r>
            <a:r>
              <a:rPr lang="en-US" altLang="zh-CN" i="1" dirty="0" smtClean="0"/>
              <a:t>P</a:t>
            </a:r>
            <a:r>
              <a:rPr lang="zh-CN" altLang="en-US" dirty="0" smtClean="0"/>
              <a:t>个样本值的线性组合来预测现时刻的采样值</a:t>
            </a:r>
            <a:r>
              <a:rPr lang="en-US" altLang="zh-CN" i="1" dirty="0" smtClean="0"/>
              <a:t>x</a:t>
            </a:r>
            <a:r>
              <a:rPr lang="en-US" altLang="zh-CN" dirty="0" smtClean="0"/>
              <a:t>(</a:t>
            </a:r>
            <a:r>
              <a:rPr lang="en-US" altLang="zh-CN" i="1" dirty="0" smtClean="0"/>
              <a:t>n</a:t>
            </a:r>
            <a:r>
              <a:rPr lang="en-US" altLang="zh-CN" dirty="0" smtClean="0"/>
              <a:t>)</a:t>
            </a:r>
            <a:endParaRPr lang="zh-CN" altLang="en-US" dirty="0"/>
          </a:p>
        </p:txBody>
      </p:sp>
      <p:pic>
        <p:nvPicPr>
          <p:cNvPr id="9" name="图片 8" descr="ch3_37"/>
          <p:cNvPicPr/>
          <p:nvPr/>
        </p:nvPicPr>
        <p:blipFill>
          <a:blip r:embed="rId4" cstate="print"/>
          <a:srcRect/>
          <a:stretch>
            <a:fillRect/>
          </a:stretch>
        </p:blipFill>
        <p:spPr bwMode="auto">
          <a:xfrm>
            <a:off x="1619672" y="1340768"/>
            <a:ext cx="5760640" cy="2448272"/>
          </a:xfrm>
          <a:prstGeom prst="rect">
            <a:avLst/>
          </a:prstGeom>
          <a:noFill/>
          <a:ln w="9525">
            <a:noFill/>
            <a:miter lim="800000"/>
            <a:headEnd/>
            <a:tailEnd/>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LPC</a:t>
            </a:r>
            <a:r>
              <a:rPr lang="zh-CN" altLang="en-US" dirty="0" smtClean="0"/>
              <a:t>的预测误差</a:t>
            </a:r>
            <a:endParaRPr lang="zh-CN" altLang="en-US" dirty="0"/>
          </a:p>
        </p:txBody>
      </p:sp>
      <p:sp>
        <p:nvSpPr>
          <p:cNvPr id="3" name="内容占位符 2"/>
          <p:cNvSpPr>
            <a:spLocks noGrp="1"/>
          </p:cNvSpPr>
          <p:nvPr>
            <p:ph idx="1"/>
          </p:nvPr>
        </p:nvSpPr>
        <p:spPr>
          <a:xfrm>
            <a:off x="755576" y="1371600"/>
            <a:ext cx="7931224" cy="4700588"/>
          </a:xfrm>
        </p:spPr>
        <p:txBody>
          <a:bodyPr/>
          <a:lstStyle/>
          <a:p>
            <a:r>
              <a:rPr lang="zh-CN" altLang="en-US" sz="2800" dirty="0" smtClean="0"/>
              <a:t>残差误差即线性预测误差为一个线性差分方程</a:t>
            </a:r>
            <a:endParaRPr lang="en-US" altLang="zh-CN" sz="2800" dirty="0" smtClean="0"/>
          </a:p>
          <a:p>
            <a:pPr>
              <a:spcBef>
                <a:spcPts val="600"/>
              </a:spcBef>
              <a:spcAft>
                <a:spcPts val="600"/>
              </a:spcAft>
            </a:pPr>
            <a:endParaRPr lang="en-US" altLang="zh-CN" sz="2800" dirty="0" smtClean="0"/>
          </a:p>
          <a:p>
            <a:pPr>
              <a:spcBef>
                <a:spcPts val="600"/>
              </a:spcBef>
              <a:spcAft>
                <a:spcPts val="600"/>
              </a:spcAft>
            </a:pPr>
            <a:endParaRPr lang="en-US" altLang="zh-CN" sz="2800" dirty="0" smtClean="0"/>
          </a:p>
          <a:p>
            <a:pPr>
              <a:lnSpc>
                <a:spcPct val="200000"/>
              </a:lnSpc>
              <a:spcBef>
                <a:spcPts val="600"/>
              </a:spcBef>
              <a:spcAft>
                <a:spcPts val="600"/>
              </a:spcAft>
            </a:pPr>
            <a:r>
              <a:rPr lang="zh-CN" altLang="en-US" sz="2800" dirty="0" smtClean="0"/>
              <a:t>在给定的时间范围里，如</a:t>
            </a:r>
            <a:r>
              <a:rPr lang="en-US" altLang="zh-CN" sz="2800" dirty="0" smtClean="0"/>
              <a:t>[n</a:t>
            </a:r>
            <a:r>
              <a:rPr lang="en-US" altLang="zh-CN" sz="2800" baseline="-25000" dirty="0" smtClean="0"/>
              <a:t>0</a:t>
            </a:r>
            <a:r>
              <a:rPr lang="en-US" altLang="zh-CN" sz="2800" dirty="0" smtClean="0"/>
              <a:t>, n</a:t>
            </a:r>
            <a:r>
              <a:rPr lang="en-US" altLang="zh-CN" sz="2800" baseline="-25000" dirty="0" smtClean="0"/>
              <a:t>1</a:t>
            </a:r>
            <a:r>
              <a:rPr lang="en-US" altLang="zh-CN" sz="2800" dirty="0" smtClean="0"/>
              <a:t>],</a:t>
            </a:r>
            <a:r>
              <a:rPr lang="zh-CN" altLang="en-US" sz="2800" dirty="0" smtClean="0"/>
              <a:t>使</a:t>
            </a:r>
            <a:r>
              <a:rPr lang="en-US" altLang="zh-CN" sz="2800" dirty="0" smtClean="0"/>
              <a:t>e(n)</a:t>
            </a:r>
            <a:r>
              <a:rPr lang="zh-CN" altLang="en-US" sz="2800" dirty="0" smtClean="0"/>
              <a:t>的平方和                  为最小，这样可使预测得</a:t>
            </a:r>
            <a:endParaRPr lang="en-US" altLang="zh-CN" sz="2800" dirty="0" smtClean="0"/>
          </a:p>
          <a:p>
            <a:pPr>
              <a:spcBef>
                <a:spcPts val="600"/>
              </a:spcBef>
              <a:spcAft>
                <a:spcPts val="600"/>
              </a:spcAft>
              <a:buNone/>
            </a:pPr>
            <a:r>
              <a:rPr lang="zh-CN" altLang="en-US" sz="2800" dirty="0" smtClean="0"/>
              <a:t>到的样本值更精确</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932866" name="Object 5"/>
          <p:cNvGraphicFramePr>
            <a:graphicFrameLocks noChangeAspect="1"/>
          </p:cNvGraphicFramePr>
          <p:nvPr/>
        </p:nvGraphicFramePr>
        <p:xfrm>
          <a:off x="1835696" y="2017464"/>
          <a:ext cx="4876800" cy="979488"/>
        </p:xfrm>
        <a:graphic>
          <a:graphicData uri="http://schemas.openxmlformats.org/presentationml/2006/ole">
            <p:oleObj spid="_x0000_s932866" name="Equation" r:id="rId3" imgW="2133600" imgH="431800" progId="">
              <p:embed/>
            </p:oleObj>
          </a:graphicData>
        </a:graphic>
      </p:graphicFrame>
      <p:graphicFrame>
        <p:nvGraphicFramePr>
          <p:cNvPr id="932867" name="Object 20"/>
          <p:cNvGraphicFramePr>
            <a:graphicFrameLocks noChangeAspect="1"/>
          </p:cNvGraphicFramePr>
          <p:nvPr/>
        </p:nvGraphicFramePr>
        <p:xfrm>
          <a:off x="2411760" y="3933056"/>
          <a:ext cx="1960528" cy="1008112"/>
        </p:xfrm>
        <a:graphic>
          <a:graphicData uri="http://schemas.openxmlformats.org/presentationml/2006/ole">
            <p:oleObj spid="_x0000_s932867" name="Equation" r:id="rId4" imgW="914400" imgH="469800" progId="">
              <p:embed/>
            </p:oleObj>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混合编译码器</a:t>
            </a:r>
            <a:r>
              <a:rPr lang="en-US" altLang="zh-CN" dirty="0" smtClean="0"/>
              <a:t>—Abs</a:t>
            </a:r>
            <a:r>
              <a:rPr lang="zh-CN" altLang="en-US" dirty="0" smtClean="0"/>
              <a:t>编译码器</a:t>
            </a:r>
            <a:endParaRPr lang="zh-CN" altLang="en-US" dirty="0"/>
          </a:p>
        </p:txBody>
      </p:sp>
      <p:sp>
        <p:nvSpPr>
          <p:cNvPr id="3" name="内容占位符 2"/>
          <p:cNvSpPr>
            <a:spLocks noGrp="1"/>
          </p:cNvSpPr>
          <p:nvPr>
            <p:ph idx="1"/>
          </p:nvPr>
        </p:nvSpPr>
        <p:spPr>
          <a:xfrm>
            <a:off x="539552" y="1268760"/>
            <a:ext cx="8352928" cy="4700588"/>
          </a:xfrm>
        </p:spPr>
        <p:txBody>
          <a:bodyPr/>
          <a:lstStyle/>
          <a:p>
            <a:r>
              <a:rPr lang="zh-CN" altLang="zh-CN" sz="2800" dirty="0" smtClean="0"/>
              <a:t>最成功并且普遍使用的编译码器是时域合成</a:t>
            </a:r>
            <a:r>
              <a:rPr lang="en-US" altLang="zh-CN" sz="2800" dirty="0" smtClean="0"/>
              <a:t>-</a:t>
            </a:r>
            <a:r>
              <a:rPr lang="zh-CN" altLang="zh-CN" sz="2800" dirty="0" smtClean="0"/>
              <a:t>分析</a:t>
            </a:r>
            <a:r>
              <a:rPr lang="en-US" altLang="zh-CN" sz="2800" dirty="0" smtClean="0"/>
              <a:t>(analysis-by-synthesis</a:t>
            </a:r>
            <a:r>
              <a:rPr lang="zh-CN" altLang="zh-CN" sz="2800" dirty="0" smtClean="0"/>
              <a:t>，</a:t>
            </a:r>
            <a:r>
              <a:rPr lang="en-US" altLang="zh-CN" sz="2800" dirty="0" err="1" smtClean="0"/>
              <a:t>AbS</a:t>
            </a:r>
            <a:r>
              <a:rPr lang="en-US" altLang="zh-CN" sz="2800" dirty="0" smtClean="0"/>
              <a:t>)</a:t>
            </a:r>
            <a:r>
              <a:rPr lang="zh-CN" altLang="zh-CN" sz="2800" dirty="0" smtClean="0"/>
              <a:t>编译码器</a:t>
            </a:r>
            <a:endParaRPr lang="en-US" altLang="zh-CN" sz="2800" dirty="0" smtClean="0"/>
          </a:p>
          <a:p>
            <a:r>
              <a:rPr lang="en-US" altLang="zh-CN" sz="2800" dirty="0" err="1" smtClean="0"/>
              <a:t>AbS</a:t>
            </a:r>
            <a:r>
              <a:rPr lang="zh-CN" altLang="zh-CN" sz="2800" dirty="0" smtClean="0"/>
              <a:t>编译码器把输入话音信号分成许多帧</a:t>
            </a:r>
            <a:r>
              <a:rPr lang="en-US" altLang="zh-CN" sz="2800" dirty="0" smtClean="0"/>
              <a:t>(frames)</a:t>
            </a:r>
            <a:r>
              <a:rPr lang="zh-CN" altLang="zh-CN" sz="2800" dirty="0" smtClean="0"/>
              <a:t>，一般来说，每帧的长度为</a:t>
            </a:r>
            <a:r>
              <a:rPr lang="en-US" altLang="zh-CN" sz="2800" dirty="0" smtClean="0"/>
              <a:t>20 ms</a:t>
            </a:r>
            <a:r>
              <a:rPr lang="zh-CN" altLang="zh-CN" sz="2800" dirty="0" smtClean="0"/>
              <a:t>。合成滤波器的参数按帧计算，然后确定滤波器的激励参数</a:t>
            </a:r>
            <a:endParaRPr lang="en-US" altLang="zh-CN" sz="2800" dirty="0" smtClean="0"/>
          </a:p>
          <a:p>
            <a:r>
              <a:rPr lang="zh-CN" altLang="zh-CN" sz="2800" dirty="0" smtClean="0"/>
              <a:t>通过调节激励信号</a:t>
            </a:r>
            <a:r>
              <a:rPr lang="en-US" altLang="zh-CN" sz="2800" dirty="0" smtClean="0"/>
              <a:t>u(n)</a:t>
            </a:r>
            <a:r>
              <a:rPr lang="zh-CN" altLang="zh-CN" sz="2800" dirty="0" smtClean="0"/>
              <a:t>可使话音输入信号</a:t>
            </a:r>
            <a:r>
              <a:rPr lang="en-US" altLang="zh-CN" sz="2800" dirty="0" smtClean="0"/>
              <a:t>s(n)</a:t>
            </a:r>
            <a:r>
              <a:rPr lang="zh-CN" altLang="zh-CN" sz="2800" dirty="0" smtClean="0"/>
              <a:t>与重构的话音信号之差为最小</a:t>
            </a:r>
            <a:endParaRPr lang="en-US" altLang="zh-CN" sz="28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Abs</a:t>
            </a:r>
            <a:r>
              <a:rPr lang="zh-CN" altLang="en-US" dirty="0" smtClean="0"/>
              <a:t>编译码器的结构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图片 4" descr="tu03-06a"/>
          <p:cNvPicPr/>
          <p:nvPr/>
        </p:nvPicPr>
        <p:blipFill>
          <a:blip r:embed="rId2" cstate="print"/>
          <a:srcRect/>
          <a:stretch>
            <a:fillRect/>
          </a:stretch>
        </p:blipFill>
        <p:spPr bwMode="auto">
          <a:xfrm>
            <a:off x="1619672" y="1052736"/>
            <a:ext cx="5904656" cy="3096344"/>
          </a:xfrm>
          <a:prstGeom prst="rect">
            <a:avLst/>
          </a:prstGeom>
          <a:noFill/>
          <a:ln w="9525">
            <a:noFill/>
            <a:miter lim="800000"/>
            <a:headEnd/>
            <a:tailEnd/>
          </a:ln>
        </p:spPr>
      </p:pic>
      <p:pic>
        <p:nvPicPr>
          <p:cNvPr id="6" name="内容占位符 5" descr="tu03-06b"/>
          <p:cNvPicPr>
            <a:picLocks noGrp="1"/>
          </p:cNvPicPr>
          <p:nvPr>
            <p:ph idx="1"/>
          </p:nvPr>
        </p:nvPicPr>
        <p:blipFill>
          <a:blip r:embed="rId3" cstate="print"/>
          <a:srcRect/>
          <a:stretch>
            <a:fillRect/>
          </a:stretch>
        </p:blipFill>
        <p:spPr bwMode="auto">
          <a:xfrm>
            <a:off x="1979712" y="4653136"/>
            <a:ext cx="5328592" cy="1152128"/>
          </a:xfrm>
          <a:prstGeom prst="rect">
            <a:avLst/>
          </a:prstGeom>
          <a:noFill/>
          <a:ln w="9525">
            <a:noFill/>
            <a:miter lim="800000"/>
            <a:headEnd/>
            <a:tailEnd/>
          </a:ln>
        </p:spPr>
      </p:pic>
      <p:sp>
        <p:nvSpPr>
          <p:cNvPr id="7" name="TextBox 6"/>
          <p:cNvSpPr txBox="1"/>
          <p:nvPr/>
        </p:nvSpPr>
        <p:spPr>
          <a:xfrm>
            <a:off x="3923928" y="4149080"/>
            <a:ext cx="958917" cy="400110"/>
          </a:xfrm>
          <a:prstGeom prst="rect">
            <a:avLst/>
          </a:prstGeom>
          <a:noFill/>
        </p:spPr>
        <p:txBody>
          <a:bodyPr wrap="none" rtlCol="0">
            <a:spAutoFit/>
          </a:bodyPr>
          <a:lstStyle/>
          <a:p>
            <a:r>
              <a:rPr lang="zh-CN" altLang="en-US" sz="2000" dirty="0" smtClean="0"/>
              <a:t>编码器</a:t>
            </a:r>
            <a:endParaRPr lang="zh-CN" altLang="en-US" sz="2000" dirty="0"/>
          </a:p>
        </p:txBody>
      </p:sp>
      <p:sp>
        <p:nvSpPr>
          <p:cNvPr id="8" name="TextBox 7"/>
          <p:cNvSpPr txBox="1"/>
          <p:nvPr/>
        </p:nvSpPr>
        <p:spPr>
          <a:xfrm>
            <a:off x="3995936" y="5805264"/>
            <a:ext cx="958917" cy="400110"/>
          </a:xfrm>
          <a:prstGeom prst="rect">
            <a:avLst/>
          </a:prstGeom>
          <a:noFill/>
        </p:spPr>
        <p:txBody>
          <a:bodyPr wrap="none" rtlCol="0">
            <a:spAutoFit/>
          </a:bodyPr>
          <a:lstStyle/>
          <a:p>
            <a:r>
              <a:rPr lang="zh-CN" altLang="en-US" sz="2000" dirty="0" smtClean="0"/>
              <a:t>译码器</a:t>
            </a:r>
            <a:endParaRPr lang="zh-CN" altLang="en-US" sz="2000"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3" name="表格 2"/>
          <p:cNvGraphicFramePr>
            <a:graphicFrameLocks noGrp="1"/>
          </p:cNvGraphicFramePr>
          <p:nvPr/>
        </p:nvGraphicFramePr>
        <p:xfrm>
          <a:off x="539554" y="1249696"/>
          <a:ext cx="8352926" cy="4718648"/>
        </p:xfrm>
        <a:graphic>
          <a:graphicData uri="http://schemas.openxmlformats.org/drawingml/2006/table">
            <a:tbl>
              <a:tblPr/>
              <a:tblGrid>
                <a:gridCol w="792086"/>
                <a:gridCol w="1296144"/>
                <a:gridCol w="1800200"/>
                <a:gridCol w="1512168"/>
                <a:gridCol w="1075776"/>
                <a:gridCol w="938276"/>
                <a:gridCol w="938276"/>
              </a:tblGrid>
              <a:tr h="312035">
                <a:tc>
                  <a:txBody>
                    <a:bodyPr/>
                    <a:lstStyle/>
                    <a:p>
                      <a:pPr marL="139065" algn="ctr">
                        <a:lnSpc>
                          <a:spcPct val="100000"/>
                        </a:lnSpc>
                        <a:spcAft>
                          <a:spcPts val="0"/>
                        </a:spcAft>
                      </a:pPr>
                      <a:r>
                        <a:rPr lang="zh-CN" sz="2000" kern="100" dirty="0">
                          <a:latin typeface="Times New Roman"/>
                          <a:ea typeface="宋体"/>
                          <a:cs typeface="Times New Roman"/>
                        </a:rPr>
                        <a:t>编码</a:t>
                      </a: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dirty="0">
                          <a:latin typeface="Times New Roman"/>
                          <a:ea typeface="宋体"/>
                          <a:cs typeface="Times New Roman"/>
                        </a:rPr>
                        <a:t>算法</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dirty="0">
                          <a:latin typeface="Times New Roman"/>
                          <a:ea typeface="宋体"/>
                          <a:cs typeface="Times New Roman"/>
                        </a:rPr>
                        <a:t>名称</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dirty="0">
                          <a:latin typeface="Times New Roman"/>
                          <a:ea typeface="宋体"/>
                          <a:cs typeface="Times New Roman"/>
                        </a:rPr>
                        <a:t>数据率</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dirty="0">
                          <a:latin typeface="Times New Roman"/>
                          <a:ea typeface="宋体"/>
                          <a:cs typeface="Times New Roman"/>
                        </a:rPr>
                        <a:t>标准</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dirty="0">
                          <a:latin typeface="Times New Roman"/>
                          <a:ea typeface="宋体"/>
                          <a:cs typeface="Times New Roman"/>
                        </a:rPr>
                        <a:t>时间</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dirty="0">
                          <a:latin typeface="Times New Roman"/>
                          <a:ea typeface="宋体"/>
                          <a:cs typeface="Times New Roman"/>
                        </a:rPr>
                        <a:t>质量</a:t>
                      </a:r>
                    </a:p>
                  </a:txBody>
                  <a:tcPr marL="0" marR="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r h="312035">
                <a:tc rowSpan="4">
                  <a:txBody>
                    <a:bodyPr/>
                    <a:lstStyle/>
                    <a:p>
                      <a:pPr marL="139065" algn="ctr">
                        <a:lnSpc>
                          <a:spcPct val="100000"/>
                        </a:lnSpc>
                        <a:spcAft>
                          <a:spcPts val="0"/>
                        </a:spcAft>
                      </a:pPr>
                      <a:r>
                        <a:rPr lang="zh-CN" sz="2000" kern="100" dirty="0">
                          <a:latin typeface="Times New Roman"/>
                          <a:ea typeface="宋体"/>
                          <a:cs typeface="Times New Roman"/>
                        </a:rPr>
                        <a:t>波形编码</a:t>
                      </a: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a:ea typeface="宋体"/>
                          <a:cs typeface="Times New Roman"/>
                        </a:rPr>
                        <a:t>PCM</a:t>
                      </a:r>
                      <a:endParaRPr lang="zh-CN"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a:latin typeface="Times New Roman"/>
                          <a:ea typeface="宋体"/>
                          <a:cs typeface="Times New Roman"/>
                        </a:rPr>
                        <a:t>均匀量化</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a:ea typeface="宋体"/>
                          <a:cs typeface="Times New Roman"/>
                        </a:rPr>
                        <a:t>64kb/s</a:t>
                      </a:r>
                      <a:endParaRPr lang="zh-CN"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endParaRPr lang="en-US"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endParaRPr lang="en-US" sz="2000" kern="100" dirty="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marL="139065" algn="ctr">
                        <a:lnSpc>
                          <a:spcPct val="100000"/>
                        </a:lnSpc>
                        <a:spcAft>
                          <a:spcPts val="0"/>
                        </a:spcAft>
                      </a:pPr>
                      <a:r>
                        <a:rPr lang="en-US" sz="2000" kern="100" dirty="0">
                          <a:latin typeface="Times New Roman"/>
                          <a:ea typeface="宋体"/>
                          <a:cs typeface="Times New Roman"/>
                        </a:rPr>
                        <a:t>4.0~4.5</a:t>
                      </a:r>
                      <a:endParaRPr lang="zh-CN" sz="2000" kern="100" dirty="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2035">
                <a:tc vMerge="1">
                  <a:txBody>
                    <a:bodyPr/>
                    <a:lstStyle/>
                    <a:p>
                      <a:endParaRPr lang="zh-CN" altLang="en-US"/>
                    </a:p>
                  </a:txBody>
                  <a:tcPr/>
                </a:tc>
                <a:tc>
                  <a:txBody>
                    <a:bodyPr/>
                    <a:lstStyle/>
                    <a:p>
                      <a:pPr marL="139065" algn="ctr">
                        <a:lnSpc>
                          <a:spcPct val="100000"/>
                        </a:lnSpc>
                        <a:spcAft>
                          <a:spcPts val="0"/>
                        </a:spcAft>
                      </a:pPr>
                      <a:r>
                        <a:rPr lang="zh-CN" sz="2000" kern="100">
                          <a:latin typeface="Times New Roman"/>
                          <a:ea typeface="宋体"/>
                          <a:cs typeface="Times New Roman"/>
                        </a:rPr>
                        <a:t>μ</a:t>
                      </a:r>
                      <a:r>
                        <a:rPr lang="en-US" sz="2000" kern="100">
                          <a:latin typeface="Times New Roman"/>
                          <a:ea typeface="宋体"/>
                          <a:cs typeface="Times New Roman"/>
                        </a:rPr>
                        <a:t>/A</a:t>
                      </a:r>
                      <a:endParaRPr lang="zh-CN"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a:latin typeface="Times New Roman"/>
                          <a:ea typeface="宋体"/>
                          <a:cs typeface="Times New Roman"/>
                        </a:rPr>
                        <a:t>μ</a:t>
                      </a:r>
                      <a:r>
                        <a:rPr lang="en-US" sz="2000" kern="100">
                          <a:latin typeface="Times New Roman"/>
                          <a:ea typeface="宋体"/>
                          <a:cs typeface="Times New Roman"/>
                        </a:rPr>
                        <a:t>/A</a:t>
                      </a:r>
                      <a:r>
                        <a:rPr lang="zh-CN" sz="2000" kern="100">
                          <a:latin typeface="Times New Roman"/>
                          <a:ea typeface="宋体"/>
                          <a:cs typeface="Times New Roman"/>
                        </a:rPr>
                        <a:t>律压扩</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a:ea typeface="宋体"/>
                          <a:cs typeface="Times New Roman"/>
                        </a:rPr>
                        <a:t>64kb/s</a:t>
                      </a:r>
                      <a:endParaRPr lang="zh-CN"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a:ea typeface="宋体"/>
                          <a:cs typeface="Times New Roman"/>
                        </a:rPr>
                        <a:t>G.711</a:t>
                      </a:r>
                      <a:endParaRPr lang="zh-CN"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dirty="0">
                          <a:latin typeface="Times New Roman"/>
                          <a:ea typeface="宋体"/>
                          <a:cs typeface="Times New Roman"/>
                        </a:rPr>
                        <a:t>1972</a:t>
                      </a:r>
                      <a:endParaRPr lang="zh-CN" sz="2000" kern="100" dirty="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1315207">
                <a:tc vMerge="1">
                  <a:txBody>
                    <a:bodyPr/>
                    <a:lstStyle/>
                    <a:p>
                      <a:endParaRPr lang="zh-CN" altLang="en-US"/>
                    </a:p>
                  </a:txBody>
                  <a:tcPr/>
                </a:tc>
                <a:tc>
                  <a:txBody>
                    <a:bodyPr/>
                    <a:lstStyle/>
                    <a:p>
                      <a:pPr marL="139065" algn="ctr">
                        <a:lnSpc>
                          <a:spcPct val="100000"/>
                        </a:lnSpc>
                        <a:spcAft>
                          <a:spcPts val="0"/>
                        </a:spcAft>
                      </a:pPr>
                      <a:r>
                        <a:rPr lang="en-US" sz="2000" kern="100">
                          <a:latin typeface="Times New Roman"/>
                          <a:ea typeface="宋体"/>
                          <a:cs typeface="Times New Roman"/>
                        </a:rPr>
                        <a:t>ADPCM</a:t>
                      </a:r>
                      <a:endParaRPr lang="zh-CN"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dirty="0">
                          <a:latin typeface="Times New Roman"/>
                          <a:ea typeface="宋体"/>
                          <a:cs typeface="Times New Roman"/>
                        </a:rPr>
                        <a:t>自适应差值量化</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a:ea typeface="宋体"/>
                          <a:cs typeface="Times New Roman"/>
                        </a:rPr>
                        <a:t>32kb/s</a:t>
                      </a:r>
                      <a:endParaRPr lang="zh-CN" sz="2000" kern="100">
                        <a:latin typeface="Times New Roman"/>
                        <a:ea typeface="宋体"/>
                        <a:cs typeface="Times New Roman"/>
                      </a:endParaRPr>
                    </a:p>
                    <a:p>
                      <a:pPr marL="139065" algn="ctr">
                        <a:lnSpc>
                          <a:spcPct val="100000"/>
                        </a:lnSpc>
                        <a:spcAft>
                          <a:spcPts val="0"/>
                        </a:spcAft>
                      </a:pPr>
                      <a:r>
                        <a:rPr lang="en-US" sz="2000" kern="100">
                          <a:latin typeface="Times New Roman"/>
                          <a:ea typeface="宋体"/>
                          <a:cs typeface="Times New Roman"/>
                        </a:rPr>
                        <a:t>24/40kb/s</a:t>
                      </a:r>
                      <a:endParaRPr lang="zh-CN" sz="2000" kern="100">
                        <a:latin typeface="Times New Roman"/>
                        <a:ea typeface="宋体"/>
                        <a:cs typeface="Times New Roman"/>
                      </a:endParaRPr>
                    </a:p>
                    <a:p>
                      <a:pPr marL="139065" algn="ctr">
                        <a:lnSpc>
                          <a:spcPct val="100000"/>
                        </a:lnSpc>
                        <a:spcAft>
                          <a:spcPts val="0"/>
                        </a:spcAft>
                      </a:pPr>
                      <a:r>
                        <a:rPr lang="en-US" sz="2000" kern="100">
                          <a:latin typeface="Times New Roman"/>
                          <a:ea typeface="宋体"/>
                          <a:cs typeface="Times New Roman"/>
                        </a:rPr>
                        <a:t>16/24/40kb/s</a:t>
                      </a:r>
                      <a:endParaRPr lang="zh-CN" sz="2000" kern="100">
                        <a:latin typeface="Times New Roman"/>
                        <a:ea typeface="宋体"/>
                        <a:cs typeface="Times New Roman"/>
                      </a:endParaRPr>
                    </a:p>
                    <a:p>
                      <a:pPr marL="139065" algn="ctr">
                        <a:lnSpc>
                          <a:spcPct val="100000"/>
                        </a:lnSpc>
                        <a:spcAft>
                          <a:spcPts val="0"/>
                        </a:spcAft>
                      </a:pPr>
                      <a:r>
                        <a:rPr lang="en-US" sz="2000" kern="100">
                          <a:latin typeface="Times New Roman"/>
                          <a:ea typeface="宋体"/>
                          <a:cs typeface="Times New Roman"/>
                        </a:rPr>
                        <a:t>16/24/40kb/s</a:t>
                      </a:r>
                      <a:endParaRPr lang="zh-CN"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a:ea typeface="宋体"/>
                          <a:cs typeface="Times New Roman"/>
                        </a:rPr>
                        <a:t>G.721</a:t>
                      </a:r>
                      <a:endParaRPr lang="zh-CN" sz="2000" kern="100">
                        <a:latin typeface="Times New Roman"/>
                        <a:ea typeface="宋体"/>
                        <a:cs typeface="Times New Roman"/>
                      </a:endParaRPr>
                    </a:p>
                    <a:p>
                      <a:pPr marL="139065" algn="ctr">
                        <a:lnSpc>
                          <a:spcPct val="100000"/>
                        </a:lnSpc>
                        <a:spcAft>
                          <a:spcPts val="0"/>
                        </a:spcAft>
                      </a:pPr>
                      <a:r>
                        <a:rPr lang="en-US" sz="2000" kern="100">
                          <a:latin typeface="Times New Roman"/>
                          <a:ea typeface="宋体"/>
                          <a:cs typeface="Times New Roman"/>
                        </a:rPr>
                        <a:t>G.723</a:t>
                      </a:r>
                      <a:endParaRPr lang="zh-CN" sz="2000" kern="100">
                        <a:latin typeface="Times New Roman"/>
                        <a:ea typeface="宋体"/>
                        <a:cs typeface="Times New Roman"/>
                      </a:endParaRPr>
                    </a:p>
                    <a:p>
                      <a:pPr marL="139065" algn="ctr">
                        <a:lnSpc>
                          <a:spcPct val="100000"/>
                        </a:lnSpc>
                        <a:spcAft>
                          <a:spcPts val="0"/>
                        </a:spcAft>
                      </a:pPr>
                      <a:r>
                        <a:rPr lang="en-US" sz="2000" kern="100">
                          <a:latin typeface="Times New Roman"/>
                          <a:ea typeface="宋体"/>
                          <a:cs typeface="Times New Roman"/>
                        </a:rPr>
                        <a:t>G.726</a:t>
                      </a:r>
                      <a:endParaRPr lang="zh-CN" sz="2000" kern="100">
                        <a:latin typeface="Times New Roman"/>
                        <a:ea typeface="宋体"/>
                        <a:cs typeface="Times New Roman"/>
                      </a:endParaRPr>
                    </a:p>
                    <a:p>
                      <a:pPr marL="139065" algn="ctr">
                        <a:lnSpc>
                          <a:spcPct val="100000"/>
                        </a:lnSpc>
                        <a:spcAft>
                          <a:spcPts val="0"/>
                        </a:spcAft>
                      </a:pPr>
                      <a:r>
                        <a:rPr lang="en-US" sz="2000" kern="100">
                          <a:latin typeface="Times New Roman"/>
                          <a:ea typeface="宋体"/>
                          <a:cs typeface="Times New Roman"/>
                        </a:rPr>
                        <a:t>G.727</a:t>
                      </a:r>
                      <a:endParaRPr lang="zh-CN"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dirty="0">
                          <a:latin typeface="Times New Roman"/>
                          <a:ea typeface="宋体"/>
                          <a:cs typeface="Times New Roman"/>
                        </a:rPr>
                        <a:t>1984</a:t>
                      </a:r>
                      <a:endParaRPr lang="zh-CN" sz="2000" kern="100" dirty="0">
                        <a:latin typeface="Times New Roman"/>
                        <a:ea typeface="宋体"/>
                        <a:cs typeface="Times New Roman"/>
                      </a:endParaRPr>
                    </a:p>
                    <a:p>
                      <a:pPr marL="139065" algn="ctr">
                        <a:lnSpc>
                          <a:spcPct val="100000"/>
                        </a:lnSpc>
                        <a:spcAft>
                          <a:spcPts val="0"/>
                        </a:spcAft>
                      </a:pPr>
                      <a:r>
                        <a:rPr lang="en-US" sz="2000" kern="100" dirty="0">
                          <a:latin typeface="Times New Roman"/>
                          <a:ea typeface="宋体"/>
                          <a:cs typeface="Times New Roman"/>
                        </a:rPr>
                        <a:t>1986</a:t>
                      </a:r>
                      <a:endParaRPr lang="zh-CN" sz="2000" kern="100" dirty="0">
                        <a:latin typeface="Times New Roman"/>
                        <a:ea typeface="宋体"/>
                        <a:cs typeface="Times New Roman"/>
                      </a:endParaRPr>
                    </a:p>
                    <a:p>
                      <a:pPr marL="139065" algn="ctr">
                        <a:lnSpc>
                          <a:spcPct val="100000"/>
                        </a:lnSpc>
                        <a:spcAft>
                          <a:spcPts val="0"/>
                        </a:spcAft>
                      </a:pPr>
                      <a:r>
                        <a:rPr lang="en-US" sz="2000" kern="100" dirty="0">
                          <a:latin typeface="Times New Roman"/>
                          <a:ea typeface="宋体"/>
                          <a:cs typeface="Times New Roman"/>
                        </a:rPr>
                        <a:t>1988</a:t>
                      </a:r>
                      <a:endParaRPr lang="zh-CN" sz="2000" kern="100" dirty="0">
                        <a:latin typeface="Times New Roman"/>
                        <a:ea typeface="宋体"/>
                        <a:cs typeface="Times New Roman"/>
                      </a:endParaRPr>
                    </a:p>
                    <a:p>
                      <a:pPr marL="139065" algn="ctr">
                        <a:lnSpc>
                          <a:spcPct val="100000"/>
                        </a:lnSpc>
                        <a:spcAft>
                          <a:spcPts val="0"/>
                        </a:spcAft>
                      </a:pPr>
                      <a:r>
                        <a:rPr lang="en-US" sz="2000" kern="100" dirty="0">
                          <a:latin typeface="Times New Roman"/>
                          <a:ea typeface="宋体"/>
                          <a:cs typeface="Times New Roman"/>
                        </a:rPr>
                        <a:t>1990</a:t>
                      </a:r>
                      <a:endParaRPr lang="zh-CN" sz="2000" kern="100" dirty="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624068">
                <a:tc vMerge="1">
                  <a:txBody>
                    <a:bodyPr/>
                    <a:lstStyle/>
                    <a:p>
                      <a:endParaRPr lang="zh-CN" altLang="en-US"/>
                    </a:p>
                  </a:txBody>
                  <a:tcPr/>
                </a:tc>
                <a:tc>
                  <a:txBody>
                    <a:bodyPr/>
                    <a:lstStyle/>
                    <a:p>
                      <a:pPr marL="139065" algn="ctr">
                        <a:lnSpc>
                          <a:spcPct val="100000"/>
                        </a:lnSpc>
                        <a:spcAft>
                          <a:spcPts val="0"/>
                        </a:spcAft>
                      </a:pPr>
                      <a:r>
                        <a:rPr lang="en-US" sz="2000" kern="100">
                          <a:latin typeface="Times New Roman"/>
                          <a:ea typeface="宋体"/>
                          <a:cs typeface="Times New Roman"/>
                        </a:rPr>
                        <a:t>SB-ADPCM</a:t>
                      </a:r>
                      <a:endParaRPr lang="zh-CN"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a:latin typeface="Times New Roman"/>
                          <a:ea typeface="宋体"/>
                          <a:cs typeface="Times New Roman"/>
                        </a:rPr>
                        <a:t>子带</a:t>
                      </a:r>
                      <a:r>
                        <a:rPr lang="en-US" sz="2000" kern="100">
                          <a:latin typeface="Times New Roman"/>
                          <a:ea typeface="宋体"/>
                          <a:cs typeface="Times New Roman"/>
                        </a:rPr>
                        <a:t>-</a:t>
                      </a:r>
                      <a:r>
                        <a:rPr lang="zh-CN" sz="2000" kern="100">
                          <a:latin typeface="Times New Roman"/>
                          <a:ea typeface="宋体"/>
                          <a:cs typeface="Times New Roman"/>
                        </a:rPr>
                        <a:t>自适应</a:t>
                      </a:r>
                    </a:p>
                    <a:p>
                      <a:pPr marL="139065" algn="ctr">
                        <a:lnSpc>
                          <a:spcPct val="100000"/>
                        </a:lnSpc>
                        <a:spcAft>
                          <a:spcPts val="0"/>
                        </a:spcAft>
                      </a:pPr>
                      <a:r>
                        <a:rPr lang="zh-CN" sz="2000" kern="100">
                          <a:latin typeface="Times New Roman"/>
                          <a:ea typeface="宋体"/>
                          <a:cs typeface="Times New Roman"/>
                        </a:rPr>
                        <a:t>差值量化</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a:ea typeface="宋体"/>
                          <a:cs typeface="Times New Roman"/>
                        </a:rPr>
                        <a:t>48/56/64kb/s</a:t>
                      </a:r>
                      <a:endParaRPr lang="zh-CN"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a:ea typeface="宋体"/>
                          <a:cs typeface="Times New Roman"/>
                        </a:rPr>
                        <a:t>G.722</a:t>
                      </a:r>
                      <a:endParaRPr lang="zh-CN"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dirty="0">
                          <a:latin typeface="Times New Roman"/>
                          <a:ea typeface="宋体"/>
                          <a:cs typeface="Times New Roman"/>
                        </a:rPr>
                        <a:t>1988</a:t>
                      </a:r>
                      <a:endParaRPr lang="zh-CN" sz="2000" kern="100" dirty="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lang="zh-CN" altLang="en-US"/>
                    </a:p>
                  </a:txBody>
                  <a:tcPr/>
                </a:tc>
              </a:tr>
              <a:tr h="312035">
                <a:tc>
                  <a:txBody>
                    <a:bodyPr/>
                    <a:lstStyle/>
                    <a:p>
                      <a:pPr marL="139065" algn="ctr">
                        <a:lnSpc>
                          <a:spcPct val="100000"/>
                        </a:lnSpc>
                        <a:spcAft>
                          <a:spcPts val="0"/>
                        </a:spcAft>
                      </a:pPr>
                      <a:r>
                        <a:rPr lang="zh-CN" sz="2000" kern="100">
                          <a:latin typeface="Times New Roman"/>
                          <a:ea typeface="宋体"/>
                          <a:cs typeface="Times New Roman"/>
                        </a:rPr>
                        <a:t>音源编码</a:t>
                      </a: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a:ea typeface="宋体"/>
                          <a:cs typeface="Times New Roman"/>
                        </a:rPr>
                        <a:t>LPC</a:t>
                      </a:r>
                      <a:endParaRPr lang="zh-CN"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a:latin typeface="Times New Roman"/>
                          <a:ea typeface="宋体"/>
                          <a:cs typeface="Times New Roman"/>
                        </a:rPr>
                        <a:t>线性预测编码</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a:ea typeface="宋体"/>
                          <a:cs typeface="Times New Roman"/>
                        </a:rPr>
                        <a:t>2.4kb/s</a:t>
                      </a:r>
                      <a:endParaRPr lang="zh-CN"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endParaRPr lang="en-US"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endParaRPr lang="en-US"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dirty="0">
                          <a:latin typeface="Times New Roman"/>
                          <a:ea typeface="宋体"/>
                          <a:cs typeface="Times New Roman"/>
                        </a:rPr>
                        <a:t>2.5~3.5</a:t>
                      </a:r>
                      <a:endParaRPr lang="zh-CN" sz="2000" kern="100" dirty="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24068">
                <a:tc rowSpan="2">
                  <a:txBody>
                    <a:bodyPr/>
                    <a:lstStyle/>
                    <a:p>
                      <a:pPr marL="139065" algn="ctr">
                        <a:lnSpc>
                          <a:spcPct val="100000"/>
                        </a:lnSpc>
                        <a:spcAft>
                          <a:spcPts val="0"/>
                        </a:spcAft>
                      </a:pPr>
                      <a:r>
                        <a:rPr lang="zh-CN" sz="2000" kern="100">
                          <a:latin typeface="Times New Roman"/>
                          <a:ea typeface="宋体"/>
                          <a:cs typeface="Times New Roman"/>
                        </a:rPr>
                        <a:t>混合编码</a:t>
                      </a:r>
                    </a:p>
                  </a:txBody>
                  <a:tcPr marL="0" marR="0" marT="0" marB="0" anchor="ctr">
                    <a:lnL w="1905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a:ea typeface="宋体"/>
                          <a:cs typeface="Times New Roman"/>
                        </a:rPr>
                        <a:t>LD-CELP</a:t>
                      </a:r>
                      <a:endParaRPr lang="zh-CN"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a:latin typeface="Times New Roman"/>
                          <a:ea typeface="宋体"/>
                          <a:cs typeface="Times New Roman"/>
                        </a:rPr>
                        <a:t>低延时码激励</a:t>
                      </a:r>
                      <a:r>
                        <a:rPr lang="en-US" sz="2000" kern="100">
                          <a:latin typeface="Times New Roman"/>
                          <a:ea typeface="宋体"/>
                          <a:cs typeface="Times New Roman"/>
                        </a:rPr>
                        <a:t>LPC</a:t>
                      </a:r>
                      <a:endParaRPr lang="zh-CN"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a:ea typeface="宋体"/>
                          <a:cs typeface="Times New Roman"/>
                        </a:rPr>
                        <a:t>16kb/s</a:t>
                      </a:r>
                      <a:endParaRPr lang="zh-CN"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a:ea typeface="宋体"/>
                          <a:cs typeface="Times New Roman"/>
                        </a:rPr>
                        <a:t>G.728/G.729</a:t>
                      </a:r>
                      <a:endParaRPr lang="zh-CN"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a:ea typeface="宋体"/>
                          <a:cs typeface="Times New Roman"/>
                        </a:rPr>
                        <a:t>1992</a:t>
                      </a:r>
                      <a:endParaRPr lang="zh-CN"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dirty="0">
                          <a:latin typeface="Times New Roman"/>
                          <a:ea typeface="宋体"/>
                          <a:cs typeface="Times New Roman"/>
                        </a:rPr>
                        <a:t>3.7~4.0</a:t>
                      </a:r>
                      <a:endParaRPr lang="zh-CN" sz="2000" kern="100" dirty="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2035">
                <a:tc vMerge="1">
                  <a:txBody>
                    <a:bodyPr/>
                    <a:lstStyle/>
                    <a:p>
                      <a:endParaRPr lang="zh-CN" altLang="en-US"/>
                    </a:p>
                  </a:txBody>
                  <a:tcPr/>
                </a:tc>
                <a:tc>
                  <a:txBody>
                    <a:bodyPr/>
                    <a:lstStyle/>
                    <a:p>
                      <a:pPr marL="139065" algn="ctr">
                        <a:lnSpc>
                          <a:spcPct val="100000"/>
                        </a:lnSpc>
                        <a:spcAft>
                          <a:spcPts val="0"/>
                        </a:spcAft>
                      </a:pPr>
                      <a:r>
                        <a:rPr lang="en-US" sz="2000" kern="100">
                          <a:latin typeface="Times New Roman"/>
                          <a:ea typeface="宋体"/>
                          <a:cs typeface="Times New Roman"/>
                        </a:rPr>
                        <a:t>MPEG-1</a:t>
                      </a:r>
                      <a:endParaRPr lang="zh-CN"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zh-CN" sz="2000" kern="100">
                          <a:latin typeface="Times New Roman"/>
                          <a:ea typeface="宋体"/>
                          <a:cs typeface="Times New Roman"/>
                        </a:rPr>
                        <a:t>多子带感知编码</a:t>
                      </a: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a:ea typeface="宋体"/>
                          <a:cs typeface="Times New Roman"/>
                        </a:rPr>
                        <a:t>128kb/s</a:t>
                      </a:r>
                      <a:endParaRPr lang="zh-CN"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endParaRPr lang="en-US"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a:latin typeface="Times New Roman"/>
                          <a:ea typeface="宋体"/>
                          <a:cs typeface="Times New Roman"/>
                        </a:rPr>
                        <a:t>1992</a:t>
                      </a:r>
                      <a:endParaRPr lang="zh-CN" sz="2000" kern="10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marL="139065" algn="ctr">
                        <a:lnSpc>
                          <a:spcPct val="100000"/>
                        </a:lnSpc>
                        <a:spcAft>
                          <a:spcPts val="0"/>
                        </a:spcAft>
                      </a:pPr>
                      <a:r>
                        <a:rPr lang="en-US" sz="2000" kern="100" dirty="0">
                          <a:latin typeface="Times New Roman"/>
                          <a:ea typeface="宋体"/>
                          <a:cs typeface="Times New Roman"/>
                        </a:rPr>
                        <a:t>5.0</a:t>
                      </a:r>
                      <a:endParaRPr lang="zh-CN" sz="2000" kern="100" dirty="0">
                        <a:latin typeface="Times New Roman"/>
                        <a:ea typeface="宋体"/>
                        <a:cs typeface="Times New Roman"/>
                      </a:endParaRPr>
                    </a:p>
                  </a:txBody>
                  <a:tcPr marL="0" marR="0" marT="0" marB="0" anchor="ctr">
                    <a:lnL w="1270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r>
            </a:tbl>
          </a:graphicData>
        </a:graphic>
      </p:graphicFrame>
      <p:sp>
        <p:nvSpPr>
          <p:cNvPr id="4" name="标题 1"/>
          <p:cNvSpPr txBox="1">
            <a:spLocks/>
          </p:cNvSpPr>
          <p:nvPr/>
        </p:nvSpPr>
        <p:spPr>
          <a:xfrm>
            <a:off x="1071563" y="457200"/>
            <a:ext cx="4868589" cy="563563"/>
          </a:xfrm>
          <a:prstGeom prst="rect">
            <a:avLst/>
          </a:prstGeom>
        </p:spPr>
        <p:txBody>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smtClean="0">
                <a:ln>
                  <a:noFill/>
                </a:ln>
                <a:solidFill>
                  <a:schemeClr val="tx2"/>
                </a:solidFill>
                <a:effectLst/>
                <a:uLnTx/>
                <a:uFillTx/>
                <a:latin typeface="+mj-lt"/>
                <a:ea typeface="宋体" pitchFamily="2" charset="-122"/>
                <a:cs typeface="+mj-cs"/>
              </a:rPr>
              <a:t>音频编码算法与标准</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4"/>
          <p:cNvGraphicFramePr>
            <a:graphicFrameLocks noChangeAspect="1"/>
          </p:cNvGraphicFramePr>
          <p:nvPr/>
        </p:nvGraphicFramePr>
        <p:xfrm>
          <a:off x="611560" y="1196752"/>
          <a:ext cx="7992888" cy="5164931"/>
        </p:xfrm>
        <a:graphic>
          <a:graphicData uri="http://schemas.openxmlformats.org/presentationml/2006/ole">
            <p:oleObj spid="_x0000_s401410" name="位图图像" r:id="rId3" imgW="6935168" imgH="4191585" progId="PBrush">
              <p:embed/>
            </p:oleObj>
          </a:graphicData>
        </a:graphic>
      </p:graphicFrame>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sp>
        <p:nvSpPr>
          <p:cNvPr id="7" name="标题 1"/>
          <p:cNvSpPr>
            <a:spLocks noGrp="1"/>
          </p:cNvSpPr>
          <p:nvPr>
            <p:ph type="title"/>
          </p:nvPr>
        </p:nvSpPr>
        <p:spPr>
          <a:xfrm>
            <a:off x="1295400" y="457200"/>
            <a:ext cx="7086600" cy="563563"/>
          </a:xfrm>
        </p:spPr>
        <p:txBody>
          <a:bodyPr/>
          <a:lstStyle/>
          <a:p>
            <a:r>
              <a:rPr lang="zh-CN" altLang="en-US" b="0" dirty="0" smtClean="0">
                <a:latin typeface="黑体" pitchFamily="2" charset="-122"/>
                <a:ea typeface="黑体" pitchFamily="2" charset="-122"/>
              </a:rPr>
              <a:t>周期增加时周期矩形波的频谱</a:t>
            </a:r>
            <a:endParaRPr lang="zh-CN" altLang="en-US" dirty="0"/>
          </a:p>
        </p:txBody>
      </p:sp>
    </p:spTree>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a:xfrm>
            <a:off x="1071563" y="296069"/>
            <a:ext cx="7715250" cy="828675"/>
          </a:xfrm>
        </p:spPr>
        <p:txBody>
          <a:bodyPr/>
          <a:lstStyle/>
          <a:p>
            <a:r>
              <a:rPr lang="zh-CN" altLang="en-US" dirty="0" smtClean="0">
                <a:ea typeface="宋体" pitchFamily="2" charset="-122"/>
              </a:rPr>
              <a:t>音频编码标准</a:t>
            </a:r>
          </a:p>
        </p:txBody>
      </p:sp>
      <p:sp>
        <p:nvSpPr>
          <p:cNvPr id="54275" name="内容占位符 2"/>
          <p:cNvSpPr>
            <a:spLocks noGrp="1"/>
          </p:cNvSpPr>
          <p:nvPr>
            <p:ph idx="1"/>
          </p:nvPr>
        </p:nvSpPr>
        <p:spPr>
          <a:xfrm>
            <a:off x="467544" y="980728"/>
            <a:ext cx="8424935" cy="5256584"/>
          </a:xfrm>
        </p:spPr>
        <p:txBody>
          <a:bodyPr/>
          <a:lstStyle/>
          <a:p>
            <a:r>
              <a:rPr lang="en-US" altLang="zh-CN" sz="2800" dirty="0" smtClean="0">
                <a:ea typeface="宋体" pitchFamily="2" charset="-122"/>
              </a:rPr>
              <a:t>PCM—G.711</a:t>
            </a:r>
          </a:p>
          <a:p>
            <a:pPr lvl="1"/>
            <a:r>
              <a:rPr lang="en-US" altLang="zh-CN" sz="2400" dirty="0" smtClean="0">
                <a:latin typeface="Arial" pitchFamily="34" charset="0"/>
                <a:ea typeface="宋体" pitchFamily="2" charset="-122"/>
              </a:rPr>
              <a:t>8kHz</a:t>
            </a:r>
            <a:r>
              <a:rPr lang="zh-CN" altLang="en-US" sz="2400" dirty="0" smtClean="0">
                <a:latin typeface="Arial" pitchFamily="34" charset="0"/>
                <a:ea typeface="宋体" pitchFamily="2" charset="-122"/>
              </a:rPr>
              <a:t>采样频率，</a:t>
            </a:r>
            <a:r>
              <a:rPr lang="en-US" altLang="zh-CN" sz="2400" dirty="0" smtClean="0">
                <a:latin typeface="Arial" pitchFamily="34" charset="0"/>
                <a:ea typeface="宋体" pitchFamily="2" charset="-122"/>
              </a:rPr>
              <a:t>8bit</a:t>
            </a:r>
            <a:r>
              <a:rPr lang="zh-CN" altLang="en-US" sz="2400" dirty="0" smtClean="0">
                <a:latin typeface="Arial" pitchFamily="34" charset="0"/>
                <a:ea typeface="宋体" pitchFamily="2" charset="-122"/>
              </a:rPr>
              <a:t>量化，</a:t>
            </a:r>
            <a:r>
              <a:rPr lang="en-US" altLang="zh-CN" sz="2400" dirty="0" smtClean="0">
                <a:latin typeface="Arial" pitchFamily="34" charset="0"/>
                <a:ea typeface="宋体" pitchFamily="2" charset="-122"/>
              </a:rPr>
              <a:t>64kbps</a:t>
            </a:r>
            <a:r>
              <a:rPr lang="zh-CN" altLang="en-US" sz="2400" dirty="0" smtClean="0">
                <a:latin typeface="Arial" pitchFamily="34" charset="0"/>
                <a:ea typeface="宋体" pitchFamily="2" charset="-122"/>
              </a:rPr>
              <a:t>的数据率，</a:t>
            </a:r>
            <a:r>
              <a:rPr lang="zh-CN" altLang="zh-CN" sz="2400" dirty="0" smtClean="0"/>
              <a:t>μ</a:t>
            </a:r>
            <a:r>
              <a:rPr lang="zh-CN" altLang="en-US" sz="2400" dirty="0" smtClean="0"/>
              <a:t>律</a:t>
            </a:r>
            <a:r>
              <a:rPr lang="en-US" altLang="zh-CN" sz="2400" dirty="0" smtClean="0"/>
              <a:t>/A</a:t>
            </a:r>
            <a:r>
              <a:rPr lang="zh-CN" altLang="en-US" sz="2400" dirty="0" smtClean="0"/>
              <a:t>律</a:t>
            </a:r>
            <a:endParaRPr lang="en-US" altLang="zh-CN" sz="2400" dirty="0" smtClean="0"/>
          </a:p>
          <a:p>
            <a:pPr lvl="1"/>
            <a:r>
              <a:rPr lang="zh-CN" altLang="en-US" sz="2400" dirty="0" smtClean="0">
                <a:latin typeface="Arial" pitchFamily="34" charset="0"/>
                <a:ea typeface="宋体" pitchFamily="2" charset="-122"/>
              </a:rPr>
              <a:t>用于公用电话网</a:t>
            </a:r>
            <a:endParaRPr lang="en-US" altLang="zh-CN" sz="2400" dirty="0" smtClean="0">
              <a:latin typeface="Arial" pitchFamily="34" charset="0"/>
              <a:ea typeface="宋体" pitchFamily="2" charset="-122"/>
            </a:endParaRPr>
          </a:p>
          <a:p>
            <a:r>
              <a:rPr lang="en-US" altLang="zh-CN" sz="2800" dirty="0" smtClean="0">
                <a:ea typeface="宋体" pitchFamily="2" charset="-122"/>
              </a:rPr>
              <a:t>ADPCM—G.721/ G.723/G.726</a:t>
            </a:r>
          </a:p>
          <a:p>
            <a:pPr lvl="1"/>
            <a:r>
              <a:rPr lang="en-US" altLang="zh-CN" sz="2400" dirty="0" smtClean="0">
                <a:latin typeface="Arial" pitchFamily="34" charset="0"/>
                <a:ea typeface="宋体" pitchFamily="2" charset="-122"/>
              </a:rPr>
              <a:t>G.721(32kbps), G.723(24/40kbps), G.726(16kbps)</a:t>
            </a:r>
          </a:p>
          <a:p>
            <a:r>
              <a:rPr lang="en-US" altLang="zh-CN" sz="2800" dirty="0" smtClean="0">
                <a:ea typeface="宋体" pitchFamily="2" charset="-122"/>
              </a:rPr>
              <a:t>CELP(</a:t>
            </a:r>
            <a:r>
              <a:rPr lang="zh-CN" altLang="en-US" sz="2800" dirty="0" smtClean="0">
                <a:ea typeface="宋体" pitchFamily="2" charset="-122"/>
              </a:rPr>
              <a:t>码激励线性预测编码</a:t>
            </a:r>
            <a:r>
              <a:rPr lang="en-US" altLang="zh-CN" sz="2800" dirty="0" smtClean="0">
                <a:ea typeface="宋体" pitchFamily="2" charset="-122"/>
              </a:rPr>
              <a:t>)—G.728/G.729</a:t>
            </a:r>
          </a:p>
          <a:p>
            <a:pPr lvl="1"/>
            <a:r>
              <a:rPr lang="zh-CN" altLang="en-US" sz="2400" dirty="0" smtClean="0">
                <a:latin typeface="Arial" pitchFamily="34" charset="0"/>
                <a:ea typeface="宋体" pitchFamily="2" charset="-122"/>
              </a:rPr>
              <a:t>将矢量量化码本中每个存储的码字作为不同的激励信号源，搜索与语音信号误差最小的激励码矢量</a:t>
            </a:r>
            <a:endParaRPr lang="en-US" altLang="zh-CN" sz="2400" dirty="0" smtClean="0">
              <a:latin typeface="Arial" pitchFamily="34" charset="0"/>
              <a:ea typeface="宋体" pitchFamily="2" charset="-122"/>
            </a:endParaRPr>
          </a:p>
          <a:p>
            <a:pPr lvl="1"/>
            <a:r>
              <a:rPr lang="en-US" altLang="zh-CN" sz="2400" dirty="0" smtClean="0">
                <a:latin typeface="Arial" pitchFamily="34" charset="0"/>
                <a:ea typeface="宋体" pitchFamily="2" charset="-122"/>
              </a:rPr>
              <a:t>G.728</a:t>
            </a:r>
            <a:r>
              <a:rPr lang="zh-CN" altLang="en-US" sz="2400" dirty="0" smtClean="0">
                <a:latin typeface="Arial" pitchFamily="34" charset="0"/>
                <a:ea typeface="宋体" pitchFamily="2" charset="-122"/>
              </a:rPr>
              <a:t>：</a:t>
            </a:r>
            <a:r>
              <a:rPr lang="en-US" altLang="zh-CN" sz="2400" dirty="0" smtClean="0">
                <a:latin typeface="Arial" pitchFamily="34" charset="0"/>
                <a:ea typeface="宋体" pitchFamily="2" charset="-122"/>
              </a:rPr>
              <a:t>16kbps</a:t>
            </a:r>
            <a:r>
              <a:rPr lang="zh-CN" altLang="en-US" sz="2400" dirty="0" smtClean="0">
                <a:latin typeface="Arial" pitchFamily="34" charset="0"/>
                <a:ea typeface="宋体" pitchFamily="2" charset="-122"/>
              </a:rPr>
              <a:t>，</a:t>
            </a:r>
            <a:r>
              <a:rPr lang="en-US" altLang="zh-CN" sz="2400" dirty="0" smtClean="0">
                <a:latin typeface="Arial" pitchFamily="34" charset="0"/>
                <a:ea typeface="宋体" pitchFamily="2" charset="-122"/>
              </a:rPr>
              <a:t>LD-CELP</a:t>
            </a:r>
            <a:r>
              <a:rPr lang="zh-CN" altLang="en-US" sz="2400" dirty="0" smtClean="0">
                <a:latin typeface="Arial" pitchFamily="34" charset="0"/>
                <a:ea typeface="宋体" pitchFamily="2" charset="-122"/>
              </a:rPr>
              <a:t>，低延迟，只发送激励矢量的标号，用于公用电话网</a:t>
            </a:r>
            <a:endParaRPr lang="en-US" altLang="zh-CN" sz="2400" dirty="0" smtClean="0">
              <a:latin typeface="Arial" pitchFamily="34" charset="0"/>
              <a:ea typeface="宋体" pitchFamily="2" charset="-122"/>
            </a:endParaRPr>
          </a:p>
          <a:p>
            <a:pPr lvl="1"/>
            <a:r>
              <a:rPr lang="en-US" altLang="zh-CN" sz="2400" dirty="0" smtClean="0">
                <a:latin typeface="Arial" pitchFamily="34" charset="0"/>
                <a:ea typeface="宋体" pitchFamily="2" charset="-122"/>
              </a:rPr>
              <a:t>G.729</a:t>
            </a:r>
            <a:r>
              <a:rPr lang="zh-CN" altLang="en-US" sz="2400" dirty="0" smtClean="0">
                <a:latin typeface="Arial" pitchFamily="34" charset="0"/>
                <a:ea typeface="宋体" pitchFamily="2" charset="-122"/>
              </a:rPr>
              <a:t>：</a:t>
            </a:r>
            <a:r>
              <a:rPr lang="en-US" altLang="zh-CN" sz="2400" dirty="0" smtClean="0">
                <a:latin typeface="Arial" pitchFamily="34" charset="0"/>
                <a:ea typeface="宋体" pitchFamily="2" charset="-122"/>
              </a:rPr>
              <a:t>8kbps, CS-ACELP</a:t>
            </a:r>
            <a:r>
              <a:rPr lang="zh-CN" altLang="en-US" sz="2400" dirty="0" smtClean="0">
                <a:latin typeface="Arial" pitchFamily="34" charset="0"/>
                <a:ea typeface="宋体" pitchFamily="2" charset="-122"/>
              </a:rPr>
              <a:t>（共轭结构码激励线性预测），延迟小，音质高，用于无线移动网，数字多路复用系统</a:t>
            </a:r>
            <a:endParaRPr lang="en-US" altLang="zh-CN" sz="2400" dirty="0" smtClean="0">
              <a:latin typeface="Arial" pitchFamily="34" charset="0"/>
              <a:ea typeface="宋体" pitchFamily="2" charset="-122"/>
            </a:endParaRPr>
          </a:p>
        </p:txBody>
      </p:sp>
      <p:sp>
        <p:nvSpPr>
          <p:cNvPr id="542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zh-CN" altLang="en-US" dirty="0" smtClean="0">
                <a:ea typeface="宋体" pitchFamily="2" charset="-122"/>
              </a:rPr>
              <a:t>音频编码标准</a:t>
            </a:r>
            <a:r>
              <a:rPr lang="en-US" altLang="zh-CN" dirty="0" smtClean="0">
                <a:ea typeface="宋体" pitchFamily="2" charset="-122"/>
              </a:rPr>
              <a:t>—G.722</a:t>
            </a:r>
            <a:endParaRPr lang="zh-CN" altLang="en-US" dirty="0" smtClean="0">
              <a:ea typeface="宋体" pitchFamily="2" charset="-122"/>
            </a:endParaRPr>
          </a:p>
        </p:txBody>
      </p:sp>
      <p:sp>
        <p:nvSpPr>
          <p:cNvPr id="55299" name="内容占位符 2"/>
          <p:cNvSpPr>
            <a:spLocks noGrp="1"/>
          </p:cNvSpPr>
          <p:nvPr>
            <p:ph idx="1"/>
          </p:nvPr>
        </p:nvSpPr>
        <p:spPr>
          <a:xfrm>
            <a:off x="539552" y="1196752"/>
            <a:ext cx="8280920" cy="4875436"/>
          </a:xfrm>
        </p:spPr>
        <p:txBody>
          <a:bodyPr/>
          <a:lstStyle/>
          <a:p>
            <a:r>
              <a:rPr lang="en-US" altLang="zh-CN" sz="2800" dirty="0" smtClean="0">
                <a:ea typeface="宋体" pitchFamily="2" charset="-122"/>
              </a:rPr>
              <a:t>50Hz-7KHz</a:t>
            </a:r>
          </a:p>
          <a:p>
            <a:r>
              <a:rPr lang="zh-CN" altLang="en-US" sz="2800" dirty="0" smtClean="0"/>
              <a:t>数据率为</a:t>
            </a:r>
            <a:r>
              <a:rPr lang="en-US" altLang="zh-CN" sz="2800" dirty="0" smtClean="0"/>
              <a:t>64 kb/s</a:t>
            </a:r>
            <a:r>
              <a:rPr lang="zh-CN" altLang="en-US" sz="2800" dirty="0" smtClean="0"/>
              <a:t>的</a:t>
            </a:r>
            <a:r>
              <a:rPr lang="en-US" altLang="zh-CN" sz="2800" dirty="0" smtClean="0"/>
              <a:t>7kHz</a:t>
            </a:r>
            <a:r>
              <a:rPr lang="zh-CN" altLang="en-US" sz="2800" dirty="0" smtClean="0"/>
              <a:t>声音信号编码</a:t>
            </a:r>
            <a:endParaRPr lang="en-US" altLang="zh-CN" sz="2800" dirty="0" smtClean="0">
              <a:ea typeface="宋体" pitchFamily="2" charset="-122"/>
            </a:endParaRPr>
          </a:p>
          <a:p>
            <a:r>
              <a:rPr lang="zh-CN" altLang="en-US" sz="2800" dirty="0" smtClean="0"/>
              <a:t>把话音信号的质量由电话质量提高到</a:t>
            </a:r>
            <a:r>
              <a:rPr lang="en-US" altLang="zh-CN" sz="2800" dirty="0" smtClean="0"/>
              <a:t>AM</a:t>
            </a:r>
            <a:r>
              <a:rPr lang="zh-CN" altLang="en-US" sz="2800" dirty="0" smtClean="0"/>
              <a:t>无线电广播质量</a:t>
            </a:r>
            <a:endParaRPr lang="en-US" altLang="zh-CN" sz="2800" dirty="0" smtClean="0"/>
          </a:p>
          <a:p>
            <a:r>
              <a:rPr lang="zh-CN" altLang="en-US" sz="2800" dirty="0" smtClean="0">
                <a:ea typeface="宋体" pitchFamily="2" charset="-122"/>
              </a:rPr>
              <a:t>采用的技术</a:t>
            </a:r>
            <a:endParaRPr lang="en-US" altLang="zh-CN" sz="2800" dirty="0" smtClean="0">
              <a:ea typeface="宋体" pitchFamily="2" charset="-122"/>
            </a:endParaRPr>
          </a:p>
          <a:p>
            <a:pPr lvl="1"/>
            <a:r>
              <a:rPr lang="zh-CN" altLang="en-US" sz="2400" dirty="0" smtClean="0">
                <a:ea typeface="宋体" pitchFamily="2" charset="-122"/>
              </a:rPr>
              <a:t>子带编码（</a:t>
            </a:r>
            <a:r>
              <a:rPr lang="en-US" altLang="zh-CN" sz="2400" dirty="0" smtClean="0">
                <a:ea typeface="宋体" pitchFamily="2" charset="-122"/>
              </a:rPr>
              <a:t>SBC</a:t>
            </a:r>
            <a:r>
              <a:rPr lang="zh-CN" altLang="en-US" sz="2400" dirty="0" smtClean="0">
                <a:ea typeface="宋体" pitchFamily="2" charset="-122"/>
              </a:rPr>
              <a:t>）</a:t>
            </a:r>
            <a:endParaRPr lang="en-US" altLang="zh-CN" sz="2400" dirty="0" smtClean="0">
              <a:ea typeface="宋体" pitchFamily="2" charset="-122"/>
            </a:endParaRPr>
          </a:p>
          <a:p>
            <a:pPr lvl="1"/>
            <a:r>
              <a:rPr lang="zh-CN" altLang="en-US" sz="2400" dirty="0" smtClean="0">
                <a:ea typeface="宋体" pitchFamily="2" charset="-122"/>
              </a:rPr>
              <a:t>自适应差分脉冲编码调制（</a:t>
            </a:r>
            <a:r>
              <a:rPr lang="en-US" altLang="zh-CN" sz="2400" dirty="0" smtClean="0">
                <a:ea typeface="宋体" pitchFamily="2" charset="-122"/>
              </a:rPr>
              <a:t>ADPCM</a:t>
            </a:r>
            <a:r>
              <a:rPr lang="zh-CN" altLang="en-US" sz="2400" dirty="0" smtClean="0">
                <a:ea typeface="宋体" pitchFamily="2" charset="-122"/>
              </a:rPr>
              <a:t>）</a:t>
            </a:r>
            <a:endParaRPr lang="en-US" altLang="zh-CN" sz="2400" dirty="0" smtClean="0">
              <a:ea typeface="宋体" pitchFamily="2" charset="-122"/>
            </a:endParaRPr>
          </a:p>
          <a:p>
            <a:r>
              <a:rPr lang="zh-CN" altLang="en-US" sz="2800" dirty="0" smtClean="0">
                <a:ea typeface="宋体" pitchFamily="2" charset="-122"/>
              </a:rPr>
              <a:t>子带编码的好处</a:t>
            </a:r>
            <a:endParaRPr lang="en-US" altLang="zh-CN" sz="2800" dirty="0" smtClean="0">
              <a:ea typeface="宋体" pitchFamily="2" charset="-122"/>
            </a:endParaRPr>
          </a:p>
          <a:p>
            <a:pPr lvl="1"/>
            <a:r>
              <a:rPr lang="zh-CN" altLang="en-US" sz="2400" dirty="0" smtClean="0"/>
              <a:t>可对每个子带信号分别进行自适应控制，量化阶的大小可按照每个子带的能量电平加以调节</a:t>
            </a:r>
            <a:endParaRPr lang="en-US" altLang="zh-CN" sz="2400" dirty="0" smtClean="0"/>
          </a:p>
          <a:p>
            <a:pPr lvl="1"/>
            <a:r>
              <a:rPr lang="zh-CN" altLang="en-US" sz="2400" dirty="0" smtClean="0"/>
              <a:t>根据每个子带信号在感觉上的重要性，对每个子带加权</a:t>
            </a:r>
            <a:endParaRPr lang="zh-CN" altLang="en-US" sz="2400" dirty="0" smtClean="0">
              <a:ea typeface="宋体" pitchFamily="2" charset="-122"/>
            </a:endParaRPr>
          </a:p>
        </p:txBody>
      </p:sp>
      <p:sp>
        <p:nvSpPr>
          <p:cNvPr id="553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G.722 SB-ADPCM</a:t>
            </a:r>
            <a:r>
              <a:rPr lang="zh-CN" altLang="en-US" dirty="0" smtClean="0"/>
              <a:t>原理图</a:t>
            </a:r>
            <a:endParaRPr lang="zh-CN" altLang="en-US" dirty="0"/>
          </a:p>
        </p:txBody>
      </p:sp>
      <p:sp>
        <p:nvSpPr>
          <p:cNvPr id="3" name="内容占位符 2"/>
          <p:cNvSpPr>
            <a:spLocks noGrp="1"/>
          </p:cNvSpPr>
          <p:nvPr>
            <p:ph idx="1"/>
          </p:nvPr>
        </p:nvSpPr>
        <p:spPr>
          <a:xfrm>
            <a:off x="827584" y="3861048"/>
            <a:ext cx="7859216" cy="2139132"/>
          </a:xfrm>
        </p:spPr>
        <p:txBody>
          <a:bodyPr/>
          <a:lstStyle/>
          <a:p>
            <a:r>
              <a:rPr lang="zh-CN" altLang="en-US" sz="2400" dirty="0" smtClean="0"/>
              <a:t>用一组带通滤波器</a:t>
            </a:r>
            <a:r>
              <a:rPr lang="en-US" altLang="zh-CN" sz="2400" dirty="0" smtClean="0"/>
              <a:t>(BPF)</a:t>
            </a:r>
            <a:r>
              <a:rPr lang="zh-CN" altLang="en-US" sz="2400" dirty="0" smtClean="0"/>
              <a:t>把输入声音信号的频带分成若干个连续的频段（子带），对每个子带中的声音信号单独编码</a:t>
            </a:r>
            <a:endParaRPr lang="en-US" altLang="zh-CN" sz="2400" dirty="0" smtClean="0"/>
          </a:p>
          <a:p>
            <a:r>
              <a:rPr lang="zh-CN" altLang="en-US" sz="2400" dirty="0" smtClean="0"/>
              <a:t>在信道上传送时，将每个子带的代码复合在一起；在接收端译码时，将每个子带的代码单独译码，然后把它们组合起来，还原成原来的声音信号</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954370" name="Object 7"/>
          <p:cNvGraphicFramePr>
            <a:graphicFrameLocks noChangeAspect="1"/>
          </p:cNvGraphicFramePr>
          <p:nvPr/>
        </p:nvGraphicFramePr>
        <p:xfrm>
          <a:off x="755576" y="1412776"/>
          <a:ext cx="7993310" cy="2259012"/>
        </p:xfrm>
        <a:graphic>
          <a:graphicData uri="http://schemas.openxmlformats.org/presentationml/2006/ole">
            <p:oleObj spid="_x0000_s954370" name="Picture" r:id="rId3" imgW="5229360" imgH="1562040" progId="Word.Picture.8">
              <p:embed/>
            </p:oleObj>
          </a:graphicData>
        </a:graphic>
      </p:graphicFrame>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p:txBody>
          <a:bodyPr/>
          <a:lstStyle/>
          <a:p>
            <a:r>
              <a:rPr lang="zh-CN" altLang="en-US" smtClean="0">
                <a:ea typeface="宋体" pitchFamily="2" charset="-122"/>
              </a:rPr>
              <a:t>声音质量的评价（</a:t>
            </a:r>
            <a:r>
              <a:rPr lang="en-US" altLang="zh-CN" smtClean="0">
                <a:ea typeface="宋体" pitchFamily="2" charset="-122"/>
              </a:rPr>
              <a:t>1</a:t>
            </a:r>
            <a:r>
              <a:rPr lang="zh-CN" altLang="en-US" smtClean="0">
                <a:ea typeface="宋体" pitchFamily="2" charset="-122"/>
              </a:rPr>
              <a:t>）</a:t>
            </a:r>
          </a:p>
        </p:txBody>
      </p:sp>
      <p:sp>
        <p:nvSpPr>
          <p:cNvPr id="58371" name="内容占位符 2"/>
          <p:cNvSpPr>
            <a:spLocks noGrp="1"/>
          </p:cNvSpPr>
          <p:nvPr>
            <p:ph idx="1"/>
          </p:nvPr>
        </p:nvSpPr>
        <p:spPr>
          <a:xfrm>
            <a:off x="1066800" y="1371600"/>
            <a:ext cx="7620000" cy="628650"/>
          </a:xfrm>
        </p:spPr>
        <p:txBody>
          <a:bodyPr/>
          <a:lstStyle/>
          <a:p>
            <a:r>
              <a:rPr lang="zh-CN" altLang="en-US" smtClean="0">
                <a:ea typeface="宋体" pitchFamily="2" charset="-122"/>
              </a:rPr>
              <a:t>声音信号的带宽</a:t>
            </a:r>
            <a:endParaRPr lang="en-US" altLang="zh-CN" smtClean="0">
              <a:ea typeface="宋体" pitchFamily="2" charset="-122"/>
            </a:endParaRPr>
          </a:p>
          <a:p>
            <a:pPr lvl="1"/>
            <a:r>
              <a:rPr lang="zh-CN" altLang="en-US" smtClean="0">
                <a:latin typeface="Arial" pitchFamily="34" charset="0"/>
                <a:ea typeface="宋体" pitchFamily="2" charset="-122"/>
              </a:rPr>
              <a:t>与采样频率、采样精度和声道都有关系</a:t>
            </a:r>
            <a:endParaRPr lang="en-US" altLang="zh-CN" smtClean="0">
              <a:latin typeface="Arial" pitchFamily="34" charset="0"/>
              <a:ea typeface="宋体" pitchFamily="2" charset="-122"/>
            </a:endParaRPr>
          </a:p>
        </p:txBody>
      </p:sp>
      <p:sp>
        <p:nvSpPr>
          <p:cNvPr id="583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17" name="表格 116"/>
          <p:cNvGraphicFramePr>
            <a:graphicFrameLocks noGrp="1"/>
          </p:cNvGraphicFramePr>
          <p:nvPr/>
        </p:nvGraphicFramePr>
        <p:xfrm>
          <a:off x="467544" y="2636912"/>
          <a:ext cx="8136906" cy="3077060"/>
        </p:xfrm>
        <a:graphic>
          <a:graphicData uri="http://schemas.openxmlformats.org/drawingml/2006/table">
            <a:tbl>
              <a:tblPr firstRow="1" bandRow="1">
                <a:tableStyleId>{5C22544A-7EE6-4342-B048-85BDC9FD1C3A}</a:tableStyleId>
              </a:tblPr>
              <a:tblGrid>
                <a:gridCol w="792088"/>
                <a:gridCol w="1152128"/>
                <a:gridCol w="1224136"/>
                <a:gridCol w="1224136"/>
                <a:gridCol w="1800200"/>
                <a:gridCol w="1944218"/>
              </a:tblGrid>
              <a:tr h="720080">
                <a:tc>
                  <a:txBody>
                    <a:bodyPr/>
                    <a:lstStyle/>
                    <a:p>
                      <a:pPr algn="ctr"/>
                      <a:r>
                        <a:rPr lang="zh-CN" altLang="en-US" dirty="0" smtClean="0"/>
                        <a:t>质量</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采样频率</a:t>
                      </a:r>
                      <a:r>
                        <a:rPr lang="en-US" altLang="zh-CN" sz="1800" b="1" kern="1200" dirty="0" smtClean="0">
                          <a:solidFill>
                            <a:schemeClr val="lt1"/>
                          </a:solidFill>
                          <a:latin typeface="+mn-lt"/>
                          <a:ea typeface="+mn-ea"/>
                          <a:cs typeface="+mn-cs"/>
                        </a:rPr>
                        <a:t>(kHz)</a:t>
                      </a:r>
                    </a:p>
                  </a:txBody>
                  <a:tcPr/>
                </a:tc>
                <a:tc>
                  <a:txBody>
                    <a:bodyPr/>
                    <a:lstStyle/>
                    <a:p>
                      <a:pPr algn="ctr">
                        <a:spcBef>
                          <a:spcPct val="20000"/>
                        </a:spcBef>
                        <a:buClr>
                          <a:schemeClr val="tx2"/>
                        </a:buClr>
                        <a:buFont typeface="Wingdings" pitchFamily="2" charset="2"/>
                        <a:buNone/>
                      </a:pPr>
                      <a:r>
                        <a:rPr lang="zh-CN" altLang="en-US" sz="1800" b="1" kern="1200" dirty="0" smtClean="0">
                          <a:solidFill>
                            <a:schemeClr val="lt1"/>
                          </a:solidFill>
                          <a:latin typeface="+mn-lt"/>
                          <a:ea typeface="+mn-ea"/>
                          <a:cs typeface="+mn-cs"/>
                        </a:rPr>
                        <a:t>样本精度</a:t>
                      </a:r>
                    </a:p>
                    <a:p>
                      <a:pPr algn="ctr" eaLnBrk="0" hangingPunct="0">
                        <a:spcBef>
                          <a:spcPct val="20000"/>
                        </a:spcBef>
                        <a:buClr>
                          <a:schemeClr val="tx2"/>
                        </a:buClr>
                        <a:buFont typeface="Wingdings" pitchFamily="2" charset="2"/>
                        <a:buNone/>
                      </a:pPr>
                      <a:r>
                        <a:rPr lang="en-US" altLang="zh-CN" sz="1800" b="1" kern="1200" dirty="0" smtClean="0">
                          <a:solidFill>
                            <a:schemeClr val="lt1"/>
                          </a:solidFill>
                          <a:latin typeface="+mn-lt"/>
                          <a:ea typeface="+mn-ea"/>
                          <a:cs typeface="+mn-cs"/>
                        </a:rPr>
                        <a:t>(bit/s)</a:t>
                      </a:r>
                      <a:endParaRPr lang="zh-CN" altLang="en-US" sz="1800" b="1" kern="1200" dirty="0" smtClean="0">
                        <a:solidFill>
                          <a:schemeClr val="lt1"/>
                        </a:solidFill>
                        <a:latin typeface="+mn-lt"/>
                        <a:ea typeface="+mn-ea"/>
                        <a:cs typeface="+mn-cs"/>
                      </a:endParaRPr>
                    </a:p>
                  </a:txBody>
                  <a:tcPr/>
                </a:tc>
                <a:tc>
                  <a:txBody>
                    <a:bodyPr/>
                    <a:lstStyle/>
                    <a:p>
                      <a:pPr algn="ctr">
                        <a:spcBef>
                          <a:spcPct val="20000"/>
                        </a:spcBef>
                        <a:buClr>
                          <a:schemeClr val="tx2"/>
                        </a:buClr>
                        <a:buFont typeface="Wingdings" pitchFamily="2" charset="2"/>
                        <a:buNone/>
                      </a:pPr>
                      <a:r>
                        <a:rPr lang="zh-CN" altLang="en-US" sz="1800" b="1" kern="1200" dirty="0" smtClean="0">
                          <a:solidFill>
                            <a:schemeClr val="lt1"/>
                          </a:solidFill>
                          <a:latin typeface="+mn-lt"/>
                          <a:ea typeface="+mn-ea"/>
                          <a:cs typeface="+mn-cs"/>
                        </a:rPr>
                        <a:t>单道声</a:t>
                      </a:r>
                      <a:r>
                        <a:rPr lang="en-US" altLang="zh-CN" sz="1800" b="1" kern="1200" dirty="0" smtClean="0">
                          <a:solidFill>
                            <a:schemeClr val="lt1"/>
                          </a:solidFill>
                          <a:latin typeface="+mn-lt"/>
                          <a:ea typeface="+mn-ea"/>
                          <a:cs typeface="+mn-cs"/>
                        </a:rPr>
                        <a:t>/</a:t>
                      </a:r>
                    </a:p>
                    <a:p>
                      <a:pPr algn="ctr" eaLnBrk="0" hangingPunct="0">
                        <a:spcBef>
                          <a:spcPct val="20000"/>
                        </a:spcBef>
                        <a:buClr>
                          <a:schemeClr val="tx2"/>
                        </a:buClr>
                        <a:buFont typeface="Wingdings" pitchFamily="2" charset="2"/>
                        <a:buNone/>
                      </a:pPr>
                      <a:r>
                        <a:rPr lang="zh-CN" altLang="en-US" sz="1800" b="1" kern="1200" dirty="0" smtClean="0">
                          <a:solidFill>
                            <a:schemeClr val="lt1"/>
                          </a:solidFill>
                          <a:latin typeface="+mn-lt"/>
                          <a:ea typeface="+mn-ea"/>
                          <a:cs typeface="+mn-cs"/>
                        </a:rPr>
                        <a:t>立体声</a:t>
                      </a:r>
                    </a:p>
                  </a:txBody>
                  <a:tcPr/>
                </a:tc>
                <a:tc>
                  <a:txBody>
                    <a:bodyPr/>
                    <a:lstStyle/>
                    <a:p>
                      <a:pPr algn="ctr">
                        <a:spcBef>
                          <a:spcPct val="20000"/>
                        </a:spcBef>
                        <a:buClr>
                          <a:schemeClr val="tx2"/>
                        </a:buClr>
                        <a:buFont typeface="Wingdings" pitchFamily="2" charset="2"/>
                        <a:buNone/>
                      </a:pPr>
                      <a:r>
                        <a:rPr lang="zh-CN" altLang="en-US" sz="1800" b="1" kern="1200" dirty="0" smtClean="0">
                          <a:solidFill>
                            <a:schemeClr val="lt1"/>
                          </a:solidFill>
                          <a:latin typeface="+mn-lt"/>
                          <a:ea typeface="+mn-ea"/>
                          <a:cs typeface="+mn-cs"/>
                        </a:rPr>
                        <a:t>数据率</a:t>
                      </a:r>
                      <a:r>
                        <a:rPr lang="en-US" altLang="zh-CN" sz="1800" b="1" kern="1200" dirty="0" smtClean="0">
                          <a:solidFill>
                            <a:schemeClr val="lt1"/>
                          </a:solidFill>
                          <a:latin typeface="+mn-lt"/>
                          <a:ea typeface="+mn-ea"/>
                          <a:cs typeface="+mn-cs"/>
                        </a:rPr>
                        <a:t>(</a:t>
                      </a:r>
                      <a:r>
                        <a:rPr lang="en-US" altLang="zh-CN" sz="1800" b="1" kern="1200" dirty="0" err="1" smtClean="0">
                          <a:solidFill>
                            <a:schemeClr val="lt1"/>
                          </a:solidFill>
                          <a:latin typeface="+mn-lt"/>
                          <a:ea typeface="+mn-ea"/>
                          <a:cs typeface="+mn-cs"/>
                        </a:rPr>
                        <a:t>kB</a:t>
                      </a:r>
                      <a:r>
                        <a:rPr lang="en-US" altLang="zh-CN" sz="1800" b="1" kern="1200" dirty="0" smtClean="0">
                          <a:solidFill>
                            <a:schemeClr val="lt1"/>
                          </a:solidFill>
                          <a:latin typeface="+mn-lt"/>
                          <a:ea typeface="+mn-ea"/>
                          <a:cs typeface="+mn-cs"/>
                        </a:rPr>
                        <a:t>/s)</a:t>
                      </a:r>
                    </a:p>
                    <a:p>
                      <a:pPr algn="ctr" eaLnBrk="0" hangingPunct="0">
                        <a:spcBef>
                          <a:spcPct val="20000"/>
                        </a:spcBef>
                        <a:buClr>
                          <a:schemeClr val="tx2"/>
                        </a:buClr>
                        <a:buFont typeface="Wingdings" pitchFamily="2" charset="2"/>
                        <a:buNone/>
                      </a:pPr>
                      <a:r>
                        <a:rPr lang="en-US" altLang="zh-CN" sz="1800" b="1" kern="1200" dirty="0" smtClean="0">
                          <a:solidFill>
                            <a:schemeClr val="lt1"/>
                          </a:solidFill>
                          <a:latin typeface="+mn-lt"/>
                          <a:ea typeface="+mn-ea"/>
                          <a:cs typeface="+mn-cs"/>
                        </a:rPr>
                        <a:t>(</a:t>
                      </a:r>
                      <a:r>
                        <a:rPr lang="zh-CN" altLang="en-US" sz="1800" b="1" kern="1200" dirty="0" smtClean="0">
                          <a:solidFill>
                            <a:schemeClr val="lt1"/>
                          </a:solidFill>
                          <a:latin typeface="+mn-lt"/>
                          <a:ea typeface="+mn-ea"/>
                          <a:cs typeface="+mn-cs"/>
                        </a:rPr>
                        <a:t>未压缩</a:t>
                      </a:r>
                      <a:r>
                        <a:rPr lang="en-US" altLang="zh-CN" sz="1800" b="1" kern="1200" dirty="0" smtClean="0">
                          <a:solidFill>
                            <a:schemeClr val="lt1"/>
                          </a:solidFill>
                          <a:latin typeface="+mn-lt"/>
                          <a:ea typeface="+mn-ea"/>
                          <a:cs typeface="+mn-cs"/>
                        </a:rPr>
                        <a:t>)</a:t>
                      </a:r>
                    </a:p>
                  </a:txBody>
                  <a:tcPr/>
                </a:tc>
                <a:tc>
                  <a:txBody>
                    <a:bodyPr/>
                    <a:lstStyle/>
                    <a:p>
                      <a:pPr algn="ctr"/>
                      <a:r>
                        <a:rPr lang="zh-CN" altLang="en-US" dirty="0" smtClean="0"/>
                        <a:t>频率范围（</a:t>
                      </a:r>
                      <a:r>
                        <a:rPr lang="en-US" altLang="zh-CN" dirty="0" smtClean="0"/>
                        <a:t>Hz</a:t>
                      </a:r>
                      <a:r>
                        <a:rPr lang="zh-CN" altLang="en-US" dirty="0" smtClean="0"/>
                        <a:t>）</a:t>
                      </a:r>
                      <a:endParaRPr lang="zh-CN" altLang="en-US" dirty="0"/>
                    </a:p>
                  </a:txBody>
                  <a:tcPr/>
                </a:tc>
              </a:tr>
              <a:tr h="471396">
                <a:tc>
                  <a:txBody>
                    <a:bodyPr/>
                    <a:lstStyle/>
                    <a:p>
                      <a:pPr algn="ctr"/>
                      <a:r>
                        <a:rPr lang="zh-CN" altLang="en-US" b="1" dirty="0" smtClean="0"/>
                        <a:t>电话</a:t>
                      </a:r>
                      <a:endParaRPr lang="zh-CN" altLang="en-US" b="1" dirty="0"/>
                    </a:p>
                  </a:txBody>
                  <a:tcPr/>
                </a:tc>
                <a:tc>
                  <a:txBody>
                    <a:bodyPr/>
                    <a:lstStyle/>
                    <a:p>
                      <a:pPr algn="ctr"/>
                      <a:r>
                        <a:rPr lang="en-US" altLang="zh-CN" b="1" dirty="0" smtClean="0"/>
                        <a:t>8</a:t>
                      </a:r>
                      <a:endParaRPr lang="zh-CN" altLang="en-US" b="1" dirty="0"/>
                    </a:p>
                  </a:txBody>
                  <a:tcPr/>
                </a:tc>
                <a:tc>
                  <a:txBody>
                    <a:bodyPr/>
                    <a:lstStyle/>
                    <a:p>
                      <a:pPr algn="ctr"/>
                      <a:r>
                        <a:rPr lang="en-US" altLang="zh-CN" b="1" dirty="0" smtClean="0"/>
                        <a:t>8</a:t>
                      </a:r>
                      <a:endParaRPr lang="zh-CN" altLang="en-US" b="1" dirty="0"/>
                    </a:p>
                  </a:txBody>
                  <a:tcPr/>
                </a:tc>
                <a:tc>
                  <a:txBody>
                    <a:bodyPr/>
                    <a:lstStyle/>
                    <a:p>
                      <a:pPr algn="ctr"/>
                      <a:r>
                        <a:rPr lang="zh-CN" altLang="en-US" b="1" dirty="0" smtClean="0"/>
                        <a:t>单声道</a:t>
                      </a:r>
                      <a:endParaRPr lang="zh-CN" altLang="en-US" b="1" dirty="0"/>
                    </a:p>
                  </a:txBody>
                  <a:tcPr/>
                </a:tc>
                <a:tc>
                  <a:txBody>
                    <a:bodyPr/>
                    <a:lstStyle/>
                    <a:p>
                      <a:pPr algn="ctr"/>
                      <a:r>
                        <a:rPr lang="en-US" altLang="zh-CN" b="1" dirty="0" smtClean="0"/>
                        <a:t>64</a:t>
                      </a:r>
                      <a:endParaRPr lang="zh-CN" altLang="en-US" b="1" dirty="0"/>
                    </a:p>
                  </a:txBody>
                  <a:tcPr/>
                </a:tc>
                <a:tc>
                  <a:txBody>
                    <a:bodyPr/>
                    <a:lstStyle/>
                    <a:p>
                      <a:pPr algn="ctr"/>
                      <a:r>
                        <a:rPr lang="en-US" altLang="zh-CN" b="1" dirty="0" smtClean="0"/>
                        <a:t>300</a:t>
                      </a:r>
                      <a:r>
                        <a:rPr lang="zh-CN" altLang="en-US" sz="1800" b="1" dirty="0" smtClean="0">
                          <a:solidFill>
                            <a:srgbClr val="000000"/>
                          </a:solidFill>
                          <a:latin typeface="+mn-ea"/>
                          <a:ea typeface="+mn-ea"/>
                        </a:rPr>
                        <a:t>～</a:t>
                      </a:r>
                      <a:r>
                        <a:rPr lang="en-US" altLang="zh-CN" b="1" dirty="0" smtClean="0"/>
                        <a:t>3400</a:t>
                      </a:r>
                      <a:endParaRPr lang="zh-CN" altLang="en-US" b="1" dirty="0"/>
                    </a:p>
                  </a:txBody>
                  <a:tcPr/>
                </a:tc>
              </a:tr>
              <a:tr h="471396">
                <a:tc>
                  <a:txBody>
                    <a:bodyPr/>
                    <a:lstStyle/>
                    <a:p>
                      <a:pPr algn="ctr"/>
                      <a:r>
                        <a:rPr lang="en-US" altLang="zh-CN" b="1" dirty="0" smtClean="0"/>
                        <a:t>AM</a:t>
                      </a:r>
                      <a:endParaRPr lang="zh-CN" altLang="en-US" b="1" dirty="0"/>
                    </a:p>
                  </a:txBody>
                  <a:tcPr/>
                </a:tc>
                <a:tc>
                  <a:txBody>
                    <a:bodyPr/>
                    <a:lstStyle/>
                    <a:p>
                      <a:pPr algn="ctr"/>
                      <a:r>
                        <a:rPr lang="en-US" altLang="zh-CN" b="1" dirty="0" smtClean="0"/>
                        <a:t>11.025</a:t>
                      </a:r>
                      <a:endParaRPr lang="zh-CN" altLang="en-US" b="1" dirty="0"/>
                    </a:p>
                  </a:txBody>
                  <a:tcPr/>
                </a:tc>
                <a:tc>
                  <a:txBody>
                    <a:bodyPr/>
                    <a:lstStyle/>
                    <a:p>
                      <a:pPr algn="ctr"/>
                      <a:r>
                        <a:rPr lang="en-US" altLang="zh-CN" b="1" dirty="0" smtClean="0"/>
                        <a:t>8</a:t>
                      </a:r>
                      <a:endParaRPr lang="zh-CN" altLang="en-US" b="1" dirty="0"/>
                    </a:p>
                  </a:txBody>
                  <a:tcPr/>
                </a:tc>
                <a:tc>
                  <a:txBody>
                    <a:bodyPr/>
                    <a:lstStyle/>
                    <a:p>
                      <a:pPr algn="ctr"/>
                      <a:r>
                        <a:rPr lang="zh-CN" altLang="en-US" b="1" dirty="0" smtClean="0"/>
                        <a:t>单声道</a:t>
                      </a:r>
                      <a:endParaRPr lang="zh-CN" altLang="en-US" b="1" dirty="0"/>
                    </a:p>
                  </a:txBody>
                  <a:tcPr/>
                </a:tc>
                <a:tc>
                  <a:txBody>
                    <a:bodyPr/>
                    <a:lstStyle/>
                    <a:p>
                      <a:pPr algn="ctr"/>
                      <a:r>
                        <a:rPr lang="en-US" altLang="zh-CN" b="1" dirty="0" smtClean="0"/>
                        <a:t>88.2</a:t>
                      </a:r>
                      <a:endParaRPr lang="zh-CN" altLang="en-US" b="1" dirty="0"/>
                    </a:p>
                  </a:txBody>
                  <a:tcPr/>
                </a:tc>
                <a:tc>
                  <a:txBody>
                    <a:bodyPr/>
                    <a:lstStyle/>
                    <a:p>
                      <a:pPr algn="ctr"/>
                      <a:r>
                        <a:rPr lang="en-US" altLang="zh-CN" sz="1800" b="1" kern="1200" dirty="0" smtClean="0">
                          <a:solidFill>
                            <a:schemeClr val="dk1"/>
                          </a:solidFill>
                          <a:latin typeface="+mn-lt"/>
                          <a:ea typeface="+mn-ea"/>
                          <a:cs typeface="+mn-cs"/>
                        </a:rPr>
                        <a:t>50</a:t>
                      </a:r>
                      <a:r>
                        <a:rPr lang="zh-CN" altLang="en-US" sz="1800" b="1" kern="1200" dirty="0" smtClean="0">
                          <a:solidFill>
                            <a:schemeClr val="dk1"/>
                          </a:solidFill>
                          <a:latin typeface="+mn-lt"/>
                          <a:ea typeface="+mn-ea"/>
                          <a:cs typeface="+mn-cs"/>
                        </a:rPr>
                        <a:t>～</a:t>
                      </a:r>
                      <a:r>
                        <a:rPr lang="en-US" altLang="zh-CN" sz="1800" b="1" kern="1200" dirty="0" smtClean="0">
                          <a:solidFill>
                            <a:schemeClr val="dk1"/>
                          </a:solidFill>
                          <a:latin typeface="+mn-lt"/>
                          <a:ea typeface="+mn-ea"/>
                          <a:cs typeface="+mn-cs"/>
                        </a:rPr>
                        <a:t>7000</a:t>
                      </a:r>
                      <a:endParaRPr lang="zh-CN" altLang="en-US" sz="1800" b="1" kern="1200" dirty="0">
                        <a:solidFill>
                          <a:schemeClr val="dk1"/>
                        </a:solidFill>
                        <a:latin typeface="+mn-lt"/>
                        <a:ea typeface="+mn-ea"/>
                        <a:cs typeface="+mn-cs"/>
                      </a:endParaRPr>
                    </a:p>
                  </a:txBody>
                  <a:tcPr/>
                </a:tc>
              </a:tr>
              <a:tr h="471396">
                <a:tc>
                  <a:txBody>
                    <a:bodyPr/>
                    <a:lstStyle/>
                    <a:p>
                      <a:pPr algn="ctr"/>
                      <a:r>
                        <a:rPr lang="en-US" altLang="zh-CN" b="1" dirty="0" smtClean="0"/>
                        <a:t>FM</a:t>
                      </a:r>
                      <a:endParaRPr lang="zh-CN" altLang="en-US" b="1" dirty="0"/>
                    </a:p>
                  </a:txBody>
                  <a:tcPr/>
                </a:tc>
                <a:tc>
                  <a:txBody>
                    <a:bodyPr/>
                    <a:lstStyle/>
                    <a:p>
                      <a:pPr algn="ctr"/>
                      <a:r>
                        <a:rPr lang="en-US" altLang="zh-CN" b="1" dirty="0" smtClean="0"/>
                        <a:t>22.05</a:t>
                      </a:r>
                      <a:endParaRPr lang="zh-CN" altLang="en-US" b="1" dirty="0"/>
                    </a:p>
                  </a:txBody>
                  <a:tcPr/>
                </a:tc>
                <a:tc>
                  <a:txBody>
                    <a:bodyPr/>
                    <a:lstStyle/>
                    <a:p>
                      <a:pPr algn="ctr"/>
                      <a:r>
                        <a:rPr lang="en-US" altLang="zh-CN" b="1" dirty="0" smtClean="0"/>
                        <a:t>16</a:t>
                      </a:r>
                      <a:endParaRPr lang="zh-CN" altLang="en-US" b="1" dirty="0"/>
                    </a:p>
                  </a:txBody>
                  <a:tcPr/>
                </a:tc>
                <a:tc>
                  <a:txBody>
                    <a:bodyPr/>
                    <a:lstStyle/>
                    <a:p>
                      <a:pPr algn="ctr"/>
                      <a:r>
                        <a:rPr lang="zh-CN" altLang="en-US" b="1" dirty="0" smtClean="0"/>
                        <a:t>立体声</a:t>
                      </a:r>
                      <a:endParaRPr lang="zh-CN" altLang="en-US" b="1" dirty="0"/>
                    </a:p>
                  </a:txBody>
                  <a:tcPr/>
                </a:tc>
                <a:tc>
                  <a:txBody>
                    <a:bodyPr/>
                    <a:lstStyle/>
                    <a:p>
                      <a:pPr algn="ctr"/>
                      <a:r>
                        <a:rPr lang="en-US" altLang="zh-CN" b="1" dirty="0" smtClean="0"/>
                        <a:t>705.6</a:t>
                      </a:r>
                      <a:endParaRPr lang="zh-CN" altLang="en-US"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20</a:t>
                      </a:r>
                      <a:r>
                        <a:rPr lang="zh-CN" altLang="en-US" sz="1800" b="1" dirty="0" smtClean="0">
                          <a:solidFill>
                            <a:srgbClr val="000000"/>
                          </a:solidFill>
                          <a:latin typeface="+mn-ea"/>
                          <a:ea typeface="+mn-ea"/>
                        </a:rPr>
                        <a:t>～</a:t>
                      </a:r>
                      <a:r>
                        <a:rPr lang="en-US" altLang="zh-CN" sz="1800" b="1" dirty="0" smtClean="0">
                          <a:solidFill>
                            <a:schemeClr val="dk1"/>
                          </a:solidFill>
                          <a:latin typeface="+mn-lt"/>
                          <a:ea typeface="+mn-ea"/>
                        </a:rPr>
                        <a:t>15</a:t>
                      </a:r>
                      <a:r>
                        <a:rPr lang="en-US" altLang="zh-CN" b="1" dirty="0" smtClean="0"/>
                        <a:t>000</a:t>
                      </a:r>
                      <a:endParaRPr lang="zh-CN" altLang="en-US" b="1" dirty="0" smtClean="0"/>
                    </a:p>
                  </a:txBody>
                  <a:tcPr/>
                </a:tc>
              </a:tr>
              <a:tr h="471396">
                <a:tc>
                  <a:txBody>
                    <a:bodyPr/>
                    <a:lstStyle/>
                    <a:p>
                      <a:pPr algn="ctr"/>
                      <a:r>
                        <a:rPr lang="en-US" altLang="zh-CN" b="1" dirty="0" smtClean="0"/>
                        <a:t>CD</a:t>
                      </a:r>
                      <a:endParaRPr lang="zh-CN" altLang="en-US" b="1" dirty="0"/>
                    </a:p>
                  </a:txBody>
                  <a:tcPr/>
                </a:tc>
                <a:tc>
                  <a:txBody>
                    <a:bodyPr/>
                    <a:lstStyle/>
                    <a:p>
                      <a:pPr algn="ctr"/>
                      <a:r>
                        <a:rPr lang="en-US" altLang="zh-CN" b="1" dirty="0" smtClean="0"/>
                        <a:t>44.1</a:t>
                      </a:r>
                      <a:endParaRPr lang="zh-CN" altLang="en-US" b="1" dirty="0"/>
                    </a:p>
                  </a:txBody>
                  <a:tcPr/>
                </a:tc>
                <a:tc>
                  <a:txBody>
                    <a:bodyPr/>
                    <a:lstStyle/>
                    <a:p>
                      <a:pPr algn="ctr"/>
                      <a:r>
                        <a:rPr lang="en-US" altLang="zh-CN" b="1" dirty="0" smtClean="0"/>
                        <a:t>16</a:t>
                      </a:r>
                      <a:endParaRPr lang="zh-CN" altLang="en-US"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smtClean="0"/>
                        <a:t>立体声</a:t>
                      </a:r>
                    </a:p>
                  </a:txBody>
                  <a:tcPr/>
                </a:tc>
                <a:tc>
                  <a:txBody>
                    <a:bodyPr/>
                    <a:lstStyle/>
                    <a:p>
                      <a:pPr algn="ctr"/>
                      <a:r>
                        <a:rPr lang="en-US" altLang="zh-CN" b="1" dirty="0" smtClean="0"/>
                        <a:t>1411.2</a:t>
                      </a:r>
                      <a:endParaRPr lang="zh-CN" altLang="en-US" b="1" dirty="0"/>
                    </a:p>
                  </a:txBody>
                  <a:tcPr/>
                </a:tc>
                <a:tc>
                  <a:txBody>
                    <a:bodyPr/>
                    <a:lstStyle/>
                    <a:p>
                      <a:pPr algn="ctr"/>
                      <a:r>
                        <a:rPr lang="en-US" altLang="zh-CN" b="1" dirty="0" smtClean="0"/>
                        <a:t>20</a:t>
                      </a:r>
                      <a:r>
                        <a:rPr lang="zh-CN" altLang="en-US" sz="1800" b="1" dirty="0" smtClean="0">
                          <a:solidFill>
                            <a:srgbClr val="000000"/>
                          </a:solidFill>
                          <a:latin typeface="+mn-ea"/>
                          <a:ea typeface="+mn-ea"/>
                        </a:rPr>
                        <a:t>～</a:t>
                      </a:r>
                      <a:r>
                        <a:rPr lang="en-US" altLang="zh-CN" b="1" dirty="0" smtClean="0"/>
                        <a:t>20000</a:t>
                      </a:r>
                      <a:endParaRPr lang="zh-CN" altLang="en-US" b="1" dirty="0"/>
                    </a:p>
                  </a:txBody>
                  <a:tcPr/>
                </a:tc>
              </a:tr>
              <a:tr h="471396">
                <a:tc>
                  <a:txBody>
                    <a:bodyPr/>
                    <a:lstStyle/>
                    <a:p>
                      <a:pPr algn="ctr"/>
                      <a:r>
                        <a:rPr lang="en-US" altLang="zh-CN" b="1" dirty="0" smtClean="0"/>
                        <a:t>DAT</a:t>
                      </a:r>
                      <a:endParaRPr lang="zh-CN" altLang="en-US" b="1" dirty="0"/>
                    </a:p>
                  </a:txBody>
                  <a:tcPr/>
                </a:tc>
                <a:tc>
                  <a:txBody>
                    <a:bodyPr/>
                    <a:lstStyle/>
                    <a:p>
                      <a:pPr algn="ctr"/>
                      <a:r>
                        <a:rPr lang="en-US" altLang="zh-CN" b="1" dirty="0" smtClean="0"/>
                        <a:t>48</a:t>
                      </a:r>
                      <a:endParaRPr lang="zh-CN" altLang="en-US" b="1" dirty="0"/>
                    </a:p>
                  </a:txBody>
                  <a:tcPr/>
                </a:tc>
                <a:tc>
                  <a:txBody>
                    <a:bodyPr/>
                    <a:lstStyle/>
                    <a:p>
                      <a:pPr algn="ctr"/>
                      <a:r>
                        <a:rPr lang="en-US" altLang="zh-CN" b="1" dirty="0" smtClean="0"/>
                        <a:t>16</a:t>
                      </a:r>
                      <a:endParaRPr lang="zh-CN" altLang="en-US"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b="1" dirty="0" smtClean="0"/>
                        <a:t>立体声</a:t>
                      </a:r>
                    </a:p>
                  </a:txBody>
                  <a:tcPr/>
                </a:tc>
                <a:tc>
                  <a:txBody>
                    <a:bodyPr/>
                    <a:lstStyle/>
                    <a:p>
                      <a:pPr algn="ctr"/>
                      <a:r>
                        <a:rPr lang="en-US" altLang="zh-CN" b="1" dirty="0" smtClean="0"/>
                        <a:t>1536.0</a:t>
                      </a:r>
                      <a:endParaRPr lang="zh-CN" altLang="en-US" b="1"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b="1" dirty="0" smtClean="0"/>
                        <a:t>20</a:t>
                      </a:r>
                      <a:r>
                        <a:rPr lang="zh-CN" altLang="en-US" sz="1800" b="1" dirty="0" smtClean="0">
                          <a:solidFill>
                            <a:srgbClr val="000000"/>
                          </a:solidFill>
                          <a:latin typeface="+mn-ea"/>
                          <a:ea typeface="+mn-ea"/>
                        </a:rPr>
                        <a:t>～</a:t>
                      </a:r>
                      <a:r>
                        <a:rPr lang="en-US" altLang="zh-CN" b="1" dirty="0" smtClean="0"/>
                        <a:t>20000</a:t>
                      </a:r>
                      <a:endParaRPr lang="zh-CN" altLang="en-US" b="1" dirty="0" smtClean="0"/>
                    </a:p>
                  </a:txBody>
                  <a:tcPr/>
                </a:tc>
              </a:tr>
            </a:tbl>
          </a:graphicData>
        </a:graphic>
      </p:graphicFrame>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r>
              <a:rPr lang="zh-CN" altLang="en-US" smtClean="0">
                <a:ea typeface="宋体" pitchFamily="2" charset="-122"/>
              </a:rPr>
              <a:t>声音质量的评价（</a:t>
            </a:r>
            <a:r>
              <a:rPr lang="en-US" altLang="zh-CN" smtClean="0">
                <a:ea typeface="宋体" pitchFamily="2" charset="-122"/>
              </a:rPr>
              <a:t>2</a:t>
            </a:r>
            <a:r>
              <a:rPr lang="zh-CN" altLang="en-US" smtClean="0">
                <a:ea typeface="宋体" pitchFamily="2" charset="-122"/>
              </a:rPr>
              <a:t>）</a:t>
            </a:r>
          </a:p>
        </p:txBody>
      </p:sp>
      <p:sp>
        <p:nvSpPr>
          <p:cNvPr id="59395" name="内容占位符 2"/>
          <p:cNvSpPr>
            <a:spLocks noGrp="1"/>
          </p:cNvSpPr>
          <p:nvPr>
            <p:ph idx="1"/>
          </p:nvPr>
        </p:nvSpPr>
        <p:spPr>
          <a:xfrm>
            <a:off x="714375" y="4000500"/>
            <a:ext cx="3219450" cy="1143000"/>
          </a:xfrm>
        </p:spPr>
        <p:txBody>
          <a:bodyPr/>
          <a:lstStyle/>
          <a:p>
            <a:r>
              <a:rPr lang="zh-CN" altLang="en-US" smtClean="0">
                <a:ea typeface="宋体" pitchFamily="2" charset="-122"/>
              </a:rPr>
              <a:t>客观声音度量</a:t>
            </a:r>
            <a:endParaRPr lang="en-US" altLang="zh-CN" smtClean="0">
              <a:ea typeface="宋体" pitchFamily="2" charset="-122"/>
            </a:endParaRPr>
          </a:p>
          <a:p>
            <a:pPr lvl="1"/>
            <a:r>
              <a:rPr lang="zh-CN" altLang="en-US" smtClean="0">
                <a:latin typeface="Arial" pitchFamily="34" charset="0"/>
                <a:ea typeface="宋体" pitchFamily="2" charset="-122"/>
              </a:rPr>
              <a:t>信噪比</a:t>
            </a:r>
            <a:endParaRPr lang="en-US" altLang="zh-CN" smtClean="0">
              <a:latin typeface="Arial" pitchFamily="34" charset="0"/>
              <a:ea typeface="宋体" pitchFamily="2" charset="-122"/>
            </a:endParaRPr>
          </a:p>
          <a:p>
            <a:endParaRPr lang="zh-CN" altLang="en-US" smtClean="0">
              <a:ea typeface="宋体" pitchFamily="2" charset="-122"/>
            </a:endParaRPr>
          </a:p>
        </p:txBody>
      </p:sp>
      <p:sp>
        <p:nvSpPr>
          <p:cNvPr id="593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9397" name="Picture 4"/>
          <p:cNvPicPr>
            <a:picLocks noChangeAspect="1" noChangeArrowheads="1"/>
          </p:cNvPicPr>
          <p:nvPr/>
        </p:nvPicPr>
        <p:blipFill>
          <a:blip r:embed="rId2" cstate="print"/>
          <a:srcRect/>
          <a:stretch>
            <a:fillRect/>
          </a:stretch>
        </p:blipFill>
        <p:spPr bwMode="auto">
          <a:xfrm>
            <a:off x="1214438" y="1071563"/>
            <a:ext cx="6715125" cy="2301875"/>
          </a:xfrm>
          <a:prstGeom prst="rect">
            <a:avLst/>
          </a:prstGeom>
          <a:noFill/>
          <a:ln w="9525">
            <a:noFill/>
            <a:miter lim="800000"/>
            <a:headEnd/>
            <a:tailEnd/>
          </a:ln>
        </p:spPr>
      </p:pic>
      <p:sp>
        <p:nvSpPr>
          <p:cNvPr id="59398" name="TextBox 5"/>
          <p:cNvSpPr txBox="1">
            <a:spLocks noChangeArrowheads="1"/>
          </p:cNvSpPr>
          <p:nvPr/>
        </p:nvSpPr>
        <p:spPr bwMode="auto">
          <a:xfrm>
            <a:off x="2571750" y="3357563"/>
            <a:ext cx="4214813" cy="461962"/>
          </a:xfrm>
          <a:prstGeom prst="rect">
            <a:avLst/>
          </a:prstGeom>
          <a:noFill/>
          <a:ln w="9525">
            <a:noFill/>
            <a:miter lim="800000"/>
            <a:headEnd/>
            <a:tailEnd/>
          </a:ln>
        </p:spPr>
        <p:txBody>
          <a:bodyPr>
            <a:spAutoFit/>
          </a:bodyPr>
          <a:lstStyle/>
          <a:p>
            <a:pPr>
              <a:spcBef>
                <a:spcPct val="20000"/>
              </a:spcBef>
              <a:buClr>
                <a:schemeClr val="tx2"/>
              </a:buClr>
              <a:buFont typeface="Wingdings" pitchFamily="2" charset="2"/>
              <a:buNone/>
            </a:pPr>
            <a:r>
              <a:rPr lang="zh-CN" altLang="en-US"/>
              <a:t>声音带宽的图形表示</a:t>
            </a:r>
          </a:p>
        </p:txBody>
      </p:sp>
      <p:sp>
        <p:nvSpPr>
          <p:cNvPr id="59399" name="矩形 6"/>
          <p:cNvSpPr>
            <a:spLocks noChangeArrowheads="1"/>
          </p:cNvSpPr>
          <p:nvPr/>
        </p:nvSpPr>
        <p:spPr bwMode="auto">
          <a:xfrm>
            <a:off x="4143375" y="4071938"/>
            <a:ext cx="4786313" cy="2124075"/>
          </a:xfrm>
          <a:prstGeom prst="rect">
            <a:avLst/>
          </a:prstGeom>
          <a:noFill/>
          <a:ln w="9525">
            <a:noFill/>
            <a:miter lim="800000"/>
            <a:headEnd/>
            <a:tailEnd/>
          </a:ln>
        </p:spPr>
        <p:txBody>
          <a:bodyPr>
            <a:spAutoFit/>
          </a:bodyPr>
          <a:lstStyle/>
          <a:p>
            <a:pPr>
              <a:spcBef>
                <a:spcPct val="50000"/>
              </a:spcBef>
              <a:buClr>
                <a:schemeClr val="tx2"/>
              </a:buClr>
              <a:buFont typeface="Wingdings" pitchFamily="2" charset="2"/>
              <a:buNone/>
            </a:pPr>
            <a:r>
              <a:rPr lang="en-US" altLang="zh-CN">
                <a:latin typeface="Arial" pitchFamily="34" charset="0"/>
                <a:cs typeface="Arial" pitchFamily="34" charset="0"/>
              </a:rPr>
              <a:t>SNR</a:t>
            </a:r>
            <a:r>
              <a:rPr lang="zh-CN" altLang="en-US">
                <a:latin typeface="Arial" pitchFamily="34" charset="0"/>
                <a:cs typeface="Arial" pitchFamily="34" charset="0"/>
              </a:rPr>
              <a:t>＝ </a:t>
            </a:r>
            <a:r>
              <a:rPr lang="en-US" altLang="zh-CN">
                <a:latin typeface="Arial" pitchFamily="34" charset="0"/>
                <a:cs typeface="Arial" pitchFamily="34" charset="0"/>
              </a:rPr>
              <a:t>10 log [(</a:t>
            </a:r>
            <a:r>
              <a:rPr lang="en-US" altLang="zh-CN" i="1">
                <a:latin typeface="Arial" pitchFamily="34" charset="0"/>
                <a:cs typeface="Arial" pitchFamily="34" charset="0"/>
              </a:rPr>
              <a:t>V</a:t>
            </a:r>
            <a:r>
              <a:rPr lang="en-US" altLang="zh-CN" baseline="-30000">
                <a:latin typeface="Arial" pitchFamily="34" charset="0"/>
                <a:cs typeface="Arial" pitchFamily="34" charset="0"/>
              </a:rPr>
              <a:t>signal</a:t>
            </a:r>
            <a:r>
              <a:rPr lang="en-US" altLang="zh-CN">
                <a:latin typeface="Arial" pitchFamily="34" charset="0"/>
                <a:cs typeface="Arial" pitchFamily="34" charset="0"/>
              </a:rPr>
              <a:t>)</a:t>
            </a:r>
            <a:r>
              <a:rPr lang="en-US" altLang="zh-CN" baseline="30000">
                <a:latin typeface="Arial" pitchFamily="34" charset="0"/>
                <a:cs typeface="Arial" pitchFamily="34" charset="0"/>
              </a:rPr>
              <a:t>2</a:t>
            </a:r>
            <a:r>
              <a:rPr lang="en-US" altLang="zh-CN">
                <a:latin typeface="Arial" pitchFamily="34" charset="0"/>
                <a:cs typeface="Arial" pitchFamily="34" charset="0"/>
              </a:rPr>
              <a:t> / (</a:t>
            </a:r>
            <a:r>
              <a:rPr lang="en-US" altLang="zh-CN" i="1">
                <a:latin typeface="Arial" pitchFamily="34" charset="0"/>
                <a:cs typeface="Arial" pitchFamily="34" charset="0"/>
              </a:rPr>
              <a:t>V</a:t>
            </a:r>
            <a:r>
              <a:rPr lang="en-US" altLang="zh-CN" baseline="-30000">
                <a:latin typeface="Arial" pitchFamily="34" charset="0"/>
                <a:cs typeface="Arial" pitchFamily="34" charset="0"/>
              </a:rPr>
              <a:t>noise</a:t>
            </a:r>
            <a:r>
              <a:rPr lang="en-US" altLang="zh-CN">
                <a:latin typeface="Arial" pitchFamily="34" charset="0"/>
                <a:cs typeface="Arial" pitchFamily="34" charset="0"/>
              </a:rPr>
              <a:t>)</a:t>
            </a:r>
            <a:r>
              <a:rPr lang="en-US" altLang="zh-CN" baseline="30000">
                <a:latin typeface="Arial" pitchFamily="34" charset="0"/>
                <a:cs typeface="Arial" pitchFamily="34" charset="0"/>
              </a:rPr>
              <a:t>2</a:t>
            </a:r>
            <a:r>
              <a:rPr lang="en-US" altLang="zh-CN">
                <a:latin typeface="Arial" pitchFamily="34" charset="0"/>
                <a:cs typeface="Arial" pitchFamily="34" charset="0"/>
              </a:rPr>
              <a:t>]</a:t>
            </a:r>
            <a:r>
              <a:rPr lang="zh-CN" altLang="en-US">
                <a:latin typeface="Arial" pitchFamily="34" charset="0"/>
                <a:cs typeface="Arial" pitchFamily="34" charset="0"/>
              </a:rPr>
              <a:t>＝</a:t>
            </a:r>
            <a:r>
              <a:rPr lang="en-US" altLang="zh-CN">
                <a:latin typeface="Arial" pitchFamily="34" charset="0"/>
                <a:cs typeface="Arial" pitchFamily="34" charset="0"/>
              </a:rPr>
              <a:t>20 log (</a:t>
            </a:r>
            <a:r>
              <a:rPr lang="en-US" altLang="zh-CN" i="1">
                <a:latin typeface="Arial" pitchFamily="34" charset="0"/>
                <a:cs typeface="Arial" pitchFamily="34" charset="0"/>
              </a:rPr>
              <a:t>V</a:t>
            </a:r>
            <a:r>
              <a:rPr lang="en-US" altLang="zh-CN" baseline="-30000">
                <a:latin typeface="Arial" pitchFamily="34" charset="0"/>
                <a:cs typeface="Arial" pitchFamily="34" charset="0"/>
              </a:rPr>
              <a:t>signal</a:t>
            </a:r>
            <a:r>
              <a:rPr lang="en-US" altLang="zh-CN" baseline="30000">
                <a:latin typeface="Arial" pitchFamily="34" charset="0"/>
                <a:cs typeface="Arial" pitchFamily="34" charset="0"/>
              </a:rPr>
              <a:t> </a:t>
            </a:r>
            <a:r>
              <a:rPr lang="en-US" altLang="zh-CN">
                <a:latin typeface="Arial" pitchFamily="34" charset="0"/>
                <a:cs typeface="Arial" pitchFamily="34" charset="0"/>
              </a:rPr>
              <a:t>/ </a:t>
            </a:r>
            <a:r>
              <a:rPr lang="en-US" altLang="zh-CN" i="1">
                <a:latin typeface="Arial" pitchFamily="34" charset="0"/>
                <a:cs typeface="Arial" pitchFamily="34" charset="0"/>
              </a:rPr>
              <a:t>V</a:t>
            </a:r>
            <a:r>
              <a:rPr lang="en-US" altLang="zh-CN" baseline="-30000">
                <a:latin typeface="Arial" pitchFamily="34" charset="0"/>
                <a:cs typeface="Arial" pitchFamily="34" charset="0"/>
              </a:rPr>
              <a:t>noise</a:t>
            </a:r>
            <a:r>
              <a:rPr lang="en-US" altLang="zh-CN">
                <a:latin typeface="Arial" pitchFamily="34" charset="0"/>
                <a:cs typeface="Arial" pitchFamily="34" charset="0"/>
              </a:rPr>
              <a:t>)</a:t>
            </a:r>
            <a:endParaRPr lang="en-US" altLang="zh-CN">
              <a:latin typeface="宋体" pitchFamily="2" charset="-122"/>
              <a:cs typeface="Arial" pitchFamily="34" charset="0"/>
            </a:endParaRPr>
          </a:p>
          <a:p>
            <a:pPr>
              <a:spcBef>
                <a:spcPct val="50000"/>
              </a:spcBef>
              <a:buClr>
                <a:schemeClr val="tx2"/>
              </a:buClr>
              <a:buFont typeface="Wingdings" pitchFamily="2" charset="2"/>
              <a:buNone/>
            </a:pPr>
            <a:r>
              <a:rPr lang="zh-CN" altLang="en-US">
                <a:latin typeface="宋体" pitchFamily="2" charset="-122"/>
                <a:cs typeface="Arial" pitchFamily="34" charset="0"/>
              </a:rPr>
              <a:t>其中，</a:t>
            </a:r>
            <a:r>
              <a:rPr lang="en-US" altLang="zh-CN" i="1">
                <a:latin typeface="Arial" pitchFamily="34" charset="0"/>
                <a:cs typeface="Arial" pitchFamily="34" charset="0"/>
              </a:rPr>
              <a:t>V</a:t>
            </a:r>
            <a:r>
              <a:rPr lang="en-US" altLang="zh-CN" baseline="-30000">
                <a:latin typeface="Arial" pitchFamily="34" charset="0"/>
                <a:cs typeface="Arial" pitchFamily="34" charset="0"/>
              </a:rPr>
              <a:t>signal</a:t>
            </a:r>
            <a:r>
              <a:rPr lang="zh-CN" altLang="en-US">
                <a:latin typeface="宋体" pitchFamily="2" charset="-122"/>
                <a:cs typeface="Arial" pitchFamily="34" charset="0"/>
              </a:rPr>
              <a:t>表示信号电压，</a:t>
            </a:r>
            <a:r>
              <a:rPr lang="en-US" altLang="zh-CN" i="1">
                <a:latin typeface="Arial" pitchFamily="34" charset="0"/>
                <a:cs typeface="Arial" pitchFamily="34" charset="0"/>
              </a:rPr>
              <a:t>V</a:t>
            </a:r>
            <a:r>
              <a:rPr lang="en-US" altLang="zh-CN" baseline="-30000">
                <a:latin typeface="Arial" pitchFamily="34" charset="0"/>
                <a:cs typeface="Arial" pitchFamily="34" charset="0"/>
              </a:rPr>
              <a:t>noise</a:t>
            </a:r>
            <a:r>
              <a:rPr lang="zh-CN" altLang="en-US">
                <a:latin typeface="宋体" pitchFamily="2" charset="-122"/>
                <a:cs typeface="Arial" pitchFamily="34" charset="0"/>
              </a:rPr>
              <a:t>表示噪声电压；</a:t>
            </a:r>
            <a:r>
              <a:rPr lang="en-US" altLang="zh-CN">
                <a:latin typeface="Arial" pitchFamily="34" charset="0"/>
                <a:cs typeface="Arial" pitchFamily="34" charset="0"/>
              </a:rPr>
              <a:t>SNR</a:t>
            </a:r>
            <a:r>
              <a:rPr lang="zh-CN" altLang="en-US">
                <a:latin typeface="宋体" pitchFamily="2" charset="-122"/>
                <a:cs typeface="Arial" pitchFamily="34" charset="0"/>
              </a:rPr>
              <a:t>的单位为分贝</a:t>
            </a:r>
            <a:r>
              <a:rPr lang="en-US" altLang="zh-CN">
                <a:latin typeface="Arial" pitchFamily="34" charset="0"/>
                <a:cs typeface="Arial" pitchFamily="34" charset="0"/>
              </a:rPr>
              <a:t>(db)</a:t>
            </a:r>
            <a:endParaRPr lang="zh-CN" altLang="en-US">
              <a:cs typeface="Arial" pitchFamily="34"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smtClean="0">
                <a:ea typeface="宋体" pitchFamily="2" charset="-122"/>
              </a:rPr>
              <a:t>声音质量的评价（</a:t>
            </a:r>
            <a:r>
              <a:rPr lang="en-US" altLang="zh-CN" smtClean="0">
                <a:ea typeface="宋体" pitchFamily="2" charset="-122"/>
              </a:rPr>
              <a:t>3</a:t>
            </a:r>
            <a:r>
              <a:rPr lang="zh-CN" altLang="en-US" smtClean="0">
                <a:ea typeface="宋体" pitchFamily="2" charset="-122"/>
              </a:rPr>
              <a:t>）</a:t>
            </a:r>
          </a:p>
        </p:txBody>
      </p:sp>
      <p:sp>
        <p:nvSpPr>
          <p:cNvPr id="60419" name="内容占位符 2"/>
          <p:cNvSpPr>
            <a:spLocks noGrp="1"/>
          </p:cNvSpPr>
          <p:nvPr>
            <p:ph idx="1"/>
          </p:nvPr>
        </p:nvSpPr>
        <p:spPr>
          <a:xfrm>
            <a:off x="1066800" y="1371600"/>
            <a:ext cx="7620000" cy="1771650"/>
          </a:xfrm>
        </p:spPr>
        <p:txBody>
          <a:bodyPr/>
          <a:lstStyle/>
          <a:p>
            <a:r>
              <a:rPr lang="zh-CN" altLang="en-US" smtClean="0">
                <a:ea typeface="宋体" pitchFamily="2" charset="-122"/>
              </a:rPr>
              <a:t>主观声音度量</a:t>
            </a:r>
            <a:endParaRPr lang="en-US" altLang="zh-CN" smtClean="0">
              <a:ea typeface="宋体" pitchFamily="2" charset="-122"/>
            </a:endParaRPr>
          </a:p>
          <a:p>
            <a:pPr lvl="1"/>
            <a:r>
              <a:rPr lang="zh-CN" altLang="en-US" smtClean="0">
                <a:solidFill>
                  <a:srgbClr val="000000"/>
                </a:solidFill>
                <a:latin typeface="Arial" pitchFamily="34" charset="0"/>
                <a:ea typeface="宋体" pitchFamily="2" charset="-122"/>
              </a:rPr>
              <a:t>以主观意见打分（</a:t>
            </a:r>
            <a:r>
              <a:rPr lang="en-US" altLang="zh-CN" smtClean="0">
                <a:solidFill>
                  <a:srgbClr val="000000"/>
                </a:solidFill>
                <a:latin typeface="Arial" pitchFamily="34" charset="0"/>
                <a:ea typeface="宋体" pitchFamily="2" charset="-122"/>
              </a:rPr>
              <a:t>Mean Opinion Score—MOS</a:t>
            </a:r>
            <a:r>
              <a:rPr lang="zh-CN" altLang="en-US" smtClean="0">
                <a:solidFill>
                  <a:srgbClr val="000000"/>
                </a:solidFill>
                <a:latin typeface="Arial" pitchFamily="34" charset="0"/>
                <a:ea typeface="宋体" pitchFamily="2" charset="-122"/>
              </a:rPr>
              <a:t>）来度量</a:t>
            </a:r>
            <a:endParaRPr lang="zh-CN" altLang="en-US" smtClean="0">
              <a:latin typeface="Arial" pitchFamily="34" charset="0"/>
              <a:ea typeface="宋体" pitchFamily="2" charset="-122"/>
            </a:endParaRPr>
          </a:p>
          <a:p>
            <a:endParaRPr lang="zh-CN" altLang="en-US" smtClean="0">
              <a:ea typeface="宋体" pitchFamily="2" charset="-122"/>
            </a:endParaRPr>
          </a:p>
        </p:txBody>
      </p:sp>
      <p:sp>
        <p:nvSpPr>
          <p:cNvPr id="604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60421" name="Group 4"/>
          <p:cNvGrpSpPr>
            <a:grpSpLocks/>
          </p:cNvGrpSpPr>
          <p:nvPr/>
        </p:nvGrpSpPr>
        <p:grpSpPr bwMode="auto">
          <a:xfrm>
            <a:off x="1219200" y="3276600"/>
            <a:ext cx="7086600" cy="2438400"/>
            <a:chOff x="0" y="0"/>
            <a:chExt cx="1881" cy="2304"/>
          </a:xfrm>
        </p:grpSpPr>
        <p:grpSp>
          <p:nvGrpSpPr>
            <p:cNvPr id="60422" name="Group 5"/>
            <p:cNvGrpSpPr>
              <a:grpSpLocks/>
            </p:cNvGrpSpPr>
            <p:nvPr/>
          </p:nvGrpSpPr>
          <p:grpSpPr bwMode="auto">
            <a:xfrm>
              <a:off x="0" y="0"/>
              <a:ext cx="1881" cy="2304"/>
              <a:chOff x="0" y="0"/>
              <a:chExt cx="1881" cy="2304"/>
            </a:xfrm>
          </p:grpSpPr>
          <p:grpSp>
            <p:nvGrpSpPr>
              <p:cNvPr id="60424" name="Group 6"/>
              <p:cNvGrpSpPr>
                <a:grpSpLocks/>
              </p:cNvGrpSpPr>
              <p:nvPr/>
            </p:nvGrpSpPr>
            <p:grpSpPr bwMode="auto">
              <a:xfrm>
                <a:off x="0" y="0"/>
                <a:ext cx="300" cy="384"/>
                <a:chOff x="0" y="0"/>
                <a:chExt cx="300" cy="384"/>
              </a:xfrm>
            </p:grpSpPr>
            <p:sp>
              <p:nvSpPr>
                <p:cNvPr id="60476" name="Rectangle 7"/>
                <p:cNvSpPr>
                  <a:spLocks noChangeArrowheads="1"/>
                </p:cNvSpPr>
                <p:nvPr/>
              </p:nvSpPr>
              <p:spPr bwMode="auto">
                <a:xfrm>
                  <a:off x="0" y="0"/>
                  <a:ext cx="300" cy="384"/>
                </a:xfrm>
                <a:prstGeom prst="rect">
                  <a:avLst/>
                </a:prstGeom>
                <a:noFill/>
                <a:ln w="9525">
                  <a:noFill/>
                  <a:miter lim="800000"/>
                  <a:headEnd/>
                  <a:tailEnd/>
                </a:ln>
              </p:spPr>
              <p:txBody>
                <a:bodyPr/>
                <a:lstStyle/>
                <a:p>
                  <a:pPr algn="ctr">
                    <a:spcBef>
                      <a:spcPct val="20000"/>
                    </a:spcBef>
                    <a:buClr>
                      <a:schemeClr val="tx2"/>
                    </a:buClr>
                    <a:buFont typeface="Wingdings" pitchFamily="2" charset="2"/>
                    <a:buNone/>
                  </a:pPr>
                  <a:r>
                    <a:rPr lang="zh-CN" altLang="en-US" sz="2000">
                      <a:solidFill>
                        <a:srgbClr val="000000"/>
                      </a:solidFill>
                      <a:latin typeface="宋体" pitchFamily="2" charset="-122"/>
                    </a:rPr>
                    <a:t>分数</a:t>
                  </a:r>
                </a:p>
                <a:p>
                  <a:pPr algn="ctr" eaLnBrk="0" hangingPunct="0">
                    <a:spcBef>
                      <a:spcPct val="20000"/>
                    </a:spcBef>
                    <a:buClr>
                      <a:schemeClr val="tx2"/>
                    </a:buClr>
                    <a:buFont typeface="Wingdings" pitchFamily="2" charset="2"/>
                    <a:buNone/>
                  </a:pPr>
                  <a:endParaRPr lang="en-US" altLang="zh-CN" sz="4400"/>
                </a:p>
              </p:txBody>
            </p:sp>
            <p:sp>
              <p:nvSpPr>
                <p:cNvPr id="60477" name="Rectangle 8"/>
                <p:cNvSpPr>
                  <a:spLocks noChangeArrowheads="1"/>
                </p:cNvSpPr>
                <p:nvPr/>
              </p:nvSpPr>
              <p:spPr bwMode="auto">
                <a:xfrm>
                  <a:off x="0" y="0"/>
                  <a:ext cx="300" cy="38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60425" name="Group 9"/>
              <p:cNvGrpSpPr>
                <a:grpSpLocks/>
              </p:cNvGrpSpPr>
              <p:nvPr/>
            </p:nvGrpSpPr>
            <p:grpSpPr bwMode="auto">
              <a:xfrm>
                <a:off x="300" y="0"/>
                <a:ext cx="662" cy="384"/>
                <a:chOff x="300" y="0"/>
                <a:chExt cx="662" cy="384"/>
              </a:xfrm>
            </p:grpSpPr>
            <p:sp>
              <p:nvSpPr>
                <p:cNvPr id="60474" name="Rectangle 10"/>
                <p:cNvSpPr>
                  <a:spLocks noChangeArrowheads="1"/>
                </p:cNvSpPr>
                <p:nvPr/>
              </p:nvSpPr>
              <p:spPr bwMode="auto">
                <a:xfrm>
                  <a:off x="300" y="0"/>
                  <a:ext cx="662" cy="384"/>
                </a:xfrm>
                <a:prstGeom prst="rect">
                  <a:avLst/>
                </a:prstGeom>
                <a:noFill/>
                <a:ln w="9525">
                  <a:noFill/>
                  <a:miter lim="800000"/>
                  <a:headEnd/>
                  <a:tailEnd/>
                </a:ln>
              </p:spPr>
              <p:txBody>
                <a:bodyPr/>
                <a:lstStyle/>
                <a:p>
                  <a:pPr algn="ctr">
                    <a:spcBef>
                      <a:spcPct val="20000"/>
                    </a:spcBef>
                    <a:buClr>
                      <a:schemeClr val="tx2"/>
                    </a:buClr>
                    <a:buFont typeface="Wingdings" pitchFamily="2" charset="2"/>
                    <a:buNone/>
                  </a:pPr>
                  <a:r>
                    <a:rPr lang="zh-CN" altLang="en-US" sz="2000">
                      <a:solidFill>
                        <a:srgbClr val="000000"/>
                      </a:solidFill>
                      <a:latin typeface="宋体" pitchFamily="2" charset="-122"/>
                    </a:rPr>
                    <a:t>质量级别</a:t>
                  </a:r>
                </a:p>
                <a:p>
                  <a:pPr algn="ctr" eaLnBrk="0" hangingPunct="0">
                    <a:spcBef>
                      <a:spcPct val="20000"/>
                    </a:spcBef>
                    <a:buClr>
                      <a:schemeClr val="tx2"/>
                    </a:buClr>
                    <a:buFont typeface="Wingdings" pitchFamily="2" charset="2"/>
                    <a:buNone/>
                  </a:pPr>
                  <a:endParaRPr lang="en-US" altLang="zh-CN" sz="4400"/>
                </a:p>
              </p:txBody>
            </p:sp>
            <p:sp>
              <p:nvSpPr>
                <p:cNvPr id="60475" name="Rectangle 11"/>
                <p:cNvSpPr>
                  <a:spLocks noChangeArrowheads="1"/>
                </p:cNvSpPr>
                <p:nvPr/>
              </p:nvSpPr>
              <p:spPr bwMode="auto">
                <a:xfrm>
                  <a:off x="300" y="0"/>
                  <a:ext cx="662" cy="38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60426" name="Group 12"/>
              <p:cNvGrpSpPr>
                <a:grpSpLocks/>
              </p:cNvGrpSpPr>
              <p:nvPr/>
            </p:nvGrpSpPr>
            <p:grpSpPr bwMode="auto">
              <a:xfrm>
                <a:off x="962" y="0"/>
                <a:ext cx="919" cy="384"/>
                <a:chOff x="962" y="0"/>
                <a:chExt cx="919" cy="384"/>
              </a:xfrm>
            </p:grpSpPr>
            <p:sp>
              <p:nvSpPr>
                <p:cNvPr id="60472" name="Rectangle 13"/>
                <p:cNvSpPr>
                  <a:spLocks noChangeArrowheads="1"/>
                </p:cNvSpPr>
                <p:nvPr/>
              </p:nvSpPr>
              <p:spPr bwMode="auto">
                <a:xfrm>
                  <a:off x="962" y="0"/>
                  <a:ext cx="919" cy="384"/>
                </a:xfrm>
                <a:prstGeom prst="rect">
                  <a:avLst/>
                </a:prstGeom>
                <a:noFill/>
                <a:ln w="9525">
                  <a:noFill/>
                  <a:miter lim="800000"/>
                  <a:headEnd/>
                  <a:tailEnd/>
                </a:ln>
              </p:spPr>
              <p:txBody>
                <a:bodyPr/>
                <a:lstStyle/>
                <a:p>
                  <a:pPr algn="ctr">
                    <a:spcBef>
                      <a:spcPct val="20000"/>
                    </a:spcBef>
                    <a:buClr>
                      <a:schemeClr val="tx2"/>
                    </a:buClr>
                    <a:buFont typeface="Wingdings" pitchFamily="2" charset="2"/>
                    <a:buNone/>
                  </a:pPr>
                  <a:r>
                    <a:rPr lang="zh-CN" altLang="en-US" sz="2000">
                      <a:solidFill>
                        <a:srgbClr val="000000"/>
                      </a:solidFill>
                      <a:latin typeface="宋体" pitchFamily="2" charset="-122"/>
                    </a:rPr>
                    <a:t>失真级别</a:t>
                  </a:r>
                </a:p>
                <a:p>
                  <a:pPr algn="ctr" eaLnBrk="0" hangingPunct="0">
                    <a:spcBef>
                      <a:spcPct val="20000"/>
                    </a:spcBef>
                    <a:buClr>
                      <a:schemeClr val="tx2"/>
                    </a:buClr>
                    <a:buFont typeface="Wingdings" pitchFamily="2" charset="2"/>
                    <a:buNone/>
                  </a:pPr>
                  <a:endParaRPr lang="en-US" altLang="zh-CN" sz="4400"/>
                </a:p>
              </p:txBody>
            </p:sp>
            <p:sp>
              <p:nvSpPr>
                <p:cNvPr id="60473" name="Rectangle 14"/>
                <p:cNvSpPr>
                  <a:spLocks noChangeArrowheads="1"/>
                </p:cNvSpPr>
                <p:nvPr/>
              </p:nvSpPr>
              <p:spPr bwMode="auto">
                <a:xfrm>
                  <a:off x="962" y="0"/>
                  <a:ext cx="919" cy="38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60427" name="Group 15"/>
              <p:cNvGrpSpPr>
                <a:grpSpLocks/>
              </p:cNvGrpSpPr>
              <p:nvPr/>
            </p:nvGrpSpPr>
            <p:grpSpPr bwMode="auto">
              <a:xfrm>
                <a:off x="0" y="384"/>
                <a:ext cx="300" cy="384"/>
                <a:chOff x="0" y="384"/>
                <a:chExt cx="300" cy="384"/>
              </a:xfrm>
            </p:grpSpPr>
            <p:sp>
              <p:nvSpPr>
                <p:cNvPr id="60470" name="Rectangle 16"/>
                <p:cNvSpPr>
                  <a:spLocks noChangeArrowheads="1"/>
                </p:cNvSpPr>
                <p:nvPr/>
              </p:nvSpPr>
              <p:spPr bwMode="auto">
                <a:xfrm>
                  <a:off x="0" y="384"/>
                  <a:ext cx="300" cy="384"/>
                </a:xfrm>
                <a:prstGeom prst="rect">
                  <a:avLst/>
                </a:prstGeom>
                <a:noFill/>
                <a:ln w="9525">
                  <a:noFill/>
                  <a:miter lim="800000"/>
                  <a:headEnd/>
                  <a:tailEnd/>
                </a:ln>
              </p:spPr>
              <p:txBody>
                <a:bodyPr/>
                <a:lstStyle/>
                <a:p>
                  <a:pPr algn="ctr">
                    <a:spcBef>
                      <a:spcPct val="20000"/>
                    </a:spcBef>
                    <a:buClr>
                      <a:schemeClr val="tx2"/>
                    </a:buClr>
                    <a:buFont typeface="Wingdings" pitchFamily="2" charset="2"/>
                    <a:buNone/>
                  </a:pPr>
                  <a:r>
                    <a:rPr lang="en-US" altLang="zh-CN" sz="2000">
                      <a:solidFill>
                        <a:srgbClr val="000000"/>
                      </a:solidFill>
                      <a:latin typeface="宋体" pitchFamily="2" charset="-122"/>
                    </a:rPr>
                    <a:t>5</a:t>
                  </a:r>
                </a:p>
                <a:p>
                  <a:pPr algn="ctr" eaLnBrk="0" hangingPunct="0">
                    <a:spcBef>
                      <a:spcPct val="20000"/>
                    </a:spcBef>
                    <a:buClr>
                      <a:schemeClr val="tx2"/>
                    </a:buClr>
                    <a:buFont typeface="Wingdings" pitchFamily="2" charset="2"/>
                    <a:buNone/>
                  </a:pPr>
                  <a:endParaRPr lang="en-US" altLang="zh-CN" sz="4400"/>
                </a:p>
              </p:txBody>
            </p:sp>
            <p:sp>
              <p:nvSpPr>
                <p:cNvPr id="60471" name="Rectangle 17"/>
                <p:cNvSpPr>
                  <a:spLocks noChangeArrowheads="1"/>
                </p:cNvSpPr>
                <p:nvPr/>
              </p:nvSpPr>
              <p:spPr bwMode="auto">
                <a:xfrm>
                  <a:off x="0" y="384"/>
                  <a:ext cx="300" cy="38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60428" name="Group 18"/>
              <p:cNvGrpSpPr>
                <a:grpSpLocks/>
              </p:cNvGrpSpPr>
              <p:nvPr/>
            </p:nvGrpSpPr>
            <p:grpSpPr bwMode="auto">
              <a:xfrm>
                <a:off x="300" y="384"/>
                <a:ext cx="662" cy="384"/>
                <a:chOff x="300" y="384"/>
                <a:chExt cx="662" cy="384"/>
              </a:xfrm>
            </p:grpSpPr>
            <p:sp>
              <p:nvSpPr>
                <p:cNvPr id="60468" name="Rectangle 19"/>
                <p:cNvSpPr>
                  <a:spLocks noChangeArrowheads="1"/>
                </p:cNvSpPr>
                <p:nvPr/>
              </p:nvSpPr>
              <p:spPr bwMode="auto">
                <a:xfrm>
                  <a:off x="300" y="384"/>
                  <a:ext cx="662" cy="384"/>
                </a:xfrm>
                <a:prstGeom prst="rect">
                  <a:avLst/>
                </a:prstGeom>
                <a:noFill/>
                <a:ln w="9525">
                  <a:noFill/>
                  <a:miter lim="800000"/>
                  <a:headEnd/>
                  <a:tailEnd/>
                </a:ln>
              </p:spPr>
              <p:txBody>
                <a:bodyPr/>
                <a:lstStyle/>
                <a:p>
                  <a:pPr algn="ctr">
                    <a:spcBef>
                      <a:spcPct val="20000"/>
                    </a:spcBef>
                    <a:buClr>
                      <a:schemeClr val="tx2"/>
                    </a:buClr>
                    <a:buFont typeface="Wingdings" pitchFamily="2" charset="2"/>
                    <a:buNone/>
                  </a:pPr>
                  <a:r>
                    <a:rPr lang="zh-CN" altLang="en-US" sz="2000">
                      <a:solidFill>
                        <a:srgbClr val="000000"/>
                      </a:solidFill>
                      <a:latin typeface="宋体" pitchFamily="2" charset="-122"/>
                    </a:rPr>
                    <a:t>优</a:t>
                  </a:r>
                  <a:r>
                    <a:rPr lang="en-US" altLang="zh-CN" sz="2000">
                      <a:solidFill>
                        <a:srgbClr val="000000"/>
                      </a:solidFill>
                      <a:latin typeface="宋体" pitchFamily="2" charset="-122"/>
                    </a:rPr>
                    <a:t>(Excellent)</a:t>
                  </a:r>
                </a:p>
                <a:p>
                  <a:pPr algn="ctr" eaLnBrk="0" hangingPunct="0">
                    <a:spcBef>
                      <a:spcPct val="20000"/>
                    </a:spcBef>
                    <a:buClr>
                      <a:schemeClr val="tx2"/>
                    </a:buClr>
                    <a:buFont typeface="Wingdings" pitchFamily="2" charset="2"/>
                    <a:buNone/>
                  </a:pPr>
                  <a:endParaRPr lang="en-US" altLang="zh-CN" sz="4400"/>
                </a:p>
              </p:txBody>
            </p:sp>
            <p:sp>
              <p:nvSpPr>
                <p:cNvPr id="60469" name="Rectangle 20"/>
                <p:cNvSpPr>
                  <a:spLocks noChangeArrowheads="1"/>
                </p:cNvSpPr>
                <p:nvPr/>
              </p:nvSpPr>
              <p:spPr bwMode="auto">
                <a:xfrm>
                  <a:off x="300" y="384"/>
                  <a:ext cx="662" cy="38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60429" name="Group 21"/>
              <p:cNvGrpSpPr>
                <a:grpSpLocks/>
              </p:cNvGrpSpPr>
              <p:nvPr/>
            </p:nvGrpSpPr>
            <p:grpSpPr bwMode="auto">
              <a:xfrm>
                <a:off x="962" y="384"/>
                <a:ext cx="919" cy="384"/>
                <a:chOff x="962" y="384"/>
                <a:chExt cx="919" cy="384"/>
              </a:xfrm>
            </p:grpSpPr>
            <p:sp>
              <p:nvSpPr>
                <p:cNvPr id="60466" name="Rectangle 22"/>
                <p:cNvSpPr>
                  <a:spLocks noChangeArrowheads="1"/>
                </p:cNvSpPr>
                <p:nvPr/>
              </p:nvSpPr>
              <p:spPr bwMode="auto">
                <a:xfrm>
                  <a:off x="962" y="384"/>
                  <a:ext cx="919" cy="384"/>
                </a:xfrm>
                <a:prstGeom prst="rect">
                  <a:avLst/>
                </a:prstGeom>
                <a:noFill/>
                <a:ln w="9525">
                  <a:noFill/>
                  <a:miter lim="800000"/>
                  <a:headEnd/>
                  <a:tailEnd/>
                </a:ln>
              </p:spPr>
              <p:txBody>
                <a:bodyPr/>
                <a:lstStyle/>
                <a:p>
                  <a:pPr algn="ctr">
                    <a:spcBef>
                      <a:spcPct val="20000"/>
                    </a:spcBef>
                    <a:buClr>
                      <a:schemeClr val="tx2"/>
                    </a:buClr>
                    <a:buFont typeface="Wingdings" pitchFamily="2" charset="2"/>
                    <a:buNone/>
                  </a:pPr>
                  <a:r>
                    <a:rPr lang="zh-CN" altLang="en-US" sz="2000" dirty="0">
                      <a:solidFill>
                        <a:srgbClr val="000000"/>
                      </a:solidFill>
                      <a:latin typeface="宋体" pitchFamily="2" charset="-122"/>
                    </a:rPr>
                    <a:t>无察觉</a:t>
                  </a:r>
                </a:p>
                <a:p>
                  <a:pPr algn="ctr" eaLnBrk="0" hangingPunct="0">
                    <a:spcBef>
                      <a:spcPct val="20000"/>
                    </a:spcBef>
                    <a:buClr>
                      <a:schemeClr val="tx2"/>
                    </a:buClr>
                    <a:buFont typeface="Wingdings" pitchFamily="2" charset="2"/>
                    <a:buNone/>
                  </a:pPr>
                  <a:endParaRPr lang="en-US" altLang="zh-CN" sz="4400" dirty="0"/>
                </a:p>
              </p:txBody>
            </p:sp>
            <p:sp>
              <p:nvSpPr>
                <p:cNvPr id="60467" name="Rectangle 23"/>
                <p:cNvSpPr>
                  <a:spLocks noChangeArrowheads="1"/>
                </p:cNvSpPr>
                <p:nvPr/>
              </p:nvSpPr>
              <p:spPr bwMode="auto">
                <a:xfrm>
                  <a:off x="962" y="384"/>
                  <a:ext cx="919" cy="38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60430" name="Group 24"/>
              <p:cNvGrpSpPr>
                <a:grpSpLocks/>
              </p:cNvGrpSpPr>
              <p:nvPr/>
            </p:nvGrpSpPr>
            <p:grpSpPr bwMode="auto">
              <a:xfrm>
                <a:off x="0" y="768"/>
                <a:ext cx="300" cy="384"/>
                <a:chOff x="0" y="768"/>
                <a:chExt cx="300" cy="384"/>
              </a:xfrm>
            </p:grpSpPr>
            <p:sp>
              <p:nvSpPr>
                <p:cNvPr id="60464" name="Rectangle 25"/>
                <p:cNvSpPr>
                  <a:spLocks noChangeArrowheads="1"/>
                </p:cNvSpPr>
                <p:nvPr/>
              </p:nvSpPr>
              <p:spPr bwMode="auto">
                <a:xfrm>
                  <a:off x="0" y="768"/>
                  <a:ext cx="300" cy="384"/>
                </a:xfrm>
                <a:prstGeom prst="rect">
                  <a:avLst/>
                </a:prstGeom>
                <a:noFill/>
                <a:ln w="9525">
                  <a:noFill/>
                  <a:miter lim="800000"/>
                  <a:headEnd/>
                  <a:tailEnd/>
                </a:ln>
              </p:spPr>
              <p:txBody>
                <a:bodyPr/>
                <a:lstStyle/>
                <a:p>
                  <a:pPr algn="ctr">
                    <a:spcBef>
                      <a:spcPct val="20000"/>
                    </a:spcBef>
                    <a:buClr>
                      <a:schemeClr val="tx2"/>
                    </a:buClr>
                    <a:buFont typeface="Wingdings" pitchFamily="2" charset="2"/>
                    <a:buNone/>
                  </a:pPr>
                  <a:r>
                    <a:rPr lang="en-US" altLang="zh-CN" sz="2000">
                      <a:solidFill>
                        <a:srgbClr val="000000"/>
                      </a:solidFill>
                      <a:latin typeface="宋体" pitchFamily="2" charset="-122"/>
                    </a:rPr>
                    <a:t>4</a:t>
                  </a:r>
                </a:p>
                <a:p>
                  <a:pPr algn="ctr" eaLnBrk="0" hangingPunct="0">
                    <a:spcBef>
                      <a:spcPct val="20000"/>
                    </a:spcBef>
                    <a:buClr>
                      <a:schemeClr val="tx2"/>
                    </a:buClr>
                    <a:buFont typeface="Wingdings" pitchFamily="2" charset="2"/>
                    <a:buNone/>
                  </a:pPr>
                  <a:endParaRPr lang="en-US" altLang="zh-CN" sz="4400"/>
                </a:p>
              </p:txBody>
            </p:sp>
            <p:sp>
              <p:nvSpPr>
                <p:cNvPr id="60465" name="Rectangle 26"/>
                <p:cNvSpPr>
                  <a:spLocks noChangeArrowheads="1"/>
                </p:cNvSpPr>
                <p:nvPr/>
              </p:nvSpPr>
              <p:spPr bwMode="auto">
                <a:xfrm>
                  <a:off x="0" y="768"/>
                  <a:ext cx="300" cy="38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60431" name="Group 27"/>
              <p:cNvGrpSpPr>
                <a:grpSpLocks/>
              </p:cNvGrpSpPr>
              <p:nvPr/>
            </p:nvGrpSpPr>
            <p:grpSpPr bwMode="auto">
              <a:xfrm>
                <a:off x="300" y="768"/>
                <a:ext cx="662" cy="384"/>
                <a:chOff x="300" y="768"/>
                <a:chExt cx="662" cy="384"/>
              </a:xfrm>
            </p:grpSpPr>
            <p:sp>
              <p:nvSpPr>
                <p:cNvPr id="60462" name="Rectangle 28"/>
                <p:cNvSpPr>
                  <a:spLocks noChangeArrowheads="1"/>
                </p:cNvSpPr>
                <p:nvPr/>
              </p:nvSpPr>
              <p:spPr bwMode="auto">
                <a:xfrm>
                  <a:off x="300" y="768"/>
                  <a:ext cx="662" cy="384"/>
                </a:xfrm>
                <a:prstGeom prst="rect">
                  <a:avLst/>
                </a:prstGeom>
                <a:noFill/>
                <a:ln w="9525">
                  <a:noFill/>
                  <a:miter lim="800000"/>
                  <a:headEnd/>
                  <a:tailEnd/>
                </a:ln>
              </p:spPr>
              <p:txBody>
                <a:bodyPr/>
                <a:lstStyle/>
                <a:p>
                  <a:pPr algn="ctr">
                    <a:spcBef>
                      <a:spcPct val="20000"/>
                    </a:spcBef>
                    <a:buClr>
                      <a:schemeClr val="tx2"/>
                    </a:buClr>
                    <a:buFont typeface="Wingdings" pitchFamily="2" charset="2"/>
                    <a:buNone/>
                  </a:pPr>
                  <a:r>
                    <a:rPr lang="zh-CN" altLang="en-US" sz="2000">
                      <a:solidFill>
                        <a:srgbClr val="000000"/>
                      </a:solidFill>
                      <a:latin typeface="宋体" pitchFamily="2" charset="-122"/>
                    </a:rPr>
                    <a:t>良</a:t>
                  </a:r>
                  <a:r>
                    <a:rPr lang="en-US" altLang="zh-CN" sz="2000">
                      <a:solidFill>
                        <a:srgbClr val="000000"/>
                      </a:solidFill>
                      <a:latin typeface="宋体" pitchFamily="2" charset="-122"/>
                    </a:rPr>
                    <a:t>(Good)</a:t>
                  </a:r>
                </a:p>
                <a:p>
                  <a:pPr algn="ctr" eaLnBrk="0" hangingPunct="0">
                    <a:spcBef>
                      <a:spcPct val="20000"/>
                    </a:spcBef>
                    <a:buClr>
                      <a:schemeClr val="tx2"/>
                    </a:buClr>
                    <a:buFont typeface="Wingdings" pitchFamily="2" charset="2"/>
                    <a:buNone/>
                  </a:pPr>
                  <a:endParaRPr lang="en-US" altLang="zh-CN" sz="4400"/>
                </a:p>
              </p:txBody>
            </p:sp>
            <p:sp>
              <p:nvSpPr>
                <p:cNvPr id="60463" name="Rectangle 29"/>
                <p:cNvSpPr>
                  <a:spLocks noChangeArrowheads="1"/>
                </p:cNvSpPr>
                <p:nvPr/>
              </p:nvSpPr>
              <p:spPr bwMode="auto">
                <a:xfrm>
                  <a:off x="300" y="768"/>
                  <a:ext cx="662" cy="38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60432" name="Group 30"/>
              <p:cNvGrpSpPr>
                <a:grpSpLocks/>
              </p:cNvGrpSpPr>
              <p:nvPr/>
            </p:nvGrpSpPr>
            <p:grpSpPr bwMode="auto">
              <a:xfrm>
                <a:off x="962" y="768"/>
                <a:ext cx="919" cy="384"/>
                <a:chOff x="962" y="768"/>
                <a:chExt cx="919" cy="384"/>
              </a:xfrm>
            </p:grpSpPr>
            <p:sp>
              <p:nvSpPr>
                <p:cNvPr id="60460" name="Rectangle 31"/>
                <p:cNvSpPr>
                  <a:spLocks noChangeArrowheads="1"/>
                </p:cNvSpPr>
                <p:nvPr/>
              </p:nvSpPr>
              <p:spPr bwMode="auto">
                <a:xfrm>
                  <a:off x="962" y="768"/>
                  <a:ext cx="919" cy="384"/>
                </a:xfrm>
                <a:prstGeom prst="rect">
                  <a:avLst/>
                </a:prstGeom>
                <a:noFill/>
                <a:ln w="9525">
                  <a:noFill/>
                  <a:miter lim="800000"/>
                  <a:headEnd/>
                  <a:tailEnd/>
                </a:ln>
              </p:spPr>
              <p:txBody>
                <a:bodyPr/>
                <a:lstStyle/>
                <a:p>
                  <a:pPr algn="ctr">
                    <a:spcBef>
                      <a:spcPct val="20000"/>
                    </a:spcBef>
                    <a:buClr>
                      <a:schemeClr val="tx2"/>
                    </a:buClr>
                    <a:buFont typeface="Wingdings" pitchFamily="2" charset="2"/>
                    <a:buNone/>
                  </a:pPr>
                  <a:r>
                    <a:rPr lang="en-US" altLang="zh-CN" sz="2000">
                      <a:solidFill>
                        <a:srgbClr val="000000"/>
                      </a:solidFill>
                      <a:latin typeface="宋体" pitchFamily="2" charset="-122"/>
                    </a:rPr>
                    <a:t>(</a:t>
                  </a:r>
                  <a:r>
                    <a:rPr lang="zh-CN" altLang="en-US" sz="2000">
                      <a:solidFill>
                        <a:srgbClr val="000000"/>
                      </a:solidFill>
                      <a:latin typeface="宋体" pitchFamily="2" charset="-122"/>
                    </a:rPr>
                    <a:t>刚</a:t>
                  </a:r>
                  <a:r>
                    <a:rPr lang="en-US" altLang="zh-CN" sz="2000">
                      <a:solidFill>
                        <a:srgbClr val="000000"/>
                      </a:solidFill>
                      <a:latin typeface="宋体" pitchFamily="2" charset="-122"/>
                    </a:rPr>
                    <a:t>)</a:t>
                  </a:r>
                  <a:r>
                    <a:rPr lang="zh-CN" altLang="en-US" sz="2000">
                      <a:solidFill>
                        <a:srgbClr val="000000"/>
                      </a:solidFill>
                      <a:latin typeface="宋体" pitchFamily="2" charset="-122"/>
                    </a:rPr>
                    <a:t>察觉但不讨厌</a:t>
                  </a:r>
                </a:p>
                <a:p>
                  <a:pPr algn="ctr" eaLnBrk="0" hangingPunct="0">
                    <a:spcBef>
                      <a:spcPct val="20000"/>
                    </a:spcBef>
                    <a:buClr>
                      <a:schemeClr val="tx2"/>
                    </a:buClr>
                    <a:buFont typeface="Wingdings" pitchFamily="2" charset="2"/>
                    <a:buNone/>
                  </a:pPr>
                  <a:endParaRPr lang="en-US" altLang="zh-CN" sz="4400"/>
                </a:p>
              </p:txBody>
            </p:sp>
            <p:sp>
              <p:nvSpPr>
                <p:cNvPr id="60461" name="Rectangle 32"/>
                <p:cNvSpPr>
                  <a:spLocks noChangeArrowheads="1"/>
                </p:cNvSpPr>
                <p:nvPr/>
              </p:nvSpPr>
              <p:spPr bwMode="auto">
                <a:xfrm>
                  <a:off x="962" y="768"/>
                  <a:ext cx="919" cy="38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60433" name="Group 33"/>
              <p:cNvGrpSpPr>
                <a:grpSpLocks/>
              </p:cNvGrpSpPr>
              <p:nvPr/>
            </p:nvGrpSpPr>
            <p:grpSpPr bwMode="auto">
              <a:xfrm>
                <a:off x="0" y="1152"/>
                <a:ext cx="300" cy="384"/>
                <a:chOff x="0" y="1152"/>
                <a:chExt cx="300" cy="384"/>
              </a:xfrm>
            </p:grpSpPr>
            <p:sp>
              <p:nvSpPr>
                <p:cNvPr id="60458" name="Rectangle 34"/>
                <p:cNvSpPr>
                  <a:spLocks noChangeArrowheads="1"/>
                </p:cNvSpPr>
                <p:nvPr/>
              </p:nvSpPr>
              <p:spPr bwMode="auto">
                <a:xfrm>
                  <a:off x="0" y="1152"/>
                  <a:ext cx="300" cy="384"/>
                </a:xfrm>
                <a:prstGeom prst="rect">
                  <a:avLst/>
                </a:prstGeom>
                <a:noFill/>
                <a:ln w="9525">
                  <a:noFill/>
                  <a:miter lim="800000"/>
                  <a:headEnd/>
                  <a:tailEnd/>
                </a:ln>
              </p:spPr>
              <p:txBody>
                <a:bodyPr/>
                <a:lstStyle/>
                <a:p>
                  <a:pPr algn="ctr">
                    <a:spcBef>
                      <a:spcPct val="20000"/>
                    </a:spcBef>
                    <a:buClr>
                      <a:schemeClr val="tx2"/>
                    </a:buClr>
                    <a:buFont typeface="Wingdings" pitchFamily="2" charset="2"/>
                    <a:buNone/>
                  </a:pPr>
                  <a:r>
                    <a:rPr lang="en-US" altLang="zh-CN" sz="2000">
                      <a:solidFill>
                        <a:srgbClr val="000000"/>
                      </a:solidFill>
                      <a:latin typeface="宋体" pitchFamily="2" charset="-122"/>
                    </a:rPr>
                    <a:t>3</a:t>
                  </a:r>
                </a:p>
                <a:p>
                  <a:pPr algn="ctr" eaLnBrk="0" hangingPunct="0">
                    <a:spcBef>
                      <a:spcPct val="20000"/>
                    </a:spcBef>
                    <a:buClr>
                      <a:schemeClr val="tx2"/>
                    </a:buClr>
                    <a:buFont typeface="Wingdings" pitchFamily="2" charset="2"/>
                    <a:buNone/>
                  </a:pPr>
                  <a:endParaRPr lang="en-US" altLang="zh-CN" sz="4400"/>
                </a:p>
              </p:txBody>
            </p:sp>
            <p:sp>
              <p:nvSpPr>
                <p:cNvPr id="60459" name="Rectangle 35"/>
                <p:cNvSpPr>
                  <a:spLocks noChangeArrowheads="1"/>
                </p:cNvSpPr>
                <p:nvPr/>
              </p:nvSpPr>
              <p:spPr bwMode="auto">
                <a:xfrm>
                  <a:off x="0" y="1152"/>
                  <a:ext cx="300" cy="38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60434" name="Group 36"/>
              <p:cNvGrpSpPr>
                <a:grpSpLocks/>
              </p:cNvGrpSpPr>
              <p:nvPr/>
            </p:nvGrpSpPr>
            <p:grpSpPr bwMode="auto">
              <a:xfrm>
                <a:off x="300" y="1152"/>
                <a:ext cx="662" cy="384"/>
                <a:chOff x="300" y="1152"/>
                <a:chExt cx="662" cy="384"/>
              </a:xfrm>
            </p:grpSpPr>
            <p:sp>
              <p:nvSpPr>
                <p:cNvPr id="60456" name="Rectangle 37"/>
                <p:cNvSpPr>
                  <a:spLocks noChangeArrowheads="1"/>
                </p:cNvSpPr>
                <p:nvPr/>
              </p:nvSpPr>
              <p:spPr bwMode="auto">
                <a:xfrm>
                  <a:off x="300" y="1152"/>
                  <a:ext cx="662" cy="384"/>
                </a:xfrm>
                <a:prstGeom prst="rect">
                  <a:avLst/>
                </a:prstGeom>
                <a:noFill/>
                <a:ln w="9525">
                  <a:noFill/>
                  <a:miter lim="800000"/>
                  <a:headEnd/>
                  <a:tailEnd/>
                </a:ln>
              </p:spPr>
              <p:txBody>
                <a:bodyPr/>
                <a:lstStyle/>
                <a:p>
                  <a:pPr algn="ctr">
                    <a:spcBef>
                      <a:spcPct val="20000"/>
                    </a:spcBef>
                    <a:buClr>
                      <a:schemeClr val="tx2"/>
                    </a:buClr>
                    <a:buFont typeface="Wingdings" pitchFamily="2" charset="2"/>
                    <a:buNone/>
                  </a:pPr>
                  <a:r>
                    <a:rPr lang="zh-CN" altLang="en-US" sz="2000">
                      <a:solidFill>
                        <a:srgbClr val="000000"/>
                      </a:solidFill>
                      <a:latin typeface="宋体" pitchFamily="2" charset="-122"/>
                    </a:rPr>
                    <a:t>中</a:t>
                  </a:r>
                  <a:r>
                    <a:rPr lang="en-US" altLang="zh-CN" sz="2000">
                      <a:solidFill>
                        <a:srgbClr val="000000"/>
                      </a:solidFill>
                      <a:latin typeface="宋体" pitchFamily="2" charset="-122"/>
                    </a:rPr>
                    <a:t>(Fair)</a:t>
                  </a:r>
                </a:p>
                <a:p>
                  <a:pPr algn="ctr" eaLnBrk="0" hangingPunct="0">
                    <a:spcBef>
                      <a:spcPct val="20000"/>
                    </a:spcBef>
                    <a:buClr>
                      <a:schemeClr val="tx2"/>
                    </a:buClr>
                    <a:buFont typeface="Wingdings" pitchFamily="2" charset="2"/>
                    <a:buNone/>
                  </a:pPr>
                  <a:endParaRPr lang="en-US" altLang="zh-CN" sz="4400"/>
                </a:p>
              </p:txBody>
            </p:sp>
            <p:sp>
              <p:nvSpPr>
                <p:cNvPr id="60457" name="Rectangle 38"/>
                <p:cNvSpPr>
                  <a:spLocks noChangeArrowheads="1"/>
                </p:cNvSpPr>
                <p:nvPr/>
              </p:nvSpPr>
              <p:spPr bwMode="auto">
                <a:xfrm>
                  <a:off x="300" y="1152"/>
                  <a:ext cx="662" cy="38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60435" name="Group 39"/>
              <p:cNvGrpSpPr>
                <a:grpSpLocks/>
              </p:cNvGrpSpPr>
              <p:nvPr/>
            </p:nvGrpSpPr>
            <p:grpSpPr bwMode="auto">
              <a:xfrm>
                <a:off x="962" y="1152"/>
                <a:ext cx="919" cy="384"/>
                <a:chOff x="962" y="1152"/>
                <a:chExt cx="919" cy="384"/>
              </a:xfrm>
            </p:grpSpPr>
            <p:sp>
              <p:nvSpPr>
                <p:cNvPr id="60454" name="Rectangle 40"/>
                <p:cNvSpPr>
                  <a:spLocks noChangeArrowheads="1"/>
                </p:cNvSpPr>
                <p:nvPr/>
              </p:nvSpPr>
              <p:spPr bwMode="auto">
                <a:xfrm>
                  <a:off x="962" y="1152"/>
                  <a:ext cx="919" cy="384"/>
                </a:xfrm>
                <a:prstGeom prst="rect">
                  <a:avLst/>
                </a:prstGeom>
                <a:noFill/>
                <a:ln w="9525">
                  <a:noFill/>
                  <a:miter lim="800000"/>
                  <a:headEnd/>
                  <a:tailEnd/>
                </a:ln>
              </p:spPr>
              <p:txBody>
                <a:bodyPr/>
                <a:lstStyle/>
                <a:p>
                  <a:pPr algn="ctr">
                    <a:spcBef>
                      <a:spcPct val="20000"/>
                    </a:spcBef>
                    <a:buClr>
                      <a:schemeClr val="tx2"/>
                    </a:buClr>
                    <a:buFont typeface="Wingdings" pitchFamily="2" charset="2"/>
                    <a:buNone/>
                  </a:pPr>
                  <a:r>
                    <a:rPr lang="en-US" altLang="zh-CN" sz="2000">
                      <a:solidFill>
                        <a:srgbClr val="000000"/>
                      </a:solidFill>
                      <a:latin typeface="宋体" pitchFamily="2" charset="-122"/>
                    </a:rPr>
                    <a:t>(</a:t>
                  </a:r>
                  <a:r>
                    <a:rPr lang="zh-CN" altLang="en-US" sz="2000">
                      <a:solidFill>
                        <a:srgbClr val="000000"/>
                      </a:solidFill>
                      <a:latin typeface="宋体" pitchFamily="2" charset="-122"/>
                    </a:rPr>
                    <a:t>察觉</a:t>
                  </a:r>
                  <a:r>
                    <a:rPr lang="en-US" altLang="zh-CN" sz="2000">
                      <a:solidFill>
                        <a:srgbClr val="000000"/>
                      </a:solidFill>
                      <a:latin typeface="宋体" pitchFamily="2" charset="-122"/>
                    </a:rPr>
                    <a:t>)</a:t>
                  </a:r>
                  <a:r>
                    <a:rPr lang="zh-CN" altLang="en-US" sz="2000">
                      <a:solidFill>
                        <a:srgbClr val="000000"/>
                      </a:solidFill>
                      <a:latin typeface="宋体" pitchFamily="2" charset="-122"/>
                    </a:rPr>
                    <a:t>有点讨厌</a:t>
                  </a:r>
                </a:p>
                <a:p>
                  <a:pPr algn="ctr" eaLnBrk="0" hangingPunct="0">
                    <a:spcBef>
                      <a:spcPct val="20000"/>
                    </a:spcBef>
                    <a:buClr>
                      <a:schemeClr val="tx2"/>
                    </a:buClr>
                    <a:buFont typeface="Wingdings" pitchFamily="2" charset="2"/>
                    <a:buNone/>
                  </a:pPr>
                  <a:endParaRPr lang="en-US" altLang="zh-CN" sz="4400"/>
                </a:p>
              </p:txBody>
            </p:sp>
            <p:sp>
              <p:nvSpPr>
                <p:cNvPr id="60455" name="Rectangle 41"/>
                <p:cNvSpPr>
                  <a:spLocks noChangeArrowheads="1"/>
                </p:cNvSpPr>
                <p:nvPr/>
              </p:nvSpPr>
              <p:spPr bwMode="auto">
                <a:xfrm>
                  <a:off x="962" y="1152"/>
                  <a:ext cx="919" cy="38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60436" name="Group 42"/>
              <p:cNvGrpSpPr>
                <a:grpSpLocks/>
              </p:cNvGrpSpPr>
              <p:nvPr/>
            </p:nvGrpSpPr>
            <p:grpSpPr bwMode="auto">
              <a:xfrm>
                <a:off x="0" y="1536"/>
                <a:ext cx="300" cy="384"/>
                <a:chOff x="0" y="1536"/>
                <a:chExt cx="300" cy="384"/>
              </a:xfrm>
            </p:grpSpPr>
            <p:sp>
              <p:nvSpPr>
                <p:cNvPr id="60452" name="Rectangle 43"/>
                <p:cNvSpPr>
                  <a:spLocks noChangeArrowheads="1"/>
                </p:cNvSpPr>
                <p:nvPr/>
              </p:nvSpPr>
              <p:spPr bwMode="auto">
                <a:xfrm>
                  <a:off x="0" y="1536"/>
                  <a:ext cx="300" cy="384"/>
                </a:xfrm>
                <a:prstGeom prst="rect">
                  <a:avLst/>
                </a:prstGeom>
                <a:noFill/>
                <a:ln w="9525">
                  <a:noFill/>
                  <a:miter lim="800000"/>
                  <a:headEnd/>
                  <a:tailEnd/>
                </a:ln>
              </p:spPr>
              <p:txBody>
                <a:bodyPr/>
                <a:lstStyle/>
                <a:p>
                  <a:pPr algn="ctr">
                    <a:spcBef>
                      <a:spcPct val="20000"/>
                    </a:spcBef>
                    <a:buClr>
                      <a:schemeClr val="tx2"/>
                    </a:buClr>
                    <a:buFont typeface="Wingdings" pitchFamily="2" charset="2"/>
                    <a:buNone/>
                  </a:pPr>
                  <a:r>
                    <a:rPr lang="en-US" altLang="zh-CN" sz="2000">
                      <a:solidFill>
                        <a:srgbClr val="000000"/>
                      </a:solidFill>
                      <a:latin typeface="宋体" pitchFamily="2" charset="-122"/>
                    </a:rPr>
                    <a:t>2</a:t>
                  </a:r>
                </a:p>
                <a:p>
                  <a:pPr algn="ctr" eaLnBrk="0" hangingPunct="0">
                    <a:spcBef>
                      <a:spcPct val="20000"/>
                    </a:spcBef>
                    <a:buClr>
                      <a:schemeClr val="tx2"/>
                    </a:buClr>
                    <a:buFont typeface="Wingdings" pitchFamily="2" charset="2"/>
                    <a:buNone/>
                  </a:pPr>
                  <a:endParaRPr lang="en-US" altLang="zh-CN" sz="4400"/>
                </a:p>
              </p:txBody>
            </p:sp>
            <p:sp>
              <p:nvSpPr>
                <p:cNvPr id="60453" name="Rectangle 44"/>
                <p:cNvSpPr>
                  <a:spLocks noChangeArrowheads="1"/>
                </p:cNvSpPr>
                <p:nvPr/>
              </p:nvSpPr>
              <p:spPr bwMode="auto">
                <a:xfrm>
                  <a:off x="0" y="1536"/>
                  <a:ext cx="300" cy="38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60437" name="Group 45"/>
              <p:cNvGrpSpPr>
                <a:grpSpLocks/>
              </p:cNvGrpSpPr>
              <p:nvPr/>
            </p:nvGrpSpPr>
            <p:grpSpPr bwMode="auto">
              <a:xfrm>
                <a:off x="300" y="1536"/>
                <a:ext cx="662" cy="384"/>
                <a:chOff x="300" y="1536"/>
                <a:chExt cx="662" cy="384"/>
              </a:xfrm>
            </p:grpSpPr>
            <p:sp>
              <p:nvSpPr>
                <p:cNvPr id="60450" name="Rectangle 46"/>
                <p:cNvSpPr>
                  <a:spLocks noChangeArrowheads="1"/>
                </p:cNvSpPr>
                <p:nvPr/>
              </p:nvSpPr>
              <p:spPr bwMode="auto">
                <a:xfrm>
                  <a:off x="300" y="1536"/>
                  <a:ext cx="662" cy="384"/>
                </a:xfrm>
                <a:prstGeom prst="rect">
                  <a:avLst/>
                </a:prstGeom>
                <a:noFill/>
                <a:ln w="9525">
                  <a:noFill/>
                  <a:miter lim="800000"/>
                  <a:headEnd/>
                  <a:tailEnd/>
                </a:ln>
              </p:spPr>
              <p:txBody>
                <a:bodyPr/>
                <a:lstStyle/>
                <a:p>
                  <a:pPr algn="ctr">
                    <a:spcBef>
                      <a:spcPct val="20000"/>
                    </a:spcBef>
                    <a:buClr>
                      <a:schemeClr val="tx2"/>
                    </a:buClr>
                    <a:buFont typeface="Wingdings" pitchFamily="2" charset="2"/>
                    <a:buNone/>
                  </a:pPr>
                  <a:r>
                    <a:rPr lang="zh-CN" altLang="en-US" sz="2000">
                      <a:solidFill>
                        <a:srgbClr val="000000"/>
                      </a:solidFill>
                      <a:latin typeface="宋体" pitchFamily="2" charset="-122"/>
                    </a:rPr>
                    <a:t>差</a:t>
                  </a:r>
                  <a:r>
                    <a:rPr lang="en-US" altLang="zh-CN" sz="2000">
                      <a:solidFill>
                        <a:srgbClr val="000000"/>
                      </a:solidFill>
                      <a:latin typeface="宋体" pitchFamily="2" charset="-122"/>
                    </a:rPr>
                    <a:t>(Poor)</a:t>
                  </a:r>
                </a:p>
                <a:p>
                  <a:pPr algn="ctr" eaLnBrk="0" hangingPunct="0">
                    <a:spcBef>
                      <a:spcPct val="20000"/>
                    </a:spcBef>
                    <a:buClr>
                      <a:schemeClr val="tx2"/>
                    </a:buClr>
                    <a:buFont typeface="Wingdings" pitchFamily="2" charset="2"/>
                    <a:buNone/>
                  </a:pPr>
                  <a:endParaRPr lang="en-US" altLang="zh-CN" sz="4400"/>
                </a:p>
              </p:txBody>
            </p:sp>
            <p:sp>
              <p:nvSpPr>
                <p:cNvPr id="60451" name="Rectangle 47"/>
                <p:cNvSpPr>
                  <a:spLocks noChangeArrowheads="1"/>
                </p:cNvSpPr>
                <p:nvPr/>
              </p:nvSpPr>
              <p:spPr bwMode="auto">
                <a:xfrm>
                  <a:off x="300" y="1536"/>
                  <a:ext cx="662" cy="38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60438" name="Group 48"/>
              <p:cNvGrpSpPr>
                <a:grpSpLocks/>
              </p:cNvGrpSpPr>
              <p:nvPr/>
            </p:nvGrpSpPr>
            <p:grpSpPr bwMode="auto">
              <a:xfrm>
                <a:off x="962" y="1536"/>
                <a:ext cx="919" cy="384"/>
                <a:chOff x="962" y="1536"/>
                <a:chExt cx="919" cy="384"/>
              </a:xfrm>
            </p:grpSpPr>
            <p:sp>
              <p:nvSpPr>
                <p:cNvPr id="60448" name="Rectangle 49"/>
                <p:cNvSpPr>
                  <a:spLocks noChangeArrowheads="1"/>
                </p:cNvSpPr>
                <p:nvPr/>
              </p:nvSpPr>
              <p:spPr bwMode="auto">
                <a:xfrm>
                  <a:off x="962" y="1536"/>
                  <a:ext cx="919" cy="384"/>
                </a:xfrm>
                <a:prstGeom prst="rect">
                  <a:avLst/>
                </a:prstGeom>
                <a:noFill/>
                <a:ln w="9525">
                  <a:noFill/>
                  <a:miter lim="800000"/>
                  <a:headEnd/>
                  <a:tailEnd/>
                </a:ln>
              </p:spPr>
              <p:txBody>
                <a:bodyPr/>
                <a:lstStyle/>
                <a:p>
                  <a:pPr algn="ctr">
                    <a:spcBef>
                      <a:spcPct val="20000"/>
                    </a:spcBef>
                    <a:buClr>
                      <a:schemeClr val="tx2"/>
                    </a:buClr>
                    <a:buFont typeface="Wingdings" pitchFamily="2" charset="2"/>
                    <a:buNone/>
                  </a:pPr>
                  <a:r>
                    <a:rPr lang="zh-CN" altLang="en-US" sz="2000">
                      <a:solidFill>
                        <a:srgbClr val="000000"/>
                      </a:solidFill>
                      <a:latin typeface="宋体" pitchFamily="2" charset="-122"/>
                    </a:rPr>
                    <a:t>讨厌但不反感</a:t>
                  </a:r>
                </a:p>
                <a:p>
                  <a:pPr algn="ctr" eaLnBrk="0" hangingPunct="0">
                    <a:spcBef>
                      <a:spcPct val="20000"/>
                    </a:spcBef>
                    <a:buClr>
                      <a:schemeClr val="tx2"/>
                    </a:buClr>
                    <a:buFont typeface="Wingdings" pitchFamily="2" charset="2"/>
                    <a:buNone/>
                  </a:pPr>
                  <a:endParaRPr lang="en-US" altLang="zh-CN" sz="4400"/>
                </a:p>
              </p:txBody>
            </p:sp>
            <p:sp>
              <p:nvSpPr>
                <p:cNvPr id="60449" name="Rectangle 50"/>
                <p:cNvSpPr>
                  <a:spLocks noChangeArrowheads="1"/>
                </p:cNvSpPr>
                <p:nvPr/>
              </p:nvSpPr>
              <p:spPr bwMode="auto">
                <a:xfrm>
                  <a:off x="962" y="1536"/>
                  <a:ext cx="919" cy="38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60439" name="Group 51"/>
              <p:cNvGrpSpPr>
                <a:grpSpLocks/>
              </p:cNvGrpSpPr>
              <p:nvPr/>
            </p:nvGrpSpPr>
            <p:grpSpPr bwMode="auto">
              <a:xfrm>
                <a:off x="0" y="1920"/>
                <a:ext cx="300" cy="384"/>
                <a:chOff x="0" y="1920"/>
                <a:chExt cx="300" cy="384"/>
              </a:xfrm>
            </p:grpSpPr>
            <p:sp>
              <p:nvSpPr>
                <p:cNvPr id="60446" name="Rectangle 52"/>
                <p:cNvSpPr>
                  <a:spLocks noChangeArrowheads="1"/>
                </p:cNvSpPr>
                <p:nvPr/>
              </p:nvSpPr>
              <p:spPr bwMode="auto">
                <a:xfrm>
                  <a:off x="0" y="1920"/>
                  <a:ext cx="300" cy="384"/>
                </a:xfrm>
                <a:prstGeom prst="rect">
                  <a:avLst/>
                </a:prstGeom>
                <a:noFill/>
                <a:ln w="9525">
                  <a:noFill/>
                  <a:miter lim="800000"/>
                  <a:headEnd/>
                  <a:tailEnd/>
                </a:ln>
              </p:spPr>
              <p:txBody>
                <a:bodyPr/>
                <a:lstStyle/>
                <a:p>
                  <a:pPr algn="ctr">
                    <a:spcBef>
                      <a:spcPct val="20000"/>
                    </a:spcBef>
                    <a:buClr>
                      <a:schemeClr val="tx2"/>
                    </a:buClr>
                    <a:buFont typeface="Wingdings" pitchFamily="2" charset="2"/>
                    <a:buNone/>
                  </a:pPr>
                  <a:r>
                    <a:rPr lang="en-US" altLang="zh-CN" sz="2000">
                      <a:solidFill>
                        <a:srgbClr val="000000"/>
                      </a:solidFill>
                      <a:latin typeface="宋体" pitchFamily="2" charset="-122"/>
                    </a:rPr>
                    <a:t>1</a:t>
                  </a:r>
                </a:p>
                <a:p>
                  <a:pPr algn="ctr" eaLnBrk="0" hangingPunct="0">
                    <a:spcBef>
                      <a:spcPct val="20000"/>
                    </a:spcBef>
                    <a:buClr>
                      <a:schemeClr val="tx2"/>
                    </a:buClr>
                    <a:buFont typeface="Wingdings" pitchFamily="2" charset="2"/>
                    <a:buNone/>
                  </a:pPr>
                  <a:endParaRPr lang="en-US" altLang="zh-CN" sz="4400"/>
                </a:p>
              </p:txBody>
            </p:sp>
            <p:sp>
              <p:nvSpPr>
                <p:cNvPr id="60447" name="Rectangle 53"/>
                <p:cNvSpPr>
                  <a:spLocks noChangeArrowheads="1"/>
                </p:cNvSpPr>
                <p:nvPr/>
              </p:nvSpPr>
              <p:spPr bwMode="auto">
                <a:xfrm>
                  <a:off x="0" y="1920"/>
                  <a:ext cx="300" cy="38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60440" name="Group 54"/>
              <p:cNvGrpSpPr>
                <a:grpSpLocks/>
              </p:cNvGrpSpPr>
              <p:nvPr/>
            </p:nvGrpSpPr>
            <p:grpSpPr bwMode="auto">
              <a:xfrm>
                <a:off x="300" y="1920"/>
                <a:ext cx="662" cy="384"/>
                <a:chOff x="300" y="1920"/>
                <a:chExt cx="662" cy="384"/>
              </a:xfrm>
            </p:grpSpPr>
            <p:sp>
              <p:nvSpPr>
                <p:cNvPr id="60444" name="Rectangle 55"/>
                <p:cNvSpPr>
                  <a:spLocks noChangeArrowheads="1"/>
                </p:cNvSpPr>
                <p:nvPr/>
              </p:nvSpPr>
              <p:spPr bwMode="auto">
                <a:xfrm>
                  <a:off x="300" y="1920"/>
                  <a:ext cx="662" cy="384"/>
                </a:xfrm>
                <a:prstGeom prst="rect">
                  <a:avLst/>
                </a:prstGeom>
                <a:noFill/>
                <a:ln w="9525">
                  <a:noFill/>
                  <a:miter lim="800000"/>
                  <a:headEnd/>
                  <a:tailEnd/>
                </a:ln>
              </p:spPr>
              <p:txBody>
                <a:bodyPr/>
                <a:lstStyle/>
                <a:p>
                  <a:pPr algn="ctr">
                    <a:spcBef>
                      <a:spcPct val="20000"/>
                    </a:spcBef>
                    <a:buClr>
                      <a:schemeClr val="tx2"/>
                    </a:buClr>
                    <a:buFont typeface="Wingdings" pitchFamily="2" charset="2"/>
                    <a:buNone/>
                  </a:pPr>
                  <a:r>
                    <a:rPr lang="zh-CN" altLang="en-US" sz="2000">
                      <a:solidFill>
                        <a:srgbClr val="000000"/>
                      </a:solidFill>
                      <a:latin typeface="宋体" pitchFamily="2" charset="-122"/>
                    </a:rPr>
                    <a:t>劣</a:t>
                  </a:r>
                  <a:r>
                    <a:rPr lang="en-US" altLang="zh-CN" sz="2000">
                      <a:solidFill>
                        <a:srgbClr val="000000"/>
                      </a:solidFill>
                      <a:latin typeface="宋体" pitchFamily="2" charset="-122"/>
                    </a:rPr>
                    <a:t>(Bad)</a:t>
                  </a:r>
                </a:p>
                <a:p>
                  <a:pPr algn="ctr" eaLnBrk="0" hangingPunct="0">
                    <a:spcBef>
                      <a:spcPct val="20000"/>
                    </a:spcBef>
                    <a:buClr>
                      <a:schemeClr val="tx2"/>
                    </a:buClr>
                    <a:buFont typeface="Wingdings" pitchFamily="2" charset="2"/>
                    <a:buNone/>
                  </a:pPr>
                  <a:endParaRPr lang="en-US" altLang="zh-CN" sz="4400"/>
                </a:p>
              </p:txBody>
            </p:sp>
            <p:sp>
              <p:nvSpPr>
                <p:cNvPr id="60445" name="Rectangle 56"/>
                <p:cNvSpPr>
                  <a:spLocks noChangeArrowheads="1"/>
                </p:cNvSpPr>
                <p:nvPr/>
              </p:nvSpPr>
              <p:spPr bwMode="auto">
                <a:xfrm>
                  <a:off x="300" y="1920"/>
                  <a:ext cx="662" cy="38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60441" name="Group 57"/>
              <p:cNvGrpSpPr>
                <a:grpSpLocks/>
              </p:cNvGrpSpPr>
              <p:nvPr/>
            </p:nvGrpSpPr>
            <p:grpSpPr bwMode="auto">
              <a:xfrm>
                <a:off x="962" y="1920"/>
                <a:ext cx="919" cy="384"/>
                <a:chOff x="962" y="1920"/>
                <a:chExt cx="919" cy="384"/>
              </a:xfrm>
            </p:grpSpPr>
            <p:sp>
              <p:nvSpPr>
                <p:cNvPr id="60442" name="Rectangle 58"/>
                <p:cNvSpPr>
                  <a:spLocks noChangeArrowheads="1"/>
                </p:cNvSpPr>
                <p:nvPr/>
              </p:nvSpPr>
              <p:spPr bwMode="auto">
                <a:xfrm>
                  <a:off x="962" y="1920"/>
                  <a:ext cx="919" cy="384"/>
                </a:xfrm>
                <a:prstGeom prst="rect">
                  <a:avLst/>
                </a:prstGeom>
                <a:noFill/>
                <a:ln w="9525">
                  <a:noFill/>
                  <a:miter lim="800000"/>
                  <a:headEnd/>
                  <a:tailEnd/>
                </a:ln>
              </p:spPr>
              <p:txBody>
                <a:bodyPr/>
                <a:lstStyle/>
                <a:p>
                  <a:pPr algn="ctr">
                    <a:spcBef>
                      <a:spcPct val="20000"/>
                    </a:spcBef>
                    <a:buClr>
                      <a:schemeClr val="tx2"/>
                    </a:buClr>
                    <a:buFont typeface="Wingdings" pitchFamily="2" charset="2"/>
                    <a:buNone/>
                  </a:pPr>
                  <a:r>
                    <a:rPr lang="zh-CN" altLang="en-US" sz="2000">
                      <a:solidFill>
                        <a:srgbClr val="000000"/>
                      </a:solidFill>
                      <a:latin typeface="宋体" pitchFamily="2" charset="-122"/>
                    </a:rPr>
                    <a:t>极讨厌</a:t>
                  </a:r>
                  <a:r>
                    <a:rPr lang="en-US" altLang="zh-CN" sz="2000">
                      <a:solidFill>
                        <a:srgbClr val="000000"/>
                      </a:solidFill>
                      <a:latin typeface="宋体" pitchFamily="2" charset="-122"/>
                    </a:rPr>
                    <a:t>(</a:t>
                  </a:r>
                  <a:r>
                    <a:rPr lang="zh-CN" altLang="en-US" sz="2000">
                      <a:solidFill>
                        <a:srgbClr val="000000"/>
                      </a:solidFill>
                      <a:latin typeface="宋体" pitchFamily="2" charset="-122"/>
                    </a:rPr>
                    <a:t>令人反感</a:t>
                  </a:r>
                  <a:r>
                    <a:rPr lang="en-US" altLang="zh-CN" sz="2000">
                      <a:solidFill>
                        <a:srgbClr val="000000"/>
                      </a:solidFill>
                      <a:latin typeface="宋体" pitchFamily="2" charset="-122"/>
                    </a:rPr>
                    <a:t>)</a:t>
                  </a:r>
                </a:p>
                <a:p>
                  <a:pPr algn="ctr" eaLnBrk="0" hangingPunct="0">
                    <a:spcBef>
                      <a:spcPct val="20000"/>
                    </a:spcBef>
                    <a:buClr>
                      <a:schemeClr val="tx2"/>
                    </a:buClr>
                    <a:buFont typeface="Wingdings" pitchFamily="2" charset="2"/>
                    <a:buNone/>
                  </a:pPr>
                  <a:endParaRPr lang="en-US" altLang="zh-CN" sz="4400"/>
                </a:p>
              </p:txBody>
            </p:sp>
            <p:sp>
              <p:nvSpPr>
                <p:cNvPr id="60443" name="Rectangle 59"/>
                <p:cNvSpPr>
                  <a:spLocks noChangeArrowheads="1"/>
                </p:cNvSpPr>
                <p:nvPr/>
              </p:nvSpPr>
              <p:spPr bwMode="auto">
                <a:xfrm>
                  <a:off x="962" y="1920"/>
                  <a:ext cx="919" cy="38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sp>
          <p:nvSpPr>
            <p:cNvPr id="60423" name="Rectangle 60"/>
            <p:cNvSpPr>
              <a:spLocks noChangeArrowheads="1"/>
            </p:cNvSpPr>
            <p:nvPr/>
          </p:nvSpPr>
          <p:spPr bwMode="auto">
            <a:xfrm>
              <a:off x="0" y="0"/>
              <a:ext cx="1881" cy="2304"/>
            </a:xfrm>
            <a:prstGeom prst="rect">
              <a:avLst/>
            </a:prstGeom>
            <a:noFill/>
            <a:ln w="1">
              <a:solidFill>
                <a:srgbClr val="00000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en-US" altLang="zh-CN" dirty="0" smtClean="0">
                <a:ea typeface="宋体" pitchFamily="2" charset="-122"/>
              </a:rPr>
              <a:t>wave</a:t>
            </a:r>
            <a:r>
              <a:rPr lang="zh-CN" altLang="en-US" dirty="0" smtClean="0">
                <a:ea typeface="宋体" pitchFamily="2" charset="-122"/>
              </a:rPr>
              <a:t>（</a:t>
            </a:r>
            <a:r>
              <a:rPr lang="en-US" altLang="zh-CN" dirty="0" smtClean="0">
                <a:ea typeface="宋体" pitchFamily="2" charset="-122"/>
              </a:rPr>
              <a:t>.wav</a:t>
            </a:r>
            <a:r>
              <a:rPr lang="zh-CN" altLang="en-US" dirty="0" smtClean="0">
                <a:ea typeface="宋体" pitchFamily="2" charset="-122"/>
              </a:rPr>
              <a:t>）</a:t>
            </a:r>
          </a:p>
        </p:txBody>
      </p:sp>
      <p:sp>
        <p:nvSpPr>
          <p:cNvPr id="62467" name="内容占位符 2"/>
          <p:cNvSpPr>
            <a:spLocks noGrp="1"/>
          </p:cNvSpPr>
          <p:nvPr>
            <p:ph idx="1"/>
          </p:nvPr>
        </p:nvSpPr>
        <p:spPr>
          <a:xfrm>
            <a:off x="611560" y="1196752"/>
            <a:ext cx="8280920" cy="4464496"/>
          </a:xfrm>
        </p:spPr>
        <p:txBody>
          <a:bodyPr/>
          <a:lstStyle/>
          <a:p>
            <a:r>
              <a:rPr lang="zh-CN" altLang="zh-CN" sz="2800" dirty="0" smtClean="0"/>
              <a:t>基于</a:t>
            </a:r>
            <a:r>
              <a:rPr lang="en-US" altLang="zh-CN" sz="2800" dirty="0" smtClean="0"/>
              <a:t>PCM</a:t>
            </a:r>
            <a:r>
              <a:rPr lang="zh-CN" altLang="zh-CN" sz="2800" dirty="0" smtClean="0"/>
              <a:t>编码的</a:t>
            </a:r>
            <a:r>
              <a:rPr lang="zh-CN" altLang="en-US" sz="2800" dirty="0" smtClean="0"/>
              <a:t>音质最好的格式</a:t>
            </a:r>
            <a:endParaRPr lang="en-US" altLang="zh-CN" sz="2800" dirty="0" smtClean="0"/>
          </a:p>
          <a:p>
            <a:r>
              <a:rPr lang="zh-CN" altLang="en-US" sz="2800" dirty="0" smtClean="0">
                <a:ea typeface="宋体" pitchFamily="2" charset="-122"/>
              </a:rPr>
              <a:t>支持</a:t>
            </a:r>
            <a:r>
              <a:rPr lang="en-US" altLang="zh-CN" sz="2800" dirty="0" smtClean="0">
                <a:ea typeface="宋体" pitchFamily="2" charset="-122"/>
              </a:rPr>
              <a:t>Windows</a:t>
            </a:r>
            <a:r>
              <a:rPr lang="zh-CN" altLang="en-US" sz="2800" dirty="0" smtClean="0">
                <a:ea typeface="宋体" pitchFamily="2" charset="-122"/>
              </a:rPr>
              <a:t>平台及应用程序</a:t>
            </a:r>
            <a:endParaRPr lang="en-US" altLang="zh-CN" sz="2800" dirty="0" smtClean="0">
              <a:ea typeface="宋体" pitchFamily="2" charset="-122"/>
            </a:endParaRPr>
          </a:p>
          <a:p>
            <a:r>
              <a:rPr lang="zh-CN" altLang="zh-CN" sz="2800" dirty="0" smtClean="0"/>
              <a:t>事实上的通用音频格式</a:t>
            </a:r>
            <a:r>
              <a:rPr lang="zh-CN" altLang="en-US" sz="2800" dirty="0" smtClean="0"/>
              <a:t>，支持多种</a:t>
            </a:r>
            <a:r>
              <a:rPr lang="zh-CN" altLang="zh-CN" sz="2800" dirty="0" smtClean="0"/>
              <a:t>音频位数、取样频率和声道</a:t>
            </a:r>
            <a:r>
              <a:rPr lang="zh-CN" altLang="en-US" sz="2800" dirty="0" smtClean="0"/>
              <a:t>，支持多种音频软件、压缩算法</a:t>
            </a:r>
            <a:endParaRPr lang="en-US" altLang="zh-CN" sz="2800" dirty="0" smtClean="0">
              <a:ea typeface="宋体" pitchFamily="2" charset="-122"/>
            </a:endParaRPr>
          </a:p>
          <a:p>
            <a:r>
              <a:rPr lang="zh-CN" altLang="en-US" sz="2800" dirty="0" smtClean="0">
                <a:ea typeface="宋体" pitchFamily="2" charset="-122"/>
              </a:rPr>
              <a:t>使用</a:t>
            </a:r>
            <a:r>
              <a:rPr lang="en-US" altLang="zh-CN" sz="2800" dirty="0" smtClean="0">
                <a:ea typeface="宋体" pitchFamily="2" charset="-122"/>
              </a:rPr>
              <a:t>RIFF</a:t>
            </a:r>
            <a:r>
              <a:rPr lang="zh-CN" altLang="en-US" sz="2800" dirty="0" smtClean="0">
                <a:ea typeface="宋体" pitchFamily="2" charset="-122"/>
              </a:rPr>
              <a:t>（</a:t>
            </a:r>
            <a:r>
              <a:rPr lang="en-US" altLang="zh-CN" sz="2800" dirty="0" smtClean="0">
                <a:ea typeface="宋体" pitchFamily="2" charset="-122"/>
              </a:rPr>
              <a:t>Resource Interchange File Format</a:t>
            </a:r>
            <a:r>
              <a:rPr lang="zh-CN" altLang="en-US" sz="2800" dirty="0" smtClean="0">
                <a:ea typeface="宋体" pitchFamily="2" charset="-122"/>
              </a:rPr>
              <a:t>资源交换文件）的格式描述</a:t>
            </a:r>
            <a:endParaRPr lang="en-US" altLang="zh-CN" sz="2800" dirty="0" smtClean="0">
              <a:ea typeface="宋体" pitchFamily="2" charset="-122"/>
            </a:endParaRPr>
          </a:p>
          <a:p>
            <a:r>
              <a:rPr lang="zh-CN" altLang="zh-CN" sz="2800" dirty="0" smtClean="0"/>
              <a:t>是音乐编辑创作的首选格式</a:t>
            </a:r>
            <a:r>
              <a:rPr lang="zh-CN" altLang="en-US" sz="2800" dirty="0" smtClean="0"/>
              <a:t>，也被作为一种中介格式，</a:t>
            </a:r>
            <a:r>
              <a:rPr lang="zh-CN" altLang="zh-CN" sz="2800" dirty="0" smtClean="0"/>
              <a:t>用在其它编码的相互转换之中</a:t>
            </a:r>
            <a:endParaRPr lang="en-US" altLang="zh-CN" sz="2800" dirty="0" smtClean="0">
              <a:ea typeface="宋体" pitchFamily="2" charset="-122"/>
            </a:endParaRPr>
          </a:p>
          <a:p>
            <a:r>
              <a:rPr lang="zh-CN" altLang="zh-CN" sz="2800" dirty="0" smtClean="0"/>
              <a:t>对存储空间需求太大，不便于保存、交流和传播</a:t>
            </a:r>
            <a:endParaRPr lang="en-US" altLang="zh-CN" sz="2800" dirty="0" smtClean="0">
              <a:ea typeface="宋体" pitchFamily="2" charset="-122"/>
            </a:endParaRPr>
          </a:p>
        </p:txBody>
      </p:sp>
      <p:sp>
        <p:nvSpPr>
          <p:cNvPr id="624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wav</a:t>
            </a:r>
            <a:r>
              <a:rPr lang="zh-CN" altLang="en-US" dirty="0" smtClean="0"/>
              <a:t>文件结构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2"/>
          <p:cNvGraphicFramePr>
            <a:graphicFrameLocks noGrp="1"/>
          </p:cNvGraphicFramePr>
          <p:nvPr/>
        </p:nvGraphicFramePr>
        <p:xfrm>
          <a:off x="1547664" y="1219200"/>
          <a:ext cx="5257800" cy="4857751"/>
        </p:xfrm>
        <a:graphic>
          <a:graphicData uri="http://schemas.openxmlformats.org/drawingml/2006/table">
            <a:tbl>
              <a:tblPr/>
              <a:tblGrid>
                <a:gridCol w="5257800"/>
              </a:tblGrid>
              <a:tr h="539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smtClean="0">
                          <a:ln>
                            <a:noFill/>
                          </a:ln>
                          <a:solidFill>
                            <a:schemeClr val="tx1"/>
                          </a:solidFill>
                          <a:effectLst/>
                          <a:latin typeface="Arial" pitchFamily="34" charset="0"/>
                          <a:ea typeface="宋体" pitchFamily="2" charset="-122"/>
                          <a:cs typeface="Arial" pitchFamily="34" charset="0"/>
                        </a:rPr>
                        <a:t>标志符（</a:t>
                      </a:r>
                      <a:r>
                        <a:rPr kumimoji="1" lang="en-US" altLang="zh-CN" sz="2800" b="0" i="0" u="none" strike="noStrike" cap="none" normalizeH="0" baseline="0" smtClean="0">
                          <a:ln>
                            <a:noFill/>
                          </a:ln>
                          <a:solidFill>
                            <a:srgbClr val="FF3300"/>
                          </a:solidFill>
                          <a:effectLst/>
                          <a:latin typeface="Arial" pitchFamily="34" charset="0"/>
                          <a:ea typeface="宋体" pitchFamily="2" charset="-122"/>
                          <a:cs typeface="Arial" pitchFamily="34" charset="0"/>
                        </a:rPr>
                        <a:t>RIFF</a:t>
                      </a:r>
                      <a:r>
                        <a:rPr kumimoji="1" lang="zh-CN" altLang="en-US" sz="2800" b="0" i="0" u="none" strike="noStrike" cap="none" normalizeH="0" baseline="0" smtClean="0">
                          <a:ln>
                            <a:noFill/>
                          </a:ln>
                          <a:solidFill>
                            <a:schemeClr val="tx1"/>
                          </a:solidFill>
                          <a:effectLst/>
                          <a:latin typeface="Arial" pitchFamily="34" charset="0"/>
                          <a:ea typeface="宋体" pitchFamily="2" charset="-122"/>
                          <a:cs typeface="Arial" pitchFamily="34" charset="0"/>
                        </a:rPr>
                        <a:t>）</a:t>
                      </a: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9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smtClean="0">
                          <a:ln>
                            <a:noFill/>
                          </a:ln>
                          <a:solidFill>
                            <a:schemeClr val="tx1"/>
                          </a:solidFill>
                          <a:effectLst/>
                          <a:latin typeface="Arial" pitchFamily="34" charset="0"/>
                          <a:ea typeface="宋体" pitchFamily="2" charset="-122"/>
                          <a:cs typeface="Arial" pitchFamily="34" charset="0"/>
                        </a:rPr>
                        <a:t>数据大小</a:t>
                      </a: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9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smtClean="0">
                          <a:ln>
                            <a:noFill/>
                          </a:ln>
                          <a:solidFill>
                            <a:schemeClr val="tx1"/>
                          </a:solidFill>
                          <a:effectLst/>
                          <a:latin typeface="Arial" pitchFamily="34" charset="0"/>
                          <a:ea typeface="宋体" pitchFamily="2" charset="-122"/>
                          <a:cs typeface="Arial" pitchFamily="34" charset="0"/>
                        </a:rPr>
                        <a:t>格式类型（</a:t>
                      </a:r>
                      <a:r>
                        <a:rPr kumimoji="1" lang="en-US" altLang="zh-CN" sz="2800" b="0" i="0" u="none" strike="noStrike" cap="none" normalizeH="0" baseline="0" smtClean="0">
                          <a:ln>
                            <a:noFill/>
                          </a:ln>
                          <a:solidFill>
                            <a:schemeClr val="tx1"/>
                          </a:solidFill>
                          <a:effectLst/>
                          <a:latin typeface="Arial" pitchFamily="34" charset="0"/>
                          <a:ea typeface="宋体" pitchFamily="2" charset="-122"/>
                          <a:cs typeface="Arial" pitchFamily="34" charset="0"/>
                        </a:rPr>
                        <a:t>"WAVE"</a:t>
                      </a:r>
                      <a:r>
                        <a:rPr kumimoji="1" lang="zh-CN" altLang="en-US" sz="2800" b="0" i="0" u="none" strike="noStrike" cap="none" normalizeH="0" baseline="0" smtClean="0">
                          <a:ln>
                            <a:noFill/>
                          </a:ln>
                          <a:solidFill>
                            <a:schemeClr val="tx1"/>
                          </a:solidFill>
                          <a:effectLst/>
                          <a:latin typeface="Arial" pitchFamily="34" charset="0"/>
                          <a:ea typeface="宋体" pitchFamily="2" charset="-122"/>
                          <a:cs typeface="Arial" pitchFamily="34" charset="0"/>
                        </a:rPr>
                        <a:t>）</a:t>
                      </a: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9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Arial" pitchFamily="34" charset="0"/>
                          <a:ea typeface="宋体" pitchFamily="2" charset="-122"/>
                          <a:cs typeface="Arial" pitchFamily="34" charset="0"/>
                        </a:rPr>
                        <a:t>"</a:t>
                      </a:r>
                      <a:r>
                        <a:rPr kumimoji="1" lang="en-US" altLang="zh-CN" sz="2800" b="0" i="0" u="none" strike="noStrike" cap="none" normalizeH="0" baseline="0" smtClean="0">
                          <a:ln>
                            <a:noFill/>
                          </a:ln>
                          <a:solidFill>
                            <a:srgbClr val="FF3300"/>
                          </a:solidFill>
                          <a:effectLst/>
                          <a:latin typeface="Arial" pitchFamily="34" charset="0"/>
                          <a:ea typeface="宋体" pitchFamily="2" charset="-122"/>
                          <a:cs typeface="Arial" pitchFamily="34" charset="0"/>
                        </a:rPr>
                        <a:t>fmt</a:t>
                      </a:r>
                      <a:r>
                        <a:rPr kumimoji="1" lang="en-US" altLang="zh-CN" sz="2800" b="0" i="0" u="none" strike="noStrike" cap="none" normalizeH="0" baseline="0" smtClean="0">
                          <a:ln>
                            <a:noFill/>
                          </a:ln>
                          <a:solidFill>
                            <a:schemeClr val="tx1"/>
                          </a:solidFill>
                          <a:effectLst/>
                          <a:latin typeface="Arial" pitchFamily="34" charset="0"/>
                          <a:ea typeface="宋体" pitchFamily="2" charset="-122"/>
                          <a:cs typeface="Arial" pitchFamily="34" charset="0"/>
                        </a:rPr>
                        <a:t>"</a:t>
                      </a:r>
                      <a:endParaRPr kumimoji="1" lang="en-US"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541338">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Arial" pitchFamily="34" charset="0"/>
                          <a:ea typeface="宋体" pitchFamily="2" charset="-122"/>
                          <a:cs typeface="Arial" pitchFamily="34" charset="0"/>
                        </a:rPr>
                        <a:t>Sizeof(PCMWAVEFORMAT)</a:t>
                      </a:r>
                      <a:endParaRPr kumimoji="1" lang="en-US"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53816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Arial" pitchFamily="34" charset="0"/>
                          <a:ea typeface="宋体" pitchFamily="2" charset="-122"/>
                          <a:cs typeface="Arial" pitchFamily="34" charset="0"/>
                        </a:rPr>
                        <a:t>PCMWAVEFORMAT</a:t>
                      </a:r>
                      <a:endParaRPr kumimoji="1" lang="en-US"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ECFF"/>
                    </a:solidFill>
                  </a:tcPr>
                </a:tc>
              </a:tr>
              <a:tr h="539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en-US" altLang="zh-CN" sz="2800" b="0" i="0" u="none" strike="noStrike" cap="none" normalizeH="0" baseline="0" smtClean="0">
                          <a:ln>
                            <a:noFill/>
                          </a:ln>
                          <a:solidFill>
                            <a:schemeClr val="tx1"/>
                          </a:solidFill>
                          <a:effectLst/>
                          <a:latin typeface="Arial" pitchFamily="34" charset="0"/>
                          <a:ea typeface="宋体" pitchFamily="2" charset="-122"/>
                          <a:cs typeface="Arial" pitchFamily="34" charset="0"/>
                        </a:rPr>
                        <a:t>"</a:t>
                      </a:r>
                      <a:r>
                        <a:rPr kumimoji="1" lang="en-US" altLang="zh-CN" sz="2800" b="0" i="0" u="none" strike="noStrike" cap="none" normalizeH="0" baseline="0" smtClean="0">
                          <a:ln>
                            <a:noFill/>
                          </a:ln>
                          <a:solidFill>
                            <a:srgbClr val="FF3300"/>
                          </a:solidFill>
                          <a:effectLst/>
                          <a:latin typeface="Arial" pitchFamily="34" charset="0"/>
                          <a:ea typeface="宋体" pitchFamily="2" charset="-122"/>
                          <a:cs typeface="Arial" pitchFamily="34" charset="0"/>
                        </a:rPr>
                        <a:t>data</a:t>
                      </a:r>
                      <a:r>
                        <a:rPr kumimoji="1" lang="en-US" altLang="zh-CN" sz="2800" b="0" i="0" u="none" strike="noStrike" cap="none" normalizeH="0" baseline="0" smtClean="0">
                          <a:ln>
                            <a:noFill/>
                          </a:ln>
                          <a:solidFill>
                            <a:schemeClr val="tx1"/>
                          </a:solidFill>
                          <a:effectLst/>
                          <a:latin typeface="Arial" pitchFamily="34" charset="0"/>
                          <a:ea typeface="宋体" pitchFamily="2" charset="-122"/>
                          <a:cs typeface="Arial" pitchFamily="34" charset="0"/>
                        </a:rPr>
                        <a:t>"</a:t>
                      </a:r>
                      <a:endParaRPr kumimoji="1" lang="en-US" altLang="zh-CN"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539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smtClean="0">
                          <a:ln>
                            <a:noFill/>
                          </a:ln>
                          <a:solidFill>
                            <a:schemeClr val="tx1"/>
                          </a:solidFill>
                          <a:effectLst/>
                          <a:latin typeface="Arial" pitchFamily="34" charset="0"/>
                          <a:ea typeface="宋体" pitchFamily="2" charset="-122"/>
                          <a:cs typeface="Arial" pitchFamily="34" charset="0"/>
                        </a:rPr>
                        <a:t>声音数据大小</a:t>
                      </a:r>
                      <a:endParaRPr kumimoji="1" lang="zh-CN" altLang="en-US" sz="28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CCFFCC"/>
                    </a:solidFill>
                  </a:tcPr>
                </a:tc>
              </a:tr>
              <a:tr h="539750">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0" i="0" u="none" strike="noStrike" cap="none" normalizeH="0" baseline="0" dirty="0" smtClean="0">
                          <a:ln>
                            <a:noFill/>
                          </a:ln>
                          <a:solidFill>
                            <a:schemeClr val="tx1"/>
                          </a:solidFill>
                          <a:effectLst/>
                          <a:latin typeface="Arial" pitchFamily="34" charset="0"/>
                          <a:ea typeface="宋体" pitchFamily="2" charset="-122"/>
                          <a:cs typeface="Arial" pitchFamily="34" charset="0"/>
                        </a:rPr>
                        <a:t>声音数据</a:t>
                      </a:r>
                      <a:endParaRPr kumimoji="1" lang="zh-CN" altLang="en-US" sz="28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CCFFCC"/>
                    </a:solidFill>
                  </a:tcPr>
                </a:tc>
              </a:tr>
            </a:tbl>
          </a:graphicData>
        </a:graphic>
      </p:graphicFrame>
      <p:grpSp>
        <p:nvGrpSpPr>
          <p:cNvPr id="7" name="Group 26"/>
          <p:cNvGrpSpPr>
            <a:grpSpLocks/>
          </p:cNvGrpSpPr>
          <p:nvPr/>
        </p:nvGrpSpPr>
        <p:grpSpPr bwMode="auto">
          <a:xfrm>
            <a:off x="6805464" y="1219200"/>
            <a:ext cx="1143000" cy="4876800"/>
            <a:chOff x="5040" y="768"/>
            <a:chExt cx="720" cy="3072"/>
          </a:xfrm>
        </p:grpSpPr>
        <p:sp>
          <p:nvSpPr>
            <p:cNvPr id="8" name="Line 27"/>
            <p:cNvSpPr>
              <a:spLocks noChangeShapeType="1"/>
            </p:cNvSpPr>
            <p:nvPr/>
          </p:nvSpPr>
          <p:spPr bwMode="auto">
            <a:xfrm>
              <a:off x="5184" y="768"/>
              <a:ext cx="336" cy="0"/>
            </a:xfrm>
            <a:prstGeom prst="line">
              <a:avLst/>
            </a:prstGeom>
            <a:noFill/>
            <a:ln w="28575">
              <a:solidFill>
                <a:schemeClr val="accent2"/>
              </a:solidFill>
              <a:round/>
              <a:headEnd/>
              <a:tailEnd/>
            </a:ln>
            <a:effectLst/>
          </p:spPr>
          <p:txBody>
            <a:bodyPr/>
            <a:lstStyle/>
            <a:p>
              <a:endParaRPr lang="zh-CN" altLang="en-US"/>
            </a:p>
          </p:txBody>
        </p:sp>
        <p:sp>
          <p:nvSpPr>
            <p:cNvPr id="9" name="Line 28"/>
            <p:cNvSpPr>
              <a:spLocks noChangeShapeType="1"/>
            </p:cNvSpPr>
            <p:nvPr/>
          </p:nvSpPr>
          <p:spPr bwMode="auto">
            <a:xfrm>
              <a:off x="5184" y="2832"/>
              <a:ext cx="336" cy="0"/>
            </a:xfrm>
            <a:prstGeom prst="line">
              <a:avLst/>
            </a:prstGeom>
            <a:noFill/>
            <a:ln w="28575">
              <a:solidFill>
                <a:schemeClr val="accent2"/>
              </a:solidFill>
              <a:round/>
              <a:headEnd/>
              <a:tailEnd/>
            </a:ln>
            <a:effectLst/>
          </p:spPr>
          <p:txBody>
            <a:bodyPr/>
            <a:lstStyle/>
            <a:p>
              <a:endParaRPr lang="zh-CN" altLang="en-US"/>
            </a:p>
          </p:txBody>
        </p:sp>
        <p:sp>
          <p:nvSpPr>
            <p:cNvPr id="10" name="Line 29"/>
            <p:cNvSpPr>
              <a:spLocks noChangeShapeType="1"/>
            </p:cNvSpPr>
            <p:nvPr/>
          </p:nvSpPr>
          <p:spPr bwMode="auto">
            <a:xfrm flipV="1">
              <a:off x="5328" y="768"/>
              <a:ext cx="0" cy="912"/>
            </a:xfrm>
            <a:prstGeom prst="line">
              <a:avLst/>
            </a:prstGeom>
            <a:noFill/>
            <a:ln w="28575">
              <a:solidFill>
                <a:schemeClr val="accent2"/>
              </a:solidFill>
              <a:round/>
              <a:headEnd/>
              <a:tailEnd type="triangle" w="med" len="med"/>
            </a:ln>
            <a:effectLst/>
          </p:spPr>
          <p:txBody>
            <a:bodyPr/>
            <a:lstStyle/>
            <a:p>
              <a:endParaRPr lang="zh-CN" altLang="en-US"/>
            </a:p>
          </p:txBody>
        </p:sp>
        <p:sp>
          <p:nvSpPr>
            <p:cNvPr id="11" name="Line 30"/>
            <p:cNvSpPr>
              <a:spLocks noChangeShapeType="1"/>
            </p:cNvSpPr>
            <p:nvPr/>
          </p:nvSpPr>
          <p:spPr bwMode="auto">
            <a:xfrm>
              <a:off x="5328" y="2064"/>
              <a:ext cx="0" cy="768"/>
            </a:xfrm>
            <a:prstGeom prst="line">
              <a:avLst/>
            </a:prstGeom>
            <a:noFill/>
            <a:ln w="28575">
              <a:solidFill>
                <a:schemeClr val="accent2"/>
              </a:solidFill>
              <a:round/>
              <a:headEnd/>
              <a:tailEnd type="triangle" w="med" len="med"/>
            </a:ln>
            <a:effectLst/>
          </p:spPr>
          <p:txBody>
            <a:bodyPr/>
            <a:lstStyle/>
            <a:p>
              <a:endParaRPr lang="zh-CN" altLang="en-US"/>
            </a:p>
          </p:txBody>
        </p:sp>
        <p:sp>
          <p:nvSpPr>
            <p:cNvPr id="12" name="Line 31"/>
            <p:cNvSpPr>
              <a:spLocks noChangeShapeType="1"/>
            </p:cNvSpPr>
            <p:nvPr/>
          </p:nvSpPr>
          <p:spPr bwMode="auto">
            <a:xfrm>
              <a:off x="5184" y="3840"/>
              <a:ext cx="336" cy="0"/>
            </a:xfrm>
            <a:prstGeom prst="line">
              <a:avLst/>
            </a:prstGeom>
            <a:noFill/>
            <a:ln w="28575">
              <a:solidFill>
                <a:schemeClr val="accent2"/>
              </a:solidFill>
              <a:round/>
              <a:headEnd/>
              <a:tailEnd/>
            </a:ln>
            <a:effectLst/>
          </p:spPr>
          <p:txBody>
            <a:bodyPr/>
            <a:lstStyle/>
            <a:p>
              <a:endParaRPr lang="zh-CN" altLang="en-US"/>
            </a:p>
          </p:txBody>
        </p:sp>
        <p:sp>
          <p:nvSpPr>
            <p:cNvPr id="13" name="Line 32"/>
            <p:cNvSpPr>
              <a:spLocks noChangeShapeType="1"/>
            </p:cNvSpPr>
            <p:nvPr/>
          </p:nvSpPr>
          <p:spPr bwMode="auto">
            <a:xfrm flipV="1">
              <a:off x="5328" y="2832"/>
              <a:ext cx="0" cy="336"/>
            </a:xfrm>
            <a:prstGeom prst="line">
              <a:avLst/>
            </a:prstGeom>
            <a:noFill/>
            <a:ln w="28575">
              <a:solidFill>
                <a:schemeClr val="accent2"/>
              </a:solidFill>
              <a:round/>
              <a:headEnd/>
              <a:tailEnd type="triangle" w="med" len="med"/>
            </a:ln>
            <a:effectLst/>
          </p:spPr>
          <p:txBody>
            <a:bodyPr/>
            <a:lstStyle/>
            <a:p>
              <a:endParaRPr lang="zh-CN" altLang="en-US"/>
            </a:p>
          </p:txBody>
        </p:sp>
        <p:sp>
          <p:nvSpPr>
            <p:cNvPr id="14" name="Line 33"/>
            <p:cNvSpPr>
              <a:spLocks noChangeShapeType="1"/>
            </p:cNvSpPr>
            <p:nvPr/>
          </p:nvSpPr>
          <p:spPr bwMode="auto">
            <a:xfrm>
              <a:off x="5328" y="3408"/>
              <a:ext cx="0" cy="432"/>
            </a:xfrm>
            <a:prstGeom prst="line">
              <a:avLst/>
            </a:prstGeom>
            <a:noFill/>
            <a:ln w="28575">
              <a:solidFill>
                <a:schemeClr val="accent2"/>
              </a:solidFill>
              <a:round/>
              <a:headEnd/>
              <a:tailEnd type="triangle" w="med" len="med"/>
            </a:ln>
            <a:effectLst/>
          </p:spPr>
          <p:txBody>
            <a:bodyPr/>
            <a:lstStyle/>
            <a:p>
              <a:endParaRPr lang="zh-CN" altLang="en-US"/>
            </a:p>
          </p:txBody>
        </p:sp>
        <p:sp>
          <p:nvSpPr>
            <p:cNvPr id="15" name="Text Box 34"/>
            <p:cNvSpPr txBox="1">
              <a:spLocks noChangeArrowheads="1"/>
            </p:cNvSpPr>
            <p:nvPr/>
          </p:nvSpPr>
          <p:spPr bwMode="auto">
            <a:xfrm>
              <a:off x="5040" y="1728"/>
              <a:ext cx="720" cy="288"/>
            </a:xfrm>
            <a:prstGeom prst="rect">
              <a:avLst/>
            </a:prstGeom>
            <a:noFill/>
            <a:ln w="9525">
              <a:noFill/>
              <a:miter lim="800000"/>
              <a:headEnd/>
              <a:tailEnd/>
            </a:ln>
            <a:effectLst/>
          </p:spPr>
          <p:txBody>
            <a:bodyPr>
              <a:spAutoFit/>
            </a:bodyPr>
            <a:lstStyle/>
            <a:p>
              <a:pPr>
                <a:spcBef>
                  <a:spcPct val="50000"/>
                </a:spcBef>
              </a:pPr>
              <a:r>
                <a:rPr lang="zh-CN" altLang="en-US" b="1">
                  <a:solidFill>
                    <a:srgbClr val="FF3300"/>
                  </a:solidFill>
                </a:rPr>
                <a:t>文件头</a:t>
              </a:r>
            </a:p>
          </p:txBody>
        </p:sp>
        <p:sp>
          <p:nvSpPr>
            <p:cNvPr id="16" name="Text Box 35"/>
            <p:cNvSpPr txBox="1">
              <a:spLocks noChangeArrowheads="1"/>
            </p:cNvSpPr>
            <p:nvPr/>
          </p:nvSpPr>
          <p:spPr bwMode="auto">
            <a:xfrm>
              <a:off x="5040" y="3120"/>
              <a:ext cx="720" cy="288"/>
            </a:xfrm>
            <a:prstGeom prst="rect">
              <a:avLst/>
            </a:prstGeom>
            <a:noFill/>
            <a:ln w="9525">
              <a:noFill/>
              <a:miter lim="800000"/>
              <a:headEnd/>
              <a:tailEnd/>
            </a:ln>
            <a:effectLst/>
          </p:spPr>
          <p:txBody>
            <a:bodyPr>
              <a:spAutoFit/>
            </a:bodyPr>
            <a:lstStyle/>
            <a:p>
              <a:pPr>
                <a:spcBef>
                  <a:spcPct val="50000"/>
                </a:spcBef>
              </a:pPr>
              <a:r>
                <a:rPr lang="zh-CN" altLang="en-US" b="1">
                  <a:solidFill>
                    <a:srgbClr val="FF3300"/>
                  </a:solidFill>
                </a:rPr>
                <a:t>数据体</a:t>
              </a:r>
            </a:p>
          </p:txBody>
        </p:sp>
      </p:gr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wav</a:t>
            </a:r>
            <a:r>
              <a:rPr lang="zh-CN" altLang="en-US" dirty="0" smtClean="0"/>
              <a:t>音频文件的读取</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3" descr="E:\04-05第一学期\多媒体技术\04-05-1多媒体技术\参考资料\音频文件结构\359.jpg"/>
          <p:cNvPicPr>
            <a:picLocks noChangeAspect="1" noChangeArrowheads="1"/>
          </p:cNvPicPr>
          <p:nvPr/>
        </p:nvPicPr>
        <p:blipFill>
          <a:blip r:embed="rId2" cstate="print"/>
          <a:srcRect/>
          <a:stretch>
            <a:fillRect/>
          </a:stretch>
        </p:blipFill>
        <p:spPr bwMode="auto">
          <a:xfrm>
            <a:off x="76200" y="1676400"/>
            <a:ext cx="8839200" cy="3276600"/>
          </a:xfrm>
          <a:prstGeom prst="rect">
            <a:avLst/>
          </a:prstGeom>
          <a:noFill/>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wav</a:t>
            </a:r>
            <a:r>
              <a:rPr lang="zh-CN" altLang="en-US" dirty="0" smtClean="0"/>
              <a:t>音频文件的读取</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22" name="Group 2"/>
          <p:cNvGrpSpPr>
            <a:grpSpLocks/>
          </p:cNvGrpSpPr>
          <p:nvPr/>
        </p:nvGrpSpPr>
        <p:grpSpPr bwMode="auto">
          <a:xfrm>
            <a:off x="0" y="1125538"/>
            <a:ext cx="9144000" cy="5199063"/>
            <a:chOff x="0" y="709"/>
            <a:chExt cx="5760" cy="3275"/>
          </a:xfrm>
        </p:grpSpPr>
        <p:sp>
          <p:nvSpPr>
            <p:cNvPr id="23" name="Rectangle 3"/>
            <p:cNvSpPr>
              <a:spLocks noChangeArrowheads="1"/>
            </p:cNvSpPr>
            <p:nvPr/>
          </p:nvSpPr>
          <p:spPr bwMode="auto">
            <a:xfrm>
              <a:off x="0" y="709"/>
              <a:ext cx="5760" cy="3275"/>
            </a:xfrm>
            <a:prstGeom prst="rect">
              <a:avLst/>
            </a:prstGeom>
            <a:solidFill>
              <a:schemeClr val="bg1"/>
            </a:solidFill>
            <a:ln w="9525">
              <a:solidFill>
                <a:schemeClr val="tx1"/>
              </a:solidFill>
              <a:miter lim="800000"/>
              <a:headEnd/>
              <a:tailEnd/>
            </a:ln>
            <a:effectLst/>
          </p:spPr>
          <p:txBody>
            <a:bodyPr wrap="none" anchor="ctr"/>
            <a:lstStyle/>
            <a:p>
              <a:r>
                <a:rPr lang="en-US" altLang="zh-CN" dirty="0">
                  <a:latin typeface="Times New Roman" pitchFamily="18" charset="0"/>
                  <a:cs typeface="Times New Roman" pitchFamily="18" charset="0"/>
                </a:rPr>
                <a:t>00h</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52  49  46  46    82  21  22  00    57  41   56  45     66  6D  74  20</a:t>
              </a:r>
            </a:p>
            <a:p>
              <a:r>
                <a:rPr lang="en-US" altLang="zh-CN" dirty="0" smtClean="0">
                  <a:latin typeface="Times New Roman" pitchFamily="18" charset="0"/>
                  <a:cs typeface="Times New Roman" pitchFamily="18" charset="0"/>
                </a:rPr>
                <a:t>             </a:t>
              </a:r>
              <a:r>
                <a:rPr lang="en-US" altLang="zh-CN" sz="2000" b="1" dirty="0" smtClean="0">
                  <a:solidFill>
                    <a:srgbClr val="FF3300"/>
                  </a:solidFill>
                  <a:latin typeface="Times New Roman" pitchFamily="18" charset="0"/>
                  <a:cs typeface="Times New Roman" pitchFamily="18" charset="0"/>
                </a:rPr>
                <a:t>RIFF</a:t>
              </a:r>
              <a:r>
                <a:rPr lang="zh-CN" altLang="en-US" sz="2000" b="1" dirty="0">
                  <a:solidFill>
                    <a:srgbClr val="FF3300"/>
                  </a:solidFill>
                  <a:latin typeface="Times New Roman" pitchFamily="18" charset="0"/>
                  <a:cs typeface="Times New Roman" pitchFamily="18" charset="0"/>
                </a:rPr>
                <a:t>标志           总数据块大小            格式类型                 </a:t>
              </a:r>
              <a:r>
                <a:rPr lang="en-US" altLang="zh-CN" sz="2000" b="1" dirty="0" err="1">
                  <a:solidFill>
                    <a:srgbClr val="FF3300"/>
                  </a:solidFill>
                  <a:latin typeface="Times New Roman" pitchFamily="18" charset="0"/>
                  <a:cs typeface="Times New Roman" pitchFamily="18" charset="0"/>
                </a:rPr>
                <a:t>fmt</a:t>
              </a:r>
              <a:r>
                <a:rPr lang="zh-CN" altLang="en-US" sz="2000" b="1" dirty="0">
                  <a:solidFill>
                    <a:srgbClr val="FF3300"/>
                  </a:solidFill>
                  <a:latin typeface="Times New Roman" pitchFamily="18" charset="0"/>
                  <a:cs typeface="Times New Roman" pitchFamily="18" charset="0"/>
                </a:rPr>
                <a:t>标志</a:t>
              </a:r>
            </a:p>
            <a:p>
              <a:r>
                <a:rPr lang="zh-CN" altLang="en-US" sz="2000" dirty="0">
                  <a:latin typeface="Times New Roman" pitchFamily="18" charset="0"/>
                  <a:cs typeface="Times New Roman" pitchFamily="18" charset="0"/>
                </a:rPr>
                <a:t>                                             </a:t>
              </a:r>
              <a:r>
                <a:rPr lang="en-US" altLang="zh-CN" sz="2000" b="1" dirty="0">
                  <a:latin typeface="Times New Roman" pitchFamily="18" charset="0"/>
                  <a:cs typeface="Times New Roman" pitchFamily="18" charset="0"/>
                </a:rPr>
                <a:t>2236802</a:t>
              </a:r>
              <a:r>
                <a:rPr lang="zh-CN" altLang="en-US" sz="2000" b="1" dirty="0">
                  <a:latin typeface="Times New Roman" pitchFamily="18" charset="0"/>
                  <a:cs typeface="Times New Roman" pitchFamily="18" charset="0"/>
                </a:rPr>
                <a:t>字节                </a:t>
              </a:r>
              <a:r>
                <a:rPr lang="en-US" altLang="zh-CN" sz="2000" b="1" dirty="0">
                  <a:latin typeface="Times New Roman" pitchFamily="18" charset="0"/>
                  <a:cs typeface="Times New Roman" pitchFamily="18" charset="0"/>
                </a:rPr>
                <a:t>WAVE</a:t>
              </a:r>
              <a:r>
                <a:rPr lang="en-US" altLang="zh-CN" sz="2000" dirty="0">
                  <a:latin typeface="Times New Roman" pitchFamily="18" charset="0"/>
                  <a:cs typeface="Times New Roman" pitchFamily="18" charset="0"/>
                </a:rPr>
                <a:t>          </a:t>
              </a:r>
            </a:p>
            <a:p>
              <a:endParaRPr lang="en-US" altLang="zh-CN" sz="1000" dirty="0">
                <a:latin typeface="Times New Roman" pitchFamily="18" charset="0"/>
                <a:cs typeface="Times New Roman" pitchFamily="18" charset="0"/>
              </a:endParaRPr>
            </a:p>
            <a:p>
              <a:r>
                <a:rPr lang="en-US" altLang="zh-CN" dirty="0">
                  <a:latin typeface="Times New Roman" pitchFamily="18" charset="0"/>
                  <a:cs typeface="Times New Roman" pitchFamily="18" charset="0"/>
                </a:rPr>
                <a:t>10h</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12  00  00  00    01  00  02  00    44  AC 00  00     10  B1   02  00</a:t>
              </a:r>
            </a:p>
            <a:p>
              <a:r>
                <a:rPr lang="en-US" altLang="zh-CN" sz="2000" b="1" dirty="0">
                  <a:latin typeface="Times New Roman" pitchFamily="18" charset="0"/>
                  <a:cs typeface="Times New Roman" pitchFamily="18" charset="0"/>
                </a:rPr>
                <a:t>  </a:t>
              </a:r>
              <a:r>
                <a:rPr lang="zh-CN" altLang="en-US" sz="2000" b="1" dirty="0">
                  <a:solidFill>
                    <a:srgbClr val="FF3300"/>
                  </a:solidFill>
                  <a:latin typeface="Times New Roman" pitchFamily="18" charset="0"/>
                  <a:cs typeface="Times New Roman" pitchFamily="18" charset="0"/>
                </a:rPr>
                <a:t>音频格式数据块大小  编码格式 双声道      采样频率                 每秒数据量</a:t>
              </a:r>
            </a:p>
            <a:p>
              <a:r>
                <a:rPr lang="zh-CN" altLang="en-US" sz="2000" b="1" dirty="0">
                  <a:latin typeface="Times New Roman" pitchFamily="18" charset="0"/>
                  <a:cs typeface="Times New Roman" pitchFamily="18" charset="0"/>
                </a:rPr>
                <a:t>                   </a:t>
              </a:r>
              <a:r>
                <a:rPr lang="en-US" altLang="zh-CN" sz="2000" b="1" dirty="0">
                  <a:latin typeface="Times New Roman" pitchFamily="18" charset="0"/>
                  <a:cs typeface="Times New Roman" pitchFamily="18" charset="0"/>
                </a:rPr>
                <a:t>18               </a:t>
              </a:r>
              <a:r>
                <a:rPr lang="en-US" altLang="zh-CN" sz="2000" b="1" dirty="0" err="1">
                  <a:latin typeface="Times New Roman" pitchFamily="18" charset="0"/>
                  <a:cs typeface="Times New Roman" pitchFamily="18" charset="0"/>
                </a:rPr>
                <a:t>waveformatPCM</a:t>
              </a:r>
              <a:r>
                <a:rPr lang="en-US" altLang="zh-CN" sz="2000" b="1" dirty="0">
                  <a:latin typeface="Times New Roman" pitchFamily="18" charset="0"/>
                  <a:cs typeface="Times New Roman" pitchFamily="18" charset="0"/>
                </a:rPr>
                <a:t>           44.1kHz                    176400</a:t>
              </a:r>
            </a:p>
            <a:p>
              <a:endParaRPr lang="en-US" altLang="zh-CN" sz="1000" b="1" dirty="0">
                <a:latin typeface="Times New Roman" pitchFamily="18" charset="0"/>
                <a:cs typeface="Times New Roman" pitchFamily="18" charset="0"/>
              </a:endParaRPr>
            </a:p>
            <a:p>
              <a:r>
                <a:rPr lang="en-US" altLang="zh-CN" dirty="0">
                  <a:latin typeface="Times New Roman" pitchFamily="18" charset="0"/>
                  <a:cs typeface="Times New Roman" pitchFamily="18" charset="0"/>
                </a:rPr>
                <a:t>20h</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04  00  10  00    00  00  66  61    63  74  04  00      00  00   54  88</a:t>
              </a:r>
            </a:p>
            <a:p>
              <a:r>
                <a:rPr lang="en-US" altLang="zh-CN" sz="2000" b="1" dirty="0">
                  <a:latin typeface="Times New Roman" pitchFamily="18" charset="0"/>
                  <a:cs typeface="Times New Roman" pitchFamily="18" charset="0"/>
                </a:rPr>
                <a:t>  </a:t>
              </a:r>
              <a:r>
                <a:rPr lang="zh-CN" altLang="en-US" sz="2000" b="1" dirty="0">
                  <a:solidFill>
                    <a:srgbClr val="FF3300"/>
                  </a:solidFill>
                  <a:latin typeface="Times New Roman" pitchFamily="18" charset="0"/>
                  <a:cs typeface="Times New Roman" pitchFamily="18" charset="0"/>
                </a:rPr>
                <a:t>区块对齐单位 量化位数</a:t>
              </a:r>
            </a:p>
            <a:p>
              <a:r>
                <a:rPr lang="zh-CN" altLang="en-US" sz="2000" b="1" dirty="0">
                  <a:latin typeface="Times New Roman" pitchFamily="18" charset="0"/>
                  <a:cs typeface="Times New Roman" pitchFamily="18" charset="0"/>
                </a:rPr>
                <a:t>             </a:t>
              </a:r>
              <a:r>
                <a:rPr lang="en-US" altLang="zh-CN" sz="2000" b="1" dirty="0">
                  <a:latin typeface="Times New Roman" pitchFamily="18" charset="0"/>
                  <a:cs typeface="Times New Roman" pitchFamily="18" charset="0"/>
                </a:rPr>
                <a:t>4               16</a:t>
              </a:r>
              <a:r>
                <a:rPr lang="zh-CN" altLang="en-US" sz="2000" b="1" dirty="0">
                  <a:latin typeface="Times New Roman" pitchFamily="18" charset="0"/>
                  <a:cs typeface="Times New Roman" pitchFamily="18" charset="0"/>
                </a:rPr>
                <a:t>位</a:t>
              </a:r>
            </a:p>
            <a:p>
              <a:endParaRPr lang="zh-CN" altLang="en-US" sz="1000" b="1" dirty="0">
                <a:latin typeface="Times New Roman" pitchFamily="18" charset="0"/>
                <a:cs typeface="Times New Roman" pitchFamily="18" charset="0"/>
              </a:endParaRPr>
            </a:p>
            <a:p>
              <a:r>
                <a:rPr lang="en-US" altLang="zh-CN" dirty="0">
                  <a:latin typeface="Times New Roman" pitchFamily="18" charset="0"/>
                  <a:cs typeface="Times New Roman" pitchFamily="18" charset="0"/>
                </a:rPr>
                <a:t>30h</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08  00  64  61    74  61  50  21    22  00  00  00      00  00  FF  </a:t>
              </a:r>
              <a:r>
                <a:rPr lang="en-US" altLang="zh-CN" dirty="0" err="1">
                  <a:latin typeface="Times New Roman" pitchFamily="18" charset="0"/>
                  <a:cs typeface="Times New Roman" pitchFamily="18" charset="0"/>
                </a:rPr>
                <a:t>FF</a:t>
              </a:r>
              <a:endParaRPr lang="en-US" altLang="zh-CN" dirty="0">
                <a:latin typeface="Times New Roman" pitchFamily="18" charset="0"/>
                <a:cs typeface="Times New Roman" pitchFamily="18" charset="0"/>
              </a:endParaRPr>
            </a:p>
            <a:p>
              <a:r>
                <a:rPr lang="en-US" altLang="zh-CN" sz="2000" b="1" dirty="0">
                  <a:latin typeface="Times New Roman" pitchFamily="18" charset="0"/>
                  <a:cs typeface="Times New Roman" pitchFamily="18" charset="0"/>
                </a:rPr>
                <a:t>                                </a:t>
              </a:r>
              <a:r>
                <a:rPr lang="en-US" altLang="zh-CN" sz="2000" b="1" dirty="0">
                  <a:solidFill>
                    <a:srgbClr val="FF3300"/>
                  </a:solidFill>
                  <a:latin typeface="Times New Roman" pitchFamily="18" charset="0"/>
                  <a:cs typeface="Times New Roman" pitchFamily="18" charset="0"/>
                </a:rPr>
                <a:t>data</a:t>
              </a:r>
              <a:r>
                <a:rPr lang="zh-CN" altLang="en-US" sz="2000" b="1" dirty="0">
                  <a:solidFill>
                    <a:srgbClr val="FF3300"/>
                  </a:solidFill>
                  <a:latin typeface="Times New Roman" pitchFamily="18" charset="0"/>
                  <a:cs typeface="Times New Roman" pitchFamily="18" charset="0"/>
                </a:rPr>
                <a:t>标志          声音裸数据长度            声音数据内容</a:t>
              </a:r>
            </a:p>
            <a:p>
              <a:r>
                <a:rPr lang="zh-CN" altLang="en-US" dirty="0">
                  <a:latin typeface="Times New Roman" pitchFamily="18" charset="0"/>
                  <a:cs typeface="Times New Roman" pitchFamily="18" charset="0"/>
                </a:rPr>
                <a:t>                                                   </a:t>
              </a:r>
              <a:r>
                <a:rPr lang="en-US" altLang="zh-CN" sz="2000" b="1" dirty="0">
                  <a:latin typeface="Times New Roman" pitchFamily="18" charset="0"/>
                  <a:cs typeface="Times New Roman" pitchFamily="18" charset="0"/>
                </a:rPr>
                <a:t>2236752</a:t>
              </a:r>
              <a:r>
                <a:rPr lang="zh-CN" altLang="en-US" sz="2000" b="1" dirty="0">
                  <a:latin typeface="Times New Roman" pitchFamily="18" charset="0"/>
                  <a:cs typeface="Times New Roman" pitchFamily="18" charset="0"/>
                </a:rPr>
                <a:t>字节</a:t>
              </a:r>
            </a:p>
            <a:p>
              <a:endParaRPr lang="zh-CN" altLang="en-US" sz="1000" dirty="0">
                <a:latin typeface="Times New Roman" pitchFamily="18" charset="0"/>
                <a:cs typeface="Times New Roman" pitchFamily="18" charset="0"/>
              </a:endParaRPr>
            </a:p>
            <a:p>
              <a:r>
                <a:rPr lang="en-US" altLang="zh-CN" dirty="0">
                  <a:latin typeface="Times New Roman" pitchFamily="18" charset="0"/>
                  <a:cs typeface="Times New Roman" pitchFamily="18" charset="0"/>
                </a:rPr>
                <a:t>40h</a:t>
              </a:r>
              <a:r>
                <a:rPr lang="zh-CN" altLang="en-US" dirty="0">
                  <a:latin typeface="Times New Roman" pitchFamily="18" charset="0"/>
                  <a:cs typeface="Times New Roman" pitchFamily="18" charset="0"/>
                </a:rPr>
                <a:t>：</a:t>
              </a:r>
              <a:r>
                <a:rPr lang="en-US" altLang="zh-CN" dirty="0">
                  <a:latin typeface="Times New Roman" pitchFamily="18" charset="0"/>
                  <a:cs typeface="Times New Roman" pitchFamily="18" charset="0"/>
                </a:rPr>
                <a:t>00  00 FE  FF    FE FF  00  00    00  00  FE FF     FE  FF  01  00</a:t>
              </a:r>
            </a:p>
          </p:txBody>
        </p:sp>
        <p:sp>
          <p:nvSpPr>
            <p:cNvPr id="24" name="Line 4"/>
            <p:cNvSpPr>
              <a:spLocks noChangeShapeType="1"/>
            </p:cNvSpPr>
            <p:nvPr/>
          </p:nvSpPr>
          <p:spPr bwMode="auto">
            <a:xfrm>
              <a:off x="528" y="960"/>
              <a:ext cx="1056" cy="0"/>
            </a:xfrm>
            <a:prstGeom prst="line">
              <a:avLst/>
            </a:prstGeom>
            <a:noFill/>
            <a:ln w="28575">
              <a:solidFill>
                <a:srgbClr val="FF00FF"/>
              </a:solidFill>
              <a:round/>
              <a:headEnd/>
              <a:tailEnd/>
            </a:ln>
            <a:effectLst/>
          </p:spPr>
          <p:txBody>
            <a:bodyPr/>
            <a:lstStyle/>
            <a:p>
              <a:endParaRPr lang="zh-CN" altLang="en-US"/>
            </a:p>
          </p:txBody>
        </p:sp>
        <p:sp>
          <p:nvSpPr>
            <p:cNvPr id="25" name="Line 5"/>
            <p:cNvSpPr>
              <a:spLocks noChangeShapeType="1"/>
            </p:cNvSpPr>
            <p:nvPr/>
          </p:nvSpPr>
          <p:spPr bwMode="auto">
            <a:xfrm>
              <a:off x="1824" y="960"/>
              <a:ext cx="1056" cy="0"/>
            </a:xfrm>
            <a:prstGeom prst="line">
              <a:avLst/>
            </a:prstGeom>
            <a:noFill/>
            <a:ln w="28575">
              <a:solidFill>
                <a:schemeClr val="accent2"/>
              </a:solidFill>
              <a:round/>
              <a:headEnd/>
              <a:tailEnd/>
            </a:ln>
            <a:effectLst/>
          </p:spPr>
          <p:txBody>
            <a:bodyPr/>
            <a:lstStyle/>
            <a:p>
              <a:endParaRPr lang="zh-CN" altLang="en-US"/>
            </a:p>
          </p:txBody>
        </p:sp>
        <p:sp>
          <p:nvSpPr>
            <p:cNvPr id="26" name="Line 6"/>
            <p:cNvSpPr>
              <a:spLocks noChangeShapeType="1"/>
            </p:cNvSpPr>
            <p:nvPr/>
          </p:nvSpPr>
          <p:spPr bwMode="auto">
            <a:xfrm>
              <a:off x="3072" y="960"/>
              <a:ext cx="1056" cy="0"/>
            </a:xfrm>
            <a:prstGeom prst="line">
              <a:avLst/>
            </a:prstGeom>
            <a:noFill/>
            <a:ln w="28575">
              <a:solidFill>
                <a:schemeClr val="accent2"/>
              </a:solidFill>
              <a:round/>
              <a:headEnd/>
              <a:tailEnd/>
            </a:ln>
            <a:effectLst/>
          </p:spPr>
          <p:txBody>
            <a:bodyPr/>
            <a:lstStyle/>
            <a:p>
              <a:endParaRPr lang="zh-CN" altLang="en-US"/>
            </a:p>
          </p:txBody>
        </p:sp>
        <p:sp>
          <p:nvSpPr>
            <p:cNvPr id="27" name="Line 7"/>
            <p:cNvSpPr>
              <a:spLocks noChangeShapeType="1"/>
            </p:cNvSpPr>
            <p:nvPr/>
          </p:nvSpPr>
          <p:spPr bwMode="auto">
            <a:xfrm>
              <a:off x="4416" y="960"/>
              <a:ext cx="1104" cy="0"/>
            </a:xfrm>
            <a:prstGeom prst="line">
              <a:avLst/>
            </a:prstGeom>
            <a:noFill/>
            <a:ln w="28575">
              <a:solidFill>
                <a:srgbClr val="FF00FF"/>
              </a:solidFill>
              <a:round/>
              <a:headEnd/>
              <a:tailEnd/>
            </a:ln>
            <a:effectLst/>
          </p:spPr>
          <p:txBody>
            <a:bodyPr/>
            <a:lstStyle/>
            <a:p>
              <a:endParaRPr lang="zh-CN" altLang="en-US"/>
            </a:p>
          </p:txBody>
        </p:sp>
        <p:sp>
          <p:nvSpPr>
            <p:cNvPr id="28" name="Line 8"/>
            <p:cNvSpPr>
              <a:spLocks noChangeShapeType="1"/>
            </p:cNvSpPr>
            <p:nvPr/>
          </p:nvSpPr>
          <p:spPr bwMode="auto">
            <a:xfrm>
              <a:off x="576" y="1728"/>
              <a:ext cx="1008" cy="0"/>
            </a:xfrm>
            <a:prstGeom prst="line">
              <a:avLst/>
            </a:prstGeom>
            <a:noFill/>
            <a:ln w="28575">
              <a:solidFill>
                <a:schemeClr val="accent2"/>
              </a:solidFill>
              <a:round/>
              <a:headEnd/>
              <a:tailEnd/>
            </a:ln>
            <a:effectLst/>
          </p:spPr>
          <p:txBody>
            <a:bodyPr/>
            <a:lstStyle/>
            <a:p>
              <a:endParaRPr lang="zh-CN" altLang="en-US"/>
            </a:p>
          </p:txBody>
        </p:sp>
        <p:sp>
          <p:nvSpPr>
            <p:cNvPr id="29" name="Line 9"/>
            <p:cNvSpPr>
              <a:spLocks noChangeShapeType="1"/>
            </p:cNvSpPr>
            <p:nvPr/>
          </p:nvSpPr>
          <p:spPr bwMode="auto">
            <a:xfrm>
              <a:off x="1824" y="1728"/>
              <a:ext cx="432" cy="0"/>
            </a:xfrm>
            <a:prstGeom prst="line">
              <a:avLst/>
            </a:prstGeom>
            <a:noFill/>
            <a:ln w="28575">
              <a:solidFill>
                <a:schemeClr val="accent2"/>
              </a:solidFill>
              <a:round/>
              <a:headEnd/>
              <a:tailEnd/>
            </a:ln>
            <a:effectLst/>
          </p:spPr>
          <p:txBody>
            <a:bodyPr/>
            <a:lstStyle/>
            <a:p>
              <a:endParaRPr lang="zh-CN" altLang="en-US"/>
            </a:p>
          </p:txBody>
        </p:sp>
        <p:sp>
          <p:nvSpPr>
            <p:cNvPr id="30" name="Line 10"/>
            <p:cNvSpPr>
              <a:spLocks noChangeShapeType="1"/>
            </p:cNvSpPr>
            <p:nvPr/>
          </p:nvSpPr>
          <p:spPr bwMode="auto">
            <a:xfrm>
              <a:off x="2400" y="1728"/>
              <a:ext cx="432" cy="0"/>
            </a:xfrm>
            <a:prstGeom prst="line">
              <a:avLst/>
            </a:prstGeom>
            <a:noFill/>
            <a:ln w="28575">
              <a:solidFill>
                <a:schemeClr val="accent2"/>
              </a:solidFill>
              <a:round/>
              <a:headEnd/>
              <a:tailEnd/>
            </a:ln>
            <a:effectLst/>
          </p:spPr>
          <p:txBody>
            <a:bodyPr/>
            <a:lstStyle/>
            <a:p>
              <a:endParaRPr lang="zh-CN" altLang="en-US"/>
            </a:p>
          </p:txBody>
        </p:sp>
        <p:sp>
          <p:nvSpPr>
            <p:cNvPr id="31" name="Line 11"/>
            <p:cNvSpPr>
              <a:spLocks noChangeShapeType="1"/>
            </p:cNvSpPr>
            <p:nvPr/>
          </p:nvSpPr>
          <p:spPr bwMode="auto">
            <a:xfrm>
              <a:off x="3072" y="1728"/>
              <a:ext cx="528" cy="0"/>
            </a:xfrm>
            <a:prstGeom prst="line">
              <a:avLst/>
            </a:prstGeom>
            <a:noFill/>
            <a:ln w="28575">
              <a:solidFill>
                <a:schemeClr val="accent2"/>
              </a:solidFill>
              <a:round/>
              <a:headEnd/>
              <a:tailEnd/>
            </a:ln>
            <a:effectLst/>
          </p:spPr>
          <p:txBody>
            <a:bodyPr/>
            <a:lstStyle/>
            <a:p>
              <a:endParaRPr lang="zh-CN" altLang="en-US"/>
            </a:p>
          </p:txBody>
        </p:sp>
        <p:sp>
          <p:nvSpPr>
            <p:cNvPr id="32" name="Line 12"/>
            <p:cNvSpPr>
              <a:spLocks noChangeShapeType="1"/>
            </p:cNvSpPr>
            <p:nvPr/>
          </p:nvSpPr>
          <p:spPr bwMode="auto">
            <a:xfrm>
              <a:off x="4416" y="1728"/>
              <a:ext cx="1056" cy="0"/>
            </a:xfrm>
            <a:prstGeom prst="line">
              <a:avLst/>
            </a:prstGeom>
            <a:noFill/>
            <a:ln w="28575">
              <a:solidFill>
                <a:schemeClr val="accent2"/>
              </a:solidFill>
              <a:round/>
              <a:headEnd/>
              <a:tailEnd/>
            </a:ln>
            <a:effectLst/>
          </p:spPr>
          <p:txBody>
            <a:bodyPr/>
            <a:lstStyle/>
            <a:p>
              <a:endParaRPr lang="zh-CN" altLang="en-US"/>
            </a:p>
          </p:txBody>
        </p:sp>
        <p:sp>
          <p:nvSpPr>
            <p:cNvPr id="33" name="Line 13"/>
            <p:cNvSpPr>
              <a:spLocks noChangeShapeType="1"/>
            </p:cNvSpPr>
            <p:nvPr/>
          </p:nvSpPr>
          <p:spPr bwMode="auto">
            <a:xfrm>
              <a:off x="576" y="2448"/>
              <a:ext cx="432" cy="0"/>
            </a:xfrm>
            <a:prstGeom prst="line">
              <a:avLst/>
            </a:prstGeom>
            <a:noFill/>
            <a:ln w="28575">
              <a:solidFill>
                <a:schemeClr val="accent2"/>
              </a:solidFill>
              <a:round/>
              <a:headEnd/>
              <a:tailEnd/>
            </a:ln>
            <a:effectLst/>
          </p:spPr>
          <p:txBody>
            <a:bodyPr/>
            <a:lstStyle/>
            <a:p>
              <a:endParaRPr lang="zh-CN" altLang="en-US"/>
            </a:p>
          </p:txBody>
        </p:sp>
        <p:sp>
          <p:nvSpPr>
            <p:cNvPr id="34" name="Line 14"/>
            <p:cNvSpPr>
              <a:spLocks noChangeShapeType="1"/>
            </p:cNvSpPr>
            <p:nvPr/>
          </p:nvSpPr>
          <p:spPr bwMode="auto">
            <a:xfrm>
              <a:off x="1152" y="2448"/>
              <a:ext cx="432" cy="0"/>
            </a:xfrm>
            <a:prstGeom prst="line">
              <a:avLst/>
            </a:prstGeom>
            <a:noFill/>
            <a:ln w="28575">
              <a:solidFill>
                <a:schemeClr val="accent2"/>
              </a:solidFill>
              <a:round/>
              <a:headEnd/>
              <a:tailEnd/>
            </a:ln>
            <a:effectLst/>
          </p:spPr>
          <p:txBody>
            <a:bodyPr/>
            <a:lstStyle/>
            <a:p>
              <a:endParaRPr lang="zh-CN" altLang="en-US"/>
            </a:p>
          </p:txBody>
        </p:sp>
        <p:sp>
          <p:nvSpPr>
            <p:cNvPr id="35" name="Line 15"/>
            <p:cNvSpPr>
              <a:spLocks noChangeShapeType="1"/>
            </p:cNvSpPr>
            <p:nvPr/>
          </p:nvSpPr>
          <p:spPr bwMode="auto">
            <a:xfrm>
              <a:off x="1152" y="3168"/>
              <a:ext cx="1104" cy="0"/>
            </a:xfrm>
            <a:prstGeom prst="line">
              <a:avLst/>
            </a:prstGeom>
            <a:noFill/>
            <a:ln w="28575">
              <a:solidFill>
                <a:srgbClr val="FF00FF"/>
              </a:solidFill>
              <a:round/>
              <a:headEnd/>
              <a:tailEnd/>
            </a:ln>
            <a:effectLst/>
          </p:spPr>
          <p:txBody>
            <a:bodyPr/>
            <a:lstStyle/>
            <a:p>
              <a:endParaRPr lang="zh-CN" altLang="en-US"/>
            </a:p>
          </p:txBody>
        </p:sp>
        <p:sp>
          <p:nvSpPr>
            <p:cNvPr id="36" name="Line 16"/>
            <p:cNvSpPr>
              <a:spLocks noChangeShapeType="1"/>
            </p:cNvSpPr>
            <p:nvPr/>
          </p:nvSpPr>
          <p:spPr bwMode="auto">
            <a:xfrm>
              <a:off x="2400" y="3168"/>
              <a:ext cx="1104" cy="0"/>
            </a:xfrm>
            <a:prstGeom prst="line">
              <a:avLst/>
            </a:prstGeom>
            <a:noFill/>
            <a:ln w="28575">
              <a:solidFill>
                <a:schemeClr val="accent2"/>
              </a:solidFill>
              <a:round/>
              <a:headEnd/>
              <a:tailEnd/>
            </a:ln>
            <a:effectLst/>
          </p:spPr>
          <p:txBody>
            <a:bodyPr/>
            <a:lstStyle/>
            <a:p>
              <a:endParaRPr lang="zh-CN" altLang="en-US"/>
            </a:p>
          </p:txBody>
        </p:sp>
        <p:sp>
          <p:nvSpPr>
            <p:cNvPr id="37" name="Line 17"/>
            <p:cNvSpPr>
              <a:spLocks noChangeShapeType="1"/>
            </p:cNvSpPr>
            <p:nvPr/>
          </p:nvSpPr>
          <p:spPr bwMode="auto">
            <a:xfrm>
              <a:off x="3648" y="3168"/>
              <a:ext cx="1824" cy="0"/>
            </a:xfrm>
            <a:prstGeom prst="line">
              <a:avLst/>
            </a:prstGeom>
            <a:noFill/>
            <a:ln w="28575">
              <a:solidFill>
                <a:schemeClr val="accent2"/>
              </a:solidFill>
              <a:round/>
              <a:headEnd/>
              <a:tailEnd/>
            </a:ln>
            <a:effectLst/>
          </p:spPr>
          <p:txBody>
            <a:bodyPr/>
            <a:lstStyle/>
            <a:p>
              <a:endParaRPr lang="zh-CN" altLang="en-US"/>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傅立叶变换的几种形式（</a:t>
            </a:r>
            <a:r>
              <a:rPr lang="en-US" altLang="zh-CN" dirty="0" smtClean="0"/>
              <a:t>1</a:t>
            </a:r>
            <a:r>
              <a:rPr lang="zh-CN" altLang="en-US" dirty="0" smtClean="0"/>
              <a:t>）</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pic>
        <p:nvPicPr>
          <p:cNvPr id="396290" name="Picture 2"/>
          <p:cNvPicPr>
            <a:picLocks noChangeAspect="1" noChangeArrowheads="1"/>
          </p:cNvPicPr>
          <p:nvPr/>
        </p:nvPicPr>
        <p:blipFill>
          <a:blip r:embed="rId2" cstate="print"/>
          <a:srcRect/>
          <a:stretch>
            <a:fillRect/>
          </a:stretch>
        </p:blipFill>
        <p:spPr bwMode="auto">
          <a:xfrm>
            <a:off x="655832" y="1628800"/>
            <a:ext cx="3628136" cy="2736304"/>
          </a:xfrm>
          <a:prstGeom prst="rect">
            <a:avLst/>
          </a:prstGeom>
          <a:noFill/>
          <a:ln w="9525">
            <a:noFill/>
            <a:miter lim="800000"/>
            <a:headEnd/>
            <a:tailEnd/>
          </a:ln>
        </p:spPr>
      </p:pic>
      <p:pic>
        <p:nvPicPr>
          <p:cNvPr id="396291" name="Picture 3"/>
          <p:cNvPicPr>
            <a:picLocks noChangeAspect="1" noChangeArrowheads="1"/>
          </p:cNvPicPr>
          <p:nvPr/>
        </p:nvPicPr>
        <p:blipFill>
          <a:blip r:embed="rId3" cstate="print"/>
          <a:srcRect/>
          <a:stretch>
            <a:fillRect/>
          </a:stretch>
        </p:blipFill>
        <p:spPr bwMode="auto">
          <a:xfrm>
            <a:off x="4788024" y="1660533"/>
            <a:ext cx="3545994" cy="2704571"/>
          </a:xfrm>
          <a:prstGeom prst="rect">
            <a:avLst/>
          </a:prstGeom>
          <a:noFill/>
          <a:ln w="9525">
            <a:noFill/>
            <a:miter lim="800000"/>
            <a:headEnd/>
            <a:tailEnd/>
          </a:ln>
        </p:spPr>
      </p:pic>
      <p:sp>
        <p:nvSpPr>
          <p:cNvPr id="9" name="TextBox 8"/>
          <p:cNvSpPr txBox="1"/>
          <p:nvPr/>
        </p:nvSpPr>
        <p:spPr>
          <a:xfrm>
            <a:off x="2267811" y="4797152"/>
            <a:ext cx="4320413" cy="830997"/>
          </a:xfrm>
          <a:prstGeom prst="rect">
            <a:avLst/>
          </a:prstGeom>
          <a:noFill/>
        </p:spPr>
        <p:txBody>
          <a:bodyPr wrap="none" rtlCol="0">
            <a:spAutoFit/>
          </a:bodyPr>
          <a:lstStyle/>
          <a:p>
            <a:r>
              <a:rPr lang="zh-CN" altLang="en-US" dirty="0" smtClean="0"/>
              <a:t>时域的连续    ～频域的非周期</a:t>
            </a:r>
            <a:endParaRPr lang="en-US" altLang="zh-CN" dirty="0" smtClean="0"/>
          </a:p>
          <a:p>
            <a:r>
              <a:rPr lang="zh-CN" altLang="en-US" dirty="0" smtClean="0"/>
              <a:t>时域的非周期 ～频域的连续</a:t>
            </a:r>
            <a:endParaRPr lang="zh-CN" altLang="en-US" dirty="0"/>
          </a:p>
        </p:txBody>
      </p:sp>
    </p:spTree>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ape(.ape, .</a:t>
            </a:r>
            <a:r>
              <a:rPr lang="en-US" altLang="zh-CN" dirty="0" err="1" smtClean="0"/>
              <a:t>mac</a:t>
            </a:r>
            <a:r>
              <a:rPr lang="en-US" altLang="zh-CN" dirty="0" smtClean="0"/>
              <a:t>)</a:t>
            </a:r>
            <a:endParaRPr lang="zh-CN" altLang="en-US" dirty="0"/>
          </a:p>
        </p:txBody>
      </p:sp>
      <p:sp>
        <p:nvSpPr>
          <p:cNvPr id="3" name="内容占位符 2"/>
          <p:cNvSpPr>
            <a:spLocks noGrp="1"/>
          </p:cNvSpPr>
          <p:nvPr>
            <p:ph idx="1"/>
          </p:nvPr>
        </p:nvSpPr>
        <p:spPr>
          <a:xfrm>
            <a:off x="1066800" y="1052736"/>
            <a:ext cx="7620000" cy="2849488"/>
          </a:xfrm>
        </p:spPr>
        <p:txBody>
          <a:bodyPr/>
          <a:lstStyle/>
          <a:p>
            <a:r>
              <a:rPr lang="en-US" altLang="zh-CN" sz="2800" dirty="0" smtClean="0"/>
              <a:t>Monkey’s Audio</a:t>
            </a:r>
            <a:r>
              <a:rPr lang="zh-CN" altLang="zh-CN" sz="2800" dirty="0" smtClean="0"/>
              <a:t>（猴子音频）公司于</a:t>
            </a:r>
            <a:r>
              <a:rPr lang="en-US" altLang="zh-CN" sz="2800" dirty="0" smtClean="0"/>
              <a:t>2000</a:t>
            </a:r>
            <a:r>
              <a:rPr lang="zh-CN" altLang="zh-CN" sz="2800" dirty="0" smtClean="0"/>
              <a:t>年提出的一种无损压缩格式</a:t>
            </a:r>
            <a:endParaRPr lang="en-US" altLang="zh-CN" sz="2800" dirty="0" smtClean="0"/>
          </a:p>
          <a:p>
            <a:r>
              <a:rPr lang="zh-CN" altLang="zh-CN" sz="2800" dirty="0" smtClean="0"/>
              <a:t>提供了</a:t>
            </a:r>
            <a:r>
              <a:rPr lang="en-US" altLang="zh-CN" sz="2800" dirty="0" smtClean="0"/>
              <a:t>Windows Media Player</a:t>
            </a:r>
            <a:r>
              <a:rPr lang="zh-CN" altLang="zh-CN" sz="2800" dirty="0" smtClean="0"/>
              <a:t>和</a:t>
            </a:r>
            <a:r>
              <a:rPr lang="en-US" altLang="zh-CN" sz="2800" dirty="0" err="1" smtClean="0"/>
              <a:t>Winamp</a:t>
            </a:r>
            <a:r>
              <a:rPr lang="en-US" altLang="zh-CN" sz="2800" dirty="0" smtClean="0"/>
              <a:t> </a:t>
            </a:r>
            <a:r>
              <a:rPr lang="zh-CN" altLang="zh-CN" sz="2800" dirty="0" smtClean="0"/>
              <a:t>的插件支持，也可以用千千静听直接播放</a:t>
            </a:r>
            <a:endParaRPr lang="en-US" altLang="zh-CN" sz="2800" dirty="0" smtClean="0"/>
          </a:p>
          <a:p>
            <a:r>
              <a:rPr lang="zh-CN" altLang="en-US" sz="2800" dirty="0" smtClean="0"/>
              <a:t>压缩比低，但真正做到无损</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标题 1"/>
          <p:cNvSpPr txBox="1">
            <a:spLocks/>
          </p:cNvSpPr>
          <p:nvPr/>
        </p:nvSpPr>
        <p:spPr bwMode="gray">
          <a:xfrm>
            <a:off x="1295400" y="4017566"/>
            <a:ext cx="7086600" cy="563562"/>
          </a:xfrm>
          <a:prstGeom prst="rect">
            <a:avLst/>
          </a:prstGeom>
          <a:noFill/>
          <a:ln w="9525">
            <a:noFill/>
            <a:miter lim="800000"/>
            <a:headEnd/>
            <a:tailEnd/>
          </a:ln>
        </p:spPr>
        <p:txBody>
          <a:bodyPr anchor="ctr"/>
          <a:lstStyle/>
          <a:p>
            <a:pPr eaLnBrk="0" hangingPunct="0"/>
            <a:r>
              <a:rPr lang="en-US" altLang="zh-CN" sz="3200" dirty="0" err="1" smtClean="0">
                <a:solidFill>
                  <a:schemeClr val="tx2"/>
                </a:solidFill>
              </a:rPr>
              <a:t>aiff</a:t>
            </a:r>
            <a:r>
              <a:rPr lang="zh-CN" altLang="en-US" sz="3200" dirty="0" smtClean="0">
                <a:solidFill>
                  <a:schemeClr val="tx2"/>
                </a:solidFill>
              </a:rPr>
              <a:t>（</a:t>
            </a:r>
            <a:r>
              <a:rPr lang="en-US" altLang="zh-CN" sz="3200" dirty="0" smtClean="0">
                <a:solidFill>
                  <a:schemeClr val="tx2"/>
                </a:solidFill>
              </a:rPr>
              <a:t>.</a:t>
            </a:r>
            <a:r>
              <a:rPr lang="en-US" altLang="zh-CN" sz="3200" dirty="0" err="1" smtClean="0">
                <a:solidFill>
                  <a:schemeClr val="tx2"/>
                </a:solidFill>
              </a:rPr>
              <a:t>aif</a:t>
            </a:r>
            <a:r>
              <a:rPr lang="zh-CN" altLang="en-US" sz="3200" dirty="0" smtClean="0">
                <a:solidFill>
                  <a:schemeClr val="tx2"/>
                </a:solidFill>
              </a:rPr>
              <a:t>）</a:t>
            </a:r>
            <a:endParaRPr lang="zh-CN" altLang="en-US" sz="3200" dirty="0">
              <a:solidFill>
                <a:schemeClr val="tx2"/>
              </a:solidFill>
            </a:endParaRPr>
          </a:p>
        </p:txBody>
      </p:sp>
      <p:sp>
        <p:nvSpPr>
          <p:cNvPr id="6" name="内容占位符 2"/>
          <p:cNvSpPr txBox="1">
            <a:spLocks/>
          </p:cNvSpPr>
          <p:nvPr/>
        </p:nvSpPr>
        <p:spPr bwMode="gray">
          <a:xfrm>
            <a:off x="1066800" y="4500563"/>
            <a:ext cx="7620000" cy="1843087"/>
          </a:xfrm>
          <a:prstGeom prst="rect">
            <a:avLst/>
          </a:prstGeom>
          <a:noFill/>
          <a:ln w="9525">
            <a:noFill/>
            <a:miter lim="800000"/>
            <a:headEnd/>
            <a:tailEnd/>
          </a:ln>
        </p:spPr>
        <p:txBody>
          <a:bodyPr/>
          <a:lstStyle/>
          <a:p>
            <a:pPr marL="342900" indent="-342900" eaLnBrk="0" hangingPunct="0">
              <a:spcBef>
                <a:spcPct val="20000"/>
              </a:spcBef>
              <a:buClr>
                <a:schemeClr val="tx2"/>
              </a:buClr>
              <a:buFont typeface="Wingdings" pitchFamily="2" charset="2"/>
              <a:buChar char="v"/>
            </a:pPr>
            <a:r>
              <a:rPr lang="en-US" altLang="zh-CN" sz="2800" dirty="0"/>
              <a:t>Audio Interchange File Format</a:t>
            </a:r>
          </a:p>
          <a:p>
            <a:pPr marL="342900" indent="-342900" eaLnBrk="0" hangingPunct="0">
              <a:spcBef>
                <a:spcPct val="20000"/>
              </a:spcBef>
              <a:buClr>
                <a:schemeClr val="tx2"/>
              </a:buClr>
              <a:buFont typeface="Wingdings" pitchFamily="2" charset="2"/>
              <a:buChar char="v"/>
            </a:pPr>
            <a:r>
              <a:rPr lang="zh-CN" altLang="en-US" sz="2800" dirty="0"/>
              <a:t>苹果公司开发</a:t>
            </a:r>
            <a:endParaRPr lang="en-US" altLang="zh-CN" sz="2800" dirty="0"/>
          </a:p>
          <a:p>
            <a:pPr marL="342900" indent="-342900" eaLnBrk="0" hangingPunct="0">
              <a:spcBef>
                <a:spcPct val="20000"/>
              </a:spcBef>
              <a:buClr>
                <a:schemeClr val="tx2"/>
              </a:buClr>
              <a:buFont typeface="Wingdings" pitchFamily="2" charset="2"/>
              <a:buChar char="v"/>
            </a:pPr>
            <a:r>
              <a:rPr lang="zh-CN" altLang="en-US" sz="2800" dirty="0" smtClean="0"/>
              <a:t>没有在</a:t>
            </a:r>
            <a:r>
              <a:rPr lang="en-US" altLang="zh-CN" sz="2800" dirty="0" smtClean="0"/>
              <a:t>PC</a:t>
            </a:r>
            <a:r>
              <a:rPr lang="zh-CN" altLang="en-US" sz="2800" dirty="0" smtClean="0"/>
              <a:t>平台上流行</a:t>
            </a:r>
            <a:endParaRPr lang="zh-CN" altLang="en-US" sz="2800" dirty="0"/>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内容占位符 2"/>
          <p:cNvSpPr txBox="1">
            <a:spLocks/>
          </p:cNvSpPr>
          <p:nvPr/>
        </p:nvSpPr>
        <p:spPr bwMode="gray">
          <a:xfrm>
            <a:off x="1043608" y="1371600"/>
            <a:ext cx="7620000" cy="19853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lang="zh-CN" altLang="zh-CN" sz="2800" dirty="0" smtClean="0"/>
              <a:t>全称是</a:t>
            </a:r>
            <a:r>
              <a:rPr lang="en-US" altLang="zh-CN" sz="2800" dirty="0" smtClean="0"/>
              <a:t>MPEG-1 Audio Layer 3</a:t>
            </a:r>
            <a:r>
              <a:rPr lang="zh-CN" altLang="zh-CN" sz="2800" dirty="0" smtClean="0"/>
              <a:t>，是</a:t>
            </a:r>
            <a:r>
              <a:rPr lang="en-US" altLang="zh-CN" sz="2800" dirty="0" smtClean="0"/>
              <a:t>MPEG-1 </a:t>
            </a:r>
            <a:r>
              <a:rPr lang="zh-CN" altLang="zh-CN" sz="2800" dirty="0" smtClean="0"/>
              <a:t>的衍生编码方式</a:t>
            </a:r>
            <a:endParaRPr lang="en-US" altLang="zh-CN" sz="2800" dirty="0" smtClean="0"/>
          </a:p>
          <a:p>
            <a:pPr marL="342900" lvl="0" indent="-342900" eaLnBrk="0" hangingPunct="0">
              <a:spcBef>
                <a:spcPct val="20000"/>
              </a:spcBef>
              <a:buClr>
                <a:schemeClr val="tx2"/>
              </a:buClr>
              <a:buFont typeface="Wingdings" pitchFamily="2" charset="2"/>
              <a:buChar char="v"/>
            </a:pPr>
            <a:r>
              <a:rPr lang="zh-CN" altLang="zh-CN" sz="2800" dirty="0" smtClean="0"/>
              <a:t>采用的是音感子带编码方法</a:t>
            </a:r>
            <a:endParaRPr lang="en-US" altLang="zh-CN" sz="2800" dirty="0" smtClean="0"/>
          </a:p>
          <a:p>
            <a:pPr marL="342900" lvl="0" indent="-342900" eaLnBrk="0" hangingPunct="0">
              <a:spcBef>
                <a:spcPct val="20000"/>
              </a:spcBef>
              <a:buClr>
                <a:schemeClr val="tx2"/>
              </a:buClr>
              <a:buFont typeface="Wingdings" pitchFamily="2" charset="2"/>
              <a:buChar char="v"/>
            </a:pPr>
            <a:r>
              <a:rPr lang="zh-CN" altLang="zh-CN" sz="2800" dirty="0" smtClean="0"/>
              <a:t>在</a:t>
            </a:r>
            <a:r>
              <a:rPr lang="en-US" altLang="zh-CN" sz="2800" dirty="0" smtClean="0"/>
              <a:t>12</a:t>
            </a:r>
            <a:r>
              <a:rPr lang="zh-CN" altLang="zh-CN" sz="2800" dirty="0" smtClean="0"/>
              <a:t>∶</a:t>
            </a:r>
            <a:r>
              <a:rPr lang="en-US" altLang="zh-CN" sz="2800" dirty="0" smtClean="0"/>
              <a:t>1 </a:t>
            </a:r>
            <a:r>
              <a:rPr lang="zh-CN" altLang="zh-CN" sz="2800" dirty="0" smtClean="0"/>
              <a:t>的压缩比下保持近似于</a:t>
            </a:r>
            <a:r>
              <a:rPr lang="en-US" altLang="zh-CN" sz="2800" dirty="0" smtClean="0"/>
              <a:t>CD</a:t>
            </a:r>
            <a:r>
              <a:rPr lang="zh-CN" altLang="zh-CN" sz="2800" dirty="0" smtClean="0"/>
              <a:t>音质</a:t>
            </a:r>
            <a:endParaRPr lang="en-US" altLang="zh-CN" sz="2800" dirty="0" smtClean="0"/>
          </a:p>
          <a:p>
            <a:pPr marL="342900" lvl="0" indent="-342900" eaLnBrk="0" hangingPunct="0">
              <a:spcBef>
                <a:spcPct val="20000"/>
              </a:spcBef>
              <a:buClr>
                <a:schemeClr val="tx2"/>
              </a:buClr>
              <a:buFont typeface="Wingdings" pitchFamily="2" charset="2"/>
              <a:buChar char="v"/>
            </a:pPr>
            <a:endParaRPr kumimoji="0" lang="zh-CN" alt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8" name="标题 7"/>
          <p:cNvSpPr>
            <a:spLocks noGrp="1"/>
          </p:cNvSpPr>
          <p:nvPr>
            <p:ph type="title"/>
          </p:nvPr>
        </p:nvSpPr>
        <p:spPr/>
        <p:txBody>
          <a:bodyPr/>
          <a:lstStyle/>
          <a:p>
            <a:pPr lvl="0"/>
            <a:r>
              <a:rPr lang="en-US" altLang="zh-CN" dirty="0" smtClean="0"/>
              <a:t>mp3</a:t>
            </a:r>
            <a:r>
              <a:rPr lang="zh-CN" altLang="en-US" dirty="0" smtClean="0"/>
              <a:t>（</a:t>
            </a:r>
            <a:r>
              <a:rPr lang="en-US" altLang="zh-CN" dirty="0" smtClean="0"/>
              <a:t>.mp3</a:t>
            </a:r>
            <a:r>
              <a:rPr lang="zh-CN" altLang="en-US" dirty="0" smtClean="0"/>
              <a:t>）</a:t>
            </a:r>
            <a:endParaRPr lang="zh-CN" altLang="en-US" dirty="0"/>
          </a:p>
        </p:txBody>
      </p:sp>
      <p:sp>
        <p:nvSpPr>
          <p:cNvPr id="9" name="内容占位符 2"/>
          <p:cNvSpPr txBox="1">
            <a:spLocks/>
          </p:cNvSpPr>
          <p:nvPr/>
        </p:nvSpPr>
        <p:spPr bwMode="gray">
          <a:xfrm>
            <a:off x="1056456" y="4611960"/>
            <a:ext cx="7620000" cy="61724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lang="en-US" altLang="zh-CN" sz="2800" dirty="0" smtClean="0"/>
              <a:t>mp3</a:t>
            </a:r>
            <a:r>
              <a:rPr lang="zh-CN" altLang="zh-CN" sz="2800" dirty="0" smtClean="0"/>
              <a:t>的一种扩展，支持</a:t>
            </a:r>
            <a:r>
              <a:rPr lang="en-US" altLang="zh-CN" sz="2800" dirty="0" smtClean="0"/>
              <a:t>5.1</a:t>
            </a:r>
            <a:r>
              <a:rPr lang="zh-CN" altLang="zh-CN" sz="2800" dirty="0" smtClean="0"/>
              <a:t>声道音频</a:t>
            </a:r>
            <a:endParaRPr kumimoji="0" lang="zh-CN" alt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10" name="标题 7"/>
          <p:cNvSpPr txBox="1">
            <a:spLocks/>
          </p:cNvSpPr>
          <p:nvPr/>
        </p:nvSpPr>
        <p:spPr bwMode="gray">
          <a:xfrm>
            <a:off x="1308248" y="4016424"/>
            <a:ext cx="7086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eaLnBrk="0" hangingPunct="0"/>
            <a:r>
              <a:rPr lang="en-US" altLang="zh-CN" sz="3600" kern="0" dirty="0" smtClean="0">
                <a:solidFill>
                  <a:schemeClr val="tx2"/>
                </a:solidFill>
                <a:latin typeface="+mj-lt"/>
                <a:ea typeface="+mj-ea"/>
                <a:cs typeface="+mj-cs"/>
              </a:rPr>
              <a:t>m</a:t>
            </a:r>
            <a:r>
              <a:rPr kumimoji="0" lang="en-US" altLang="zh-CN" sz="3600" b="1" i="0" u="none" strike="noStrike" kern="0" cap="none" spc="0" normalizeH="0" baseline="0" noProof="0" dirty="0" smtClean="0">
                <a:ln>
                  <a:noFill/>
                </a:ln>
                <a:solidFill>
                  <a:schemeClr val="tx2"/>
                </a:solidFill>
                <a:effectLst/>
                <a:uLnTx/>
                <a:uFillTx/>
                <a:latin typeface="+mj-lt"/>
                <a:ea typeface="+mj-ea"/>
                <a:cs typeface="+mj-cs"/>
              </a:rPr>
              <a:t>p3 surround</a:t>
            </a:r>
            <a:r>
              <a:rPr kumimoji="0" lang="zh-CN" altLang="en-US" sz="3600" b="1" i="0" u="none" strike="noStrike" kern="0" cap="none" spc="0" normalizeH="0" baseline="0" noProof="0" dirty="0" smtClean="0">
                <a:ln>
                  <a:noFill/>
                </a:ln>
                <a:solidFill>
                  <a:schemeClr val="tx2"/>
                </a:solidFill>
                <a:effectLst/>
                <a:uLnTx/>
                <a:uFillTx/>
                <a:latin typeface="+mj-lt"/>
                <a:ea typeface="+mj-ea"/>
                <a:cs typeface="+mj-cs"/>
              </a:rPr>
              <a:t>（</a:t>
            </a:r>
            <a:r>
              <a:rPr kumimoji="0" lang="en-US" altLang="zh-CN" sz="3600" b="1" i="0" u="none" strike="noStrike" kern="0" cap="none" spc="0" normalizeH="0" baseline="0" noProof="0" dirty="0" smtClean="0">
                <a:ln>
                  <a:noFill/>
                </a:ln>
                <a:solidFill>
                  <a:schemeClr val="tx2"/>
                </a:solidFill>
                <a:effectLst/>
                <a:uLnTx/>
                <a:uFillTx/>
                <a:latin typeface="+mj-lt"/>
                <a:ea typeface="+mj-ea"/>
                <a:cs typeface="+mj-cs"/>
              </a:rPr>
              <a:t>.mp3</a:t>
            </a:r>
            <a:r>
              <a:rPr kumimoji="0" lang="zh-CN" altLang="en-US" sz="3600" b="1" i="0" u="none" strike="noStrike" kern="0" cap="none" spc="0" normalizeH="0" baseline="0" noProof="0" dirty="0" smtClean="0">
                <a:ln>
                  <a:noFill/>
                </a:ln>
                <a:solidFill>
                  <a:schemeClr val="tx2"/>
                </a:solidFill>
                <a:effectLst/>
                <a:uLnTx/>
                <a:uFillTx/>
                <a:latin typeface="+mj-lt"/>
                <a:ea typeface="+mj-ea"/>
                <a:cs typeface="+mj-cs"/>
              </a:rPr>
              <a:t>）</a:t>
            </a:r>
            <a:endParaRPr kumimoji="0" lang="zh-CN" altLang="en-US" sz="3600" b="1" i="0" u="none" strike="noStrike" kern="0" cap="none" spc="0" normalizeH="0" baseline="0" noProof="0" dirty="0">
              <a:ln>
                <a:noFill/>
              </a:ln>
              <a:solidFill>
                <a:schemeClr val="tx2"/>
              </a:solidFill>
              <a:effectLst/>
              <a:uLnTx/>
              <a:uFillTx/>
              <a:latin typeface="+mj-lt"/>
              <a:ea typeface="+mj-ea"/>
              <a:cs typeface="+mj-cs"/>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标题 1"/>
          <p:cNvSpPr>
            <a:spLocks noGrp="1"/>
          </p:cNvSpPr>
          <p:nvPr>
            <p:ph type="title"/>
          </p:nvPr>
        </p:nvSpPr>
        <p:spPr>
          <a:xfrm>
            <a:off x="1295400" y="457200"/>
            <a:ext cx="7086600" cy="563563"/>
          </a:xfrm>
        </p:spPr>
        <p:txBody>
          <a:bodyPr/>
          <a:lstStyle/>
          <a:p>
            <a:r>
              <a:rPr lang="en-US" altLang="zh-CN" dirty="0" smtClean="0"/>
              <a:t>au</a:t>
            </a:r>
            <a:r>
              <a:rPr lang="zh-CN" altLang="en-US" dirty="0" smtClean="0"/>
              <a:t>（</a:t>
            </a:r>
            <a:r>
              <a:rPr lang="en-US" altLang="zh-CN" dirty="0" smtClean="0"/>
              <a:t>.au</a:t>
            </a:r>
            <a:r>
              <a:rPr lang="zh-CN" altLang="en-US" dirty="0" smtClean="0"/>
              <a:t>）</a:t>
            </a:r>
            <a:endParaRPr lang="zh-CN" altLang="en-US" dirty="0"/>
          </a:p>
        </p:txBody>
      </p:sp>
      <p:sp>
        <p:nvSpPr>
          <p:cNvPr id="6" name="内容占位符 2"/>
          <p:cNvSpPr>
            <a:spLocks noGrp="1"/>
          </p:cNvSpPr>
          <p:nvPr>
            <p:ph idx="1"/>
          </p:nvPr>
        </p:nvSpPr>
        <p:spPr>
          <a:xfrm>
            <a:off x="1066800" y="1196752"/>
            <a:ext cx="7620000" cy="2849488"/>
          </a:xfrm>
        </p:spPr>
        <p:txBody>
          <a:bodyPr/>
          <a:lstStyle/>
          <a:p>
            <a:r>
              <a:rPr lang="zh-CN" altLang="zh-CN" sz="2800" dirty="0" smtClean="0"/>
              <a:t>主要在</a:t>
            </a:r>
            <a:r>
              <a:rPr lang="en-US" altLang="zh-CN" sz="2800" dirty="0" smtClean="0"/>
              <a:t>Internet</a:t>
            </a:r>
            <a:r>
              <a:rPr lang="zh-CN" altLang="zh-CN" sz="2800" dirty="0" smtClean="0"/>
              <a:t>上使用的多媒体声音文件</a:t>
            </a:r>
            <a:endParaRPr lang="en-US" altLang="zh-CN" sz="2800" dirty="0" smtClean="0"/>
          </a:p>
          <a:p>
            <a:r>
              <a:rPr lang="en-US" altLang="zh-CN" sz="2800" dirty="0" smtClean="0"/>
              <a:t>UNIX </a:t>
            </a:r>
            <a:r>
              <a:rPr lang="zh-CN" altLang="zh-CN" sz="2800" dirty="0" smtClean="0"/>
              <a:t>操作系统下的数字声音文件</a:t>
            </a:r>
            <a:endParaRPr lang="en-US" altLang="zh-CN" sz="2800" dirty="0" smtClean="0"/>
          </a:p>
          <a:p>
            <a:r>
              <a:rPr lang="zh-CN" altLang="zh-CN" sz="2800" dirty="0" smtClean="0"/>
              <a:t>支持多种压缩方式，但文件结构的灵活性就比不上</a:t>
            </a:r>
            <a:r>
              <a:rPr lang="en-US" altLang="zh-CN" sz="2800" dirty="0" smtClean="0"/>
              <a:t>AIFF </a:t>
            </a:r>
            <a:r>
              <a:rPr lang="zh-CN" altLang="zh-CN" sz="2800" dirty="0" smtClean="0"/>
              <a:t>和</a:t>
            </a:r>
            <a:r>
              <a:rPr lang="en-US" altLang="zh-CN" sz="2800" dirty="0" smtClean="0"/>
              <a:t>WAV</a:t>
            </a:r>
          </a:p>
          <a:p>
            <a:r>
              <a:rPr lang="zh-CN" altLang="zh-CN" sz="2800" dirty="0" smtClean="0"/>
              <a:t>目前可能唯一必须使用</a:t>
            </a:r>
            <a:r>
              <a:rPr lang="en-US" altLang="zh-CN" sz="2800" dirty="0" smtClean="0"/>
              <a:t>AU </a:t>
            </a:r>
            <a:r>
              <a:rPr lang="zh-CN" altLang="zh-CN" sz="2800" dirty="0" smtClean="0"/>
              <a:t>格式来保存音频文件的就是</a:t>
            </a:r>
            <a:r>
              <a:rPr lang="en-US" altLang="zh-CN" sz="2800" dirty="0" smtClean="0"/>
              <a:t>Java </a:t>
            </a:r>
            <a:r>
              <a:rPr lang="zh-CN" altLang="zh-CN" sz="2800" dirty="0" smtClean="0"/>
              <a:t>平台</a:t>
            </a:r>
            <a:endParaRPr lang="zh-CN" altLang="en-US" sz="2800"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a:xfrm>
            <a:off x="1295400" y="457200"/>
            <a:ext cx="7562850" cy="563563"/>
          </a:xfrm>
        </p:spPr>
        <p:txBody>
          <a:bodyPr/>
          <a:lstStyle/>
          <a:p>
            <a:r>
              <a:rPr lang="en-US" altLang="zh-CN" dirty="0" smtClean="0">
                <a:ea typeface="宋体" pitchFamily="2" charset="-122"/>
              </a:rPr>
              <a:t>wma </a:t>
            </a:r>
            <a:r>
              <a:rPr lang="zh-CN" altLang="en-US" dirty="0" smtClean="0">
                <a:ea typeface="宋体" pitchFamily="2" charset="-122"/>
              </a:rPr>
              <a:t>（</a:t>
            </a:r>
            <a:r>
              <a:rPr lang="en-US" altLang="zh-CN" dirty="0" smtClean="0">
                <a:ea typeface="宋体" pitchFamily="2" charset="-122"/>
              </a:rPr>
              <a:t>.wma</a:t>
            </a:r>
            <a:r>
              <a:rPr lang="zh-CN" altLang="en-US" dirty="0" smtClean="0">
                <a:ea typeface="宋体" pitchFamily="2" charset="-122"/>
              </a:rPr>
              <a:t>）</a:t>
            </a:r>
          </a:p>
        </p:txBody>
      </p:sp>
      <p:sp>
        <p:nvSpPr>
          <p:cNvPr id="64515" name="内容占位符 2"/>
          <p:cNvSpPr>
            <a:spLocks noGrp="1"/>
          </p:cNvSpPr>
          <p:nvPr>
            <p:ph idx="1"/>
          </p:nvPr>
        </p:nvSpPr>
        <p:spPr>
          <a:xfrm>
            <a:off x="755576" y="1268760"/>
            <a:ext cx="8064896" cy="4700588"/>
          </a:xfrm>
        </p:spPr>
        <p:txBody>
          <a:bodyPr/>
          <a:lstStyle/>
          <a:p>
            <a:r>
              <a:rPr lang="zh-CN" altLang="zh-CN" sz="2800" dirty="0" smtClean="0"/>
              <a:t>微软在互联网音频领域的力作</a:t>
            </a:r>
            <a:endParaRPr lang="en-US" altLang="zh-CN" sz="2800" dirty="0" smtClean="0"/>
          </a:p>
          <a:p>
            <a:r>
              <a:rPr lang="zh-CN" altLang="zh-CN" sz="2800" dirty="0" smtClean="0"/>
              <a:t>压缩率一般可以达到</a:t>
            </a:r>
            <a:r>
              <a:rPr lang="en-US" altLang="zh-CN" sz="2800" dirty="0" smtClean="0"/>
              <a:t>18</a:t>
            </a:r>
            <a:r>
              <a:rPr lang="zh-CN" altLang="zh-CN" sz="2800" dirty="0" smtClean="0"/>
              <a:t>∶</a:t>
            </a:r>
            <a:r>
              <a:rPr lang="en-US" altLang="zh-CN" sz="2800" dirty="0" smtClean="0"/>
              <a:t>1</a:t>
            </a:r>
          </a:p>
          <a:p>
            <a:r>
              <a:rPr lang="zh-CN" altLang="zh-CN" sz="2800" dirty="0" smtClean="0"/>
              <a:t>可以通过</a:t>
            </a:r>
            <a:r>
              <a:rPr lang="en-US" altLang="zh-CN" sz="2800" dirty="0" smtClean="0"/>
              <a:t>DRM</a:t>
            </a:r>
            <a:r>
              <a:rPr lang="zh-CN" altLang="zh-CN" sz="2800" dirty="0" smtClean="0"/>
              <a:t>（</a:t>
            </a:r>
            <a:r>
              <a:rPr lang="zh-CN" altLang="en-US" sz="2800" dirty="0" smtClean="0"/>
              <a:t>数字版权管理）</a:t>
            </a:r>
            <a:r>
              <a:rPr lang="zh-CN" altLang="zh-CN" sz="2800" dirty="0" smtClean="0"/>
              <a:t>方案加入防止拷贝，或者加入限制播放时间和播放次数，甚至是播放机器的限制，可有力地防止盗版</a:t>
            </a:r>
            <a:endParaRPr lang="en-US" altLang="zh-CN" sz="2800" dirty="0" smtClean="0"/>
          </a:p>
          <a:p>
            <a:r>
              <a:rPr lang="zh-CN" altLang="zh-CN" sz="2800" dirty="0" smtClean="0"/>
              <a:t>支持流技术，可以很轻松地实现在线广播</a:t>
            </a:r>
            <a:endParaRPr lang="en-US" altLang="zh-CN" sz="2800" dirty="0" smtClean="0"/>
          </a:p>
          <a:p>
            <a:r>
              <a:rPr lang="zh-CN" altLang="zh-CN" sz="2800" dirty="0" smtClean="0"/>
              <a:t>码率高于</a:t>
            </a:r>
            <a:r>
              <a:rPr lang="en-US" altLang="zh-CN" sz="2800" dirty="0" smtClean="0"/>
              <a:t>192kbps</a:t>
            </a:r>
            <a:r>
              <a:rPr lang="zh-CN" altLang="zh-CN" sz="2800" dirty="0" smtClean="0"/>
              <a:t>时，</a:t>
            </a:r>
            <a:r>
              <a:rPr lang="en-US" altLang="zh-CN" sz="2800" dirty="0" smtClean="0"/>
              <a:t>MP3</a:t>
            </a:r>
            <a:r>
              <a:rPr lang="zh-CN" altLang="zh-CN" sz="2800" dirty="0" smtClean="0"/>
              <a:t>的音质要好于</a:t>
            </a:r>
            <a:r>
              <a:rPr lang="en-US" altLang="zh-CN" sz="2800" dirty="0" smtClean="0"/>
              <a:t>WMA</a:t>
            </a:r>
            <a:r>
              <a:rPr lang="zh-CN" altLang="zh-CN" sz="2800" dirty="0" smtClean="0"/>
              <a:t>。但是较低比特率时，</a:t>
            </a:r>
            <a:r>
              <a:rPr lang="en-US" altLang="zh-CN" sz="2800" dirty="0" smtClean="0"/>
              <a:t>WMA</a:t>
            </a:r>
            <a:r>
              <a:rPr lang="zh-CN" altLang="zh-CN" sz="2800" dirty="0" smtClean="0"/>
              <a:t>可以在同样音质条件下获得比</a:t>
            </a:r>
            <a:r>
              <a:rPr lang="en-US" altLang="zh-CN" sz="2800" dirty="0" smtClean="0"/>
              <a:t>MP3</a:t>
            </a:r>
            <a:r>
              <a:rPr lang="zh-CN" altLang="zh-CN" sz="2800" dirty="0" smtClean="0"/>
              <a:t>文件更小的体积</a:t>
            </a:r>
            <a:endParaRPr lang="zh-CN" altLang="en-US" sz="2800" dirty="0" smtClean="0">
              <a:ea typeface="宋体" pitchFamily="2" charset="-122"/>
            </a:endParaRPr>
          </a:p>
        </p:txBody>
      </p:sp>
      <p:sp>
        <p:nvSpPr>
          <p:cNvPr id="645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259632" y="489173"/>
            <a:ext cx="7200800" cy="563563"/>
          </a:xfrm>
        </p:spPr>
        <p:txBody>
          <a:bodyPr/>
          <a:lstStyle/>
          <a:p>
            <a:r>
              <a:rPr lang="en-US" altLang="zh-CN" sz="3200" dirty="0" smtClean="0">
                <a:ea typeface="宋体" pitchFamily="2" charset="-122"/>
              </a:rPr>
              <a:t>Real audio </a:t>
            </a:r>
            <a:r>
              <a:rPr lang="zh-CN" altLang="en-US" sz="3200" dirty="0" smtClean="0">
                <a:ea typeface="宋体" pitchFamily="2" charset="-122"/>
              </a:rPr>
              <a:t>（</a:t>
            </a:r>
            <a:r>
              <a:rPr lang="en-US" altLang="zh-CN" sz="3200" dirty="0" smtClean="0">
                <a:ea typeface="宋体" pitchFamily="2" charset="-122"/>
              </a:rPr>
              <a:t>.</a:t>
            </a:r>
            <a:r>
              <a:rPr lang="en-US" altLang="zh-CN" sz="3200" dirty="0" err="1" smtClean="0">
                <a:ea typeface="宋体" pitchFamily="2" charset="-122"/>
              </a:rPr>
              <a:t>ra</a:t>
            </a:r>
            <a:r>
              <a:rPr lang="zh-CN" altLang="en-US" sz="3200" dirty="0" smtClean="0">
                <a:ea typeface="宋体" pitchFamily="2" charset="-122"/>
              </a:rPr>
              <a:t>，</a:t>
            </a:r>
            <a:r>
              <a:rPr lang="en-US" altLang="zh-CN" sz="3200" dirty="0" smtClean="0">
                <a:ea typeface="宋体" pitchFamily="2" charset="-122"/>
              </a:rPr>
              <a:t>.</a:t>
            </a:r>
            <a:r>
              <a:rPr lang="en-US" altLang="zh-CN" sz="3200" dirty="0" err="1" smtClean="0">
                <a:ea typeface="宋体" pitchFamily="2" charset="-122"/>
              </a:rPr>
              <a:t>rm</a:t>
            </a:r>
            <a:r>
              <a:rPr lang="zh-CN" altLang="en-US" sz="3200" dirty="0" smtClean="0">
                <a:ea typeface="宋体" pitchFamily="2" charset="-122"/>
              </a:rPr>
              <a:t>）</a:t>
            </a:r>
          </a:p>
        </p:txBody>
      </p:sp>
      <p:sp>
        <p:nvSpPr>
          <p:cNvPr id="65539" name="内容占位符 2"/>
          <p:cNvSpPr>
            <a:spLocks noGrp="1"/>
          </p:cNvSpPr>
          <p:nvPr>
            <p:ph idx="1"/>
          </p:nvPr>
        </p:nvSpPr>
        <p:spPr>
          <a:xfrm>
            <a:off x="1066800" y="1071563"/>
            <a:ext cx="7620000" cy="4661693"/>
          </a:xfrm>
        </p:spPr>
        <p:txBody>
          <a:bodyPr/>
          <a:lstStyle/>
          <a:p>
            <a:r>
              <a:rPr lang="en-US" altLang="zh-CN" sz="2800" dirty="0" smtClean="0"/>
              <a:t>Real Networks</a:t>
            </a:r>
            <a:r>
              <a:rPr lang="zh-CN" altLang="zh-CN" sz="2800" dirty="0" smtClean="0"/>
              <a:t>公司推出的一种文件格式</a:t>
            </a:r>
            <a:endParaRPr lang="en-US" altLang="zh-CN" sz="2800" dirty="0" smtClean="0"/>
          </a:p>
          <a:p>
            <a:r>
              <a:rPr lang="zh-CN" altLang="zh-CN" sz="2800" dirty="0" smtClean="0"/>
              <a:t>可以实时传输音频信息，尤其是在网速较慢的情况下（如</a:t>
            </a:r>
            <a:r>
              <a:rPr lang="en-US" altLang="zh-CN" sz="2800" dirty="0" smtClean="0"/>
              <a:t>28.8kbps</a:t>
            </a:r>
            <a:r>
              <a:rPr lang="zh-CN" altLang="zh-CN" sz="2800" dirty="0" smtClean="0"/>
              <a:t>），因此适用于网络上的在线播放</a:t>
            </a:r>
            <a:endParaRPr lang="en-US" altLang="zh-CN" sz="2800" dirty="0" smtClean="0"/>
          </a:p>
          <a:p>
            <a:r>
              <a:rPr lang="zh-CN" altLang="zh-CN" sz="2800" dirty="0" smtClean="0"/>
              <a:t>随着网络带宽的不同而改变声音的质量</a:t>
            </a:r>
            <a:r>
              <a:rPr lang="zh-CN" altLang="en-US" sz="2800" dirty="0" smtClean="0"/>
              <a:t>，</a:t>
            </a:r>
            <a:r>
              <a:rPr lang="zh-CN" altLang="zh-CN" sz="2800" dirty="0" smtClean="0"/>
              <a:t>支持边读边放，也支持使用特殊协议来隐匿文件的真实网络地址，从而实现只在线播放而不提供下载的欣赏方式</a:t>
            </a:r>
            <a:endParaRPr lang="en-US" altLang="zh-CN" sz="2800" dirty="0" smtClean="0"/>
          </a:p>
          <a:p>
            <a:r>
              <a:rPr lang="en-US" altLang="zh-CN" sz="2800" dirty="0" smtClean="0"/>
              <a:t>RA</a:t>
            </a:r>
            <a:r>
              <a:rPr lang="zh-CN" altLang="zh-CN" sz="2800" dirty="0" smtClean="0"/>
              <a:t>和</a:t>
            </a:r>
            <a:r>
              <a:rPr lang="en-US" altLang="zh-CN" sz="2800" dirty="0" smtClean="0"/>
              <a:t>WMA</a:t>
            </a:r>
            <a:r>
              <a:rPr lang="zh-CN" altLang="zh-CN" sz="2800" dirty="0" smtClean="0"/>
              <a:t>是目前互联网上用于在线试听最多的音频媒体格式</a:t>
            </a:r>
            <a:endParaRPr lang="zh-CN" altLang="en-US" sz="2800" dirty="0" smtClean="0">
              <a:ea typeface="宋体" pitchFamily="2" charset="-122"/>
            </a:endParaRPr>
          </a:p>
        </p:txBody>
      </p:sp>
      <p:sp>
        <p:nvSpPr>
          <p:cNvPr id="655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64096" y="260648"/>
            <a:ext cx="8532440" cy="563563"/>
          </a:xfrm>
        </p:spPr>
        <p:txBody>
          <a:bodyPr/>
          <a:lstStyle/>
          <a:p>
            <a:r>
              <a:rPr lang="en-US" altLang="zh-CN" sz="3200" dirty="0" smtClean="0"/>
              <a:t>AC-3</a:t>
            </a:r>
            <a:r>
              <a:rPr lang="zh-CN" altLang="en-US" sz="3200" dirty="0" smtClean="0"/>
              <a:t>（</a:t>
            </a:r>
            <a:r>
              <a:rPr lang="en-US" altLang="zh-CN" sz="3200" dirty="0" smtClean="0"/>
              <a:t>Adaptive Transform Coder 3</a:t>
            </a:r>
            <a:r>
              <a:rPr lang="zh-CN" altLang="en-US" sz="3200" dirty="0" smtClean="0"/>
              <a:t>）</a:t>
            </a:r>
            <a:endParaRPr lang="zh-CN" altLang="en-US" sz="3200" dirty="0"/>
          </a:p>
        </p:txBody>
      </p:sp>
      <p:sp>
        <p:nvSpPr>
          <p:cNvPr id="3" name="内容占位符 2"/>
          <p:cNvSpPr>
            <a:spLocks noGrp="1"/>
          </p:cNvSpPr>
          <p:nvPr>
            <p:ph idx="1"/>
          </p:nvPr>
        </p:nvSpPr>
        <p:spPr/>
        <p:txBody>
          <a:bodyPr/>
          <a:lstStyle/>
          <a:p>
            <a:r>
              <a:rPr lang="zh-CN" altLang="zh-CN" sz="2800" dirty="0" smtClean="0"/>
              <a:t>杜比公司于</a:t>
            </a:r>
            <a:r>
              <a:rPr lang="en-US" altLang="zh-CN" sz="2800" dirty="0" smtClean="0"/>
              <a:t>1992</a:t>
            </a:r>
            <a:r>
              <a:rPr lang="zh-CN" altLang="zh-CN" sz="2800" dirty="0" smtClean="0"/>
              <a:t>年推出的一种数字音频的有损压缩编码格式</a:t>
            </a:r>
            <a:endParaRPr lang="en-US" altLang="zh-CN" sz="2800" dirty="0" smtClean="0"/>
          </a:p>
          <a:p>
            <a:r>
              <a:rPr lang="zh-CN" altLang="zh-CN" sz="2800" dirty="0" smtClean="0"/>
              <a:t>支持</a:t>
            </a:r>
            <a:r>
              <a:rPr lang="en-US" altLang="zh-CN" sz="2800" dirty="0" smtClean="0"/>
              <a:t>5.1</a:t>
            </a:r>
            <a:r>
              <a:rPr lang="zh-CN" altLang="zh-CN" sz="2800" dirty="0" smtClean="0"/>
              <a:t>声道环绕立体声，单声道</a:t>
            </a:r>
            <a:r>
              <a:rPr lang="en-US" altLang="zh-CN" sz="2800" dirty="0" smtClean="0"/>
              <a:t>/</a:t>
            </a:r>
            <a:r>
              <a:rPr lang="zh-CN" altLang="zh-CN" sz="2800" dirty="0" smtClean="0"/>
              <a:t>双单声道</a:t>
            </a:r>
            <a:r>
              <a:rPr lang="en-US" altLang="zh-CN" sz="2800" dirty="0" smtClean="0"/>
              <a:t>/</a:t>
            </a:r>
            <a:r>
              <a:rPr lang="zh-CN" altLang="zh-CN" sz="2800" dirty="0" smtClean="0"/>
              <a:t>双声道立体声，被广泛用于电影、</a:t>
            </a:r>
            <a:r>
              <a:rPr lang="en-US" altLang="zh-CN" sz="2800" dirty="0" smtClean="0"/>
              <a:t>DVD</a:t>
            </a:r>
            <a:r>
              <a:rPr lang="zh-CN" altLang="zh-CN" sz="2800" dirty="0" smtClean="0"/>
              <a:t>和</a:t>
            </a:r>
            <a:r>
              <a:rPr lang="en-US" altLang="zh-CN" sz="2800" dirty="0" smtClean="0"/>
              <a:t>HDTV</a:t>
            </a:r>
          </a:p>
          <a:p>
            <a:r>
              <a:rPr lang="zh-CN" altLang="en-US" sz="2800" dirty="0" smtClean="0"/>
              <a:t>采用</a:t>
            </a:r>
            <a:r>
              <a:rPr lang="zh-CN" altLang="zh-CN" sz="2800" dirty="0" smtClean="0"/>
              <a:t>基于人类听觉特性的音感子带编码</a:t>
            </a:r>
            <a:endParaRPr lang="en-US" altLang="zh-CN" sz="2800" dirty="0" smtClean="0"/>
          </a:p>
          <a:p>
            <a:r>
              <a:rPr lang="zh-CN" altLang="zh-CN" sz="2800" dirty="0" smtClean="0"/>
              <a:t>采样频率为</a:t>
            </a:r>
            <a:r>
              <a:rPr lang="en-US" altLang="zh-CN" sz="2800" dirty="0" smtClean="0"/>
              <a:t>32/44.1/48kHz</a:t>
            </a:r>
            <a:r>
              <a:rPr lang="zh-CN" altLang="zh-CN" sz="2800" dirty="0" smtClean="0"/>
              <a:t>、量化精度为</a:t>
            </a:r>
            <a:r>
              <a:rPr lang="en-US" altLang="zh-CN" sz="2800" dirty="0" smtClean="0"/>
              <a:t>8/16bit</a:t>
            </a:r>
            <a:r>
              <a:rPr lang="zh-CN" altLang="zh-CN" sz="2800" dirty="0" smtClean="0"/>
              <a:t>、码率为</a:t>
            </a:r>
            <a:r>
              <a:rPr lang="en-US" altLang="zh-CN" sz="2800" dirty="0" smtClean="0"/>
              <a:t>32~640 </a:t>
            </a:r>
            <a:r>
              <a:rPr lang="en-US" altLang="zh-CN" sz="2800" dirty="0" err="1" smtClean="0"/>
              <a:t>kbit</a:t>
            </a:r>
            <a:r>
              <a:rPr lang="en-US" altLang="zh-CN" sz="2800" dirty="0" smtClean="0"/>
              <a:t>/s</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43608" y="457200"/>
            <a:ext cx="8100392" cy="563563"/>
          </a:xfrm>
        </p:spPr>
        <p:txBody>
          <a:bodyPr/>
          <a:lstStyle/>
          <a:p>
            <a:r>
              <a:rPr lang="en-US" altLang="zh-CN" dirty="0" smtClean="0"/>
              <a:t>DTS</a:t>
            </a:r>
            <a:r>
              <a:rPr lang="zh-CN" altLang="en-US" dirty="0" smtClean="0"/>
              <a:t>（</a:t>
            </a:r>
            <a:r>
              <a:rPr lang="en-US" altLang="zh-CN" dirty="0" smtClean="0"/>
              <a:t>Digital Theater System</a:t>
            </a:r>
            <a:r>
              <a:rPr lang="zh-CN" altLang="en-US" dirty="0" smtClean="0"/>
              <a:t>）</a:t>
            </a:r>
            <a:endParaRPr lang="zh-CN" altLang="en-US" dirty="0"/>
          </a:p>
        </p:txBody>
      </p:sp>
      <p:sp>
        <p:nvSpPr>
          <p:cNvPr id="3" name="内容占位符 2"/>
          <p:cNvSpPr>
            <a:spLocks noGrp="1"/>
          </p:cNvSpPr>
          <p:nvPr>
            <p:ph idx="1"/>
          </p:nvPr>
        </p:nvSpPr>
        <p:spPr/>
        <p:txBody>
          <a:bodyPr/>
          <a:lstStyle/>
          <a:p>
            <a:r>
              <a:rPr lang="en-US" altLang="zh-CN" sz="2800" dirty="0" smtClean="0"/>
              <a:t>DTS</a:t>
            </a:r>
            <a:r>
              <a:rPr lang="zh-CN" altLang="zh-CN" sz="2800" dirty="0" smtClean="0"/>
              <a:t>公司于</a:t>
            </a:r>
            <a:r>
              <a:rPr lang="en-US" altLang="zh-CN" sz="2800" dirty="0" smtClean="0"/>
              <a:t>1993</a:t>
            </a:r>
            <a:r>
              <a:rPr lang="zh-CN" altLang="zh-CN" sz="2800" dirty="0" smtClean="0"/>
              <a:t>年推出的一种用于商业和家庭应用的多声道环绕立体声格式，主要用作电影和</a:t>
            </a:r>
            <a:r>
              <a:rPr lang="en-US" altLang="zh-CN" sz="2800" dirty="0" smtClean="0"/>
              <a:t>DVD</a:t>
            </a:r>
            <a:r>
              <a:rPr lang="zh-CN" altLang="zh-CN" sz="2800" dirty="0" smtClean="0"/>
              <a:t>中的伴音</a:t>
            </a:r>
            <a:endParaRPr lang="en-US" altLang="zh-CN" sz="2800" dirty="0" smtClean="0"/>
          </a:p>
          <a:p>
            <a:r>
              <a:rPr lang="zh-CN" altLang="zh-CN" sz="2800" dirty="0" smtClean="0"/>
              <a:t>采用相干声学</a:t>
            </a:r>
            <a:r>
              <a:rPr lang="en-US" altLang="zh-CN" sz="2800" dirty="0" smtClean="0"/>
              <a:t>(Coherent Acoustics) </a:t>
            </a:r>
            <a:r>
              <a:rPr lang="zh-CN" altLang="zh-CN" sz="2800" dirty="0" smtClean="0"/>
              <a:t>编码技术</a:t>
            </a:r>
            <a:endParaRPr lang="en-US" altLang="zh-CN" sz="2800" dirty="0" smtClean="0"/>
          </a:p>
          <a:p>
            <a:r>
              <a:rPr lang="zh-CN" altLang="zh-CN" sz="2800" dirty="0" smtClean="0"/>
              <a:t>最初的目标是要使音乐重放达到试听室的水平</a:t>
            </a:r>
            <a:r>
              <a:rPr lang="en-US" altLang="zh-CN" sz="2800" dirty="0" smtClean="0"/>
              <a:t>, </a:t>
            </a:r>
            <a:r>
              <a:rPr lang="zh-CN" altLang="zh-CN" sz="2800" dirty="0" smtClean="0"/>
              <a:t>即“音质高于</a:t>
            </a:r>
            <a:r>
              <a:rPr lang="en-US" altLang="zh-CN" sz="2800" dirty="0" smtClean="0"/>
              <a:t>CD</a:t>
            </a:r>
            <a:r>
              <a:rPr lang="zh-CN" altLang="zh-CN" sz="2800" dirty="0" smtClean="0"/>
              <a:t>”</a:t>
            </a:r>
            <a:endParaRPr lang="en-US" altLang="zh-CN" sz="2800" dirty="0" smtClean="0"/>
          </a:p>
          <a:p>
            <a:r>
              <a:rPr lang="zh-CN" altLang="zh-CN" sz="2800" dirty="0" smtClean="0"/>
              <a:t>第二个主要目标是其压缩算法应是广泛适用而且灵活的</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52128" y="457200"/>
            <a:ext cx="8388424" cy="563563"/>
          </a:xfrm>
        </p:spPr>
        <p:txBody>
          <a:bodyPr/>
          <a:lstStyle/>
          <a:p>
            <a:r>
              <a:rPr lang="en-US" altLang="zh-CN" dirty="0" smtClean="0"/>
              <a:t>AAC</a:t>
            </a:r>
            <a:r>
              <a:rPr lang="zh-CN" altLang="en-US" dirty="0" smtClean="0"/>
              <a:t>（</a:t>
            </a:r>
            <a:r>
              <a:rPr lang="en-US" altLang="zh-CN" dirty="0" smtClean="0"/>
              <a:t>Advanced Audio Coding</a:t>
            </a:r>
            <a:r>
              <a:rPr lang="zh-CN" altLang="en-US" dirty="0" smtClean="0"/>
              <a:t>）</a:t>
            </a:r>
            <a:endParaRPr lang="zh-CN" altLang="en-US" dirty="0"/>
          </a:p>
        </p:txBody>
      </p:sp>
      <p:sp>
        <p:nvSpPr>
          <p:cNvPr id="3" name="内容占位符 2"/>
          <p:cNvSpPr>
            <a:spLocks noGrp="1"/>
          </p:cNvSpPr>
          <p:nvPr>
            <p:ph idx="1"/>
          </p:nvPr>
        </p:nvSpPr>
        <p:spPr>
          <a:xfrm>
            <a:off x="683568" y="1371600"/>
            <a:ext cx="8136904" cy="4700588"/>
          </a:xfrm>
        </p:spPr>
        <p:txBody>
          <a:bodyPr/>
          <a:lstStyle/>
          <a:p>
            <a:r>
              <a:rPr lang="zh-CN" altLang="zh-CN" sz="2800" dirty="0" smtClean="0"/>
              <a:t>由四个工业界的领导者（</a:t>
            </a:r>
            <a:r>
              <a:rPr lang="en-US" altLang="zh-CN" sz="2800" dirty="0" smtClean="0"/>
              <a:t>AT&amp;T</a:t>
            </a:r>
            <a:r>
              <a:rPr lang="zh-CN" altLang="zh-CN" sz="2800" dirty="0" smtClean="0"/>
              <a:t>，杜比实验室，</a:t>
            </a:r>
            <a:r>
              <a:rPr lang="en-US" altLang="zh-CN" sz="2800" dirty="0" err="1" smtClean="0"/>
              <a:t>Fraunhofer</a:t>
            </a:r>
            <a:r>
              <a:rPr lang="en-US" altLang="zh-CN" sz="2800" dirty="0" smtClean="0"/>
              <a:t> IIS</a:t>
            </a:r>
            <a:r>
              <a:rPr lang="zh-CN" altLang="zh-CN" sz="2800" dirty="0" smtClean="0"/>
              <a:t>和索尼公司）共同开发的有损音频压缩技术</a:t>
            </a:r>
            <a:endParaRPr lang="en-US" altLang="zh-CN" sz="2800" dirty="0" smtClean="0"/>
          </a:p>
          <a:p>
            <a:r>
              <a:rPr lang="zh-CN" altLang="zh-CN" sz="2800" dirty="0" smtClean="0"/>
              <a:t>可视为是</a:t>
            </a:r>
            <a:r>
              <a:rPr lang="en-US" altLang="zh-CN" sz="2800" dirty="0" smtClean="0"/>
              <a:t>MP3</a:t>
            </a:r>
            <a:r>
              <a:rPr lang="zh-CN" altLang="zh-CN" sz="2800" dirty="0" smtClean="0"/>
              <a:t>的发展，也被称为</a:t>
            </a:r>
            <a:r>
              <a:rPr lang="en-US" altLang="zh-CN" sz="2800" dirty="0" smtClean="0"/>
              <a:t>MP4</a:t>
            </a:r>
            <a:r>
              <a:rPr lang="zh-CN" altLang="zh-CN" sz="2800" dirty="0" smtClean="0"/>
              <a:t>，是音视频编码标准</a:t>
            </a:r>
            <a:r>
              <a:rPr lang="en-US" altLang="zh-CN" sz="2800" dirty="0" smtClean="0"/>
              <a:t>MPEG-2/4</a:t>
            </a:r>
            <a:r>
              <a:rPr lang="zh-CN" altLang="zh-CN" sz="2800" dirty="0" smtClean="0"/>
              <a:t>的重要组成部分</a:t>
            </a:r>
            <a:endParaRPr lang="en-US" altLang="zh-CN" sz="2800" dirty="0" smtClean="0"/>
          </a:p>
          <a:p>
            <a:r>
              <a:rPr lang="zh-CN" altLang="zh-CN" sz="2800" dirty="0" smtClean="0"/>
              <a:t>使用听觉系统的掩蔽特性来减少声音的数据量</a:t>
            </a:r>
            <a:endParaRPr lang="en-US" altLang="zh-CN" sz="2800" dirty="0" smtClean="0"/>
          </a:p>
          <a:p>
            <a:r>
              <a:rPr lang="zh-CN" altLang="zh-CN" sz="2800" dirty="0" smtClean="0"/>
              <a:t>支持的采用频率可从</a:t>
            </a:r>
            <a:r>
              <a:rPr lang="en-US" altLang="zh-CN" sz="2800" dirty="0" smtClean="0"/>
              <a:t>8 kHz</a:t>
            </a:r>
            <a:r>
              <a:rPr lang="zh-CN" altLang="zh-CN" sz="2800" dirty="0" smtClean="0"/>
              <a:t>到</a:t>
            </a:r>
            <a:r>
              <a:rPr lang="en-US" altLang="zh-CN" sz="2800" dirty="0" smtClean="0"/>
              <a:t>96 kHz</a:t>
            </a:r>
            <a:r>
              <a:rPr lang="zh-CN" altLang="zh-CN" sz="2800" dirty="0" smtClean="0"/>
              <a:t>，</a:t>
            </a:r>
            <a:r>
              <a:rPr lang="en-US" altLang="zh-CN" sz="2800" dirty="0" smtClean="0"/>
              <a:t>AAC</a:t>
            </a:r>
            <a:r>
              <a:rPr lang="zh-CN" altLang="zh-CN" sz="2800" dirty="0" smtClean="0"/>
              <a:t>编码器的音源可以是单声道的、立体声的和多声道的声音</a:t>
            </a:r>
            <a:endParaRPr lang="en-US" altLang="zh-CN" sz="2800" dirty="0" smtClean="0"/>
          </a:p>
          <a:p>
            <a:r>
              <a:rPr lang="en-US" altLang="zh-CN" sz="2800" dirty="0" smtClean="0"/>
              <a:t>MPEG-2 AAC</a:t>
            </a:r>
            <a:r>
              <a:rPr lang="zh-CN" altLang="zh-CN" sz="2800" dirty="0" smtClean="0"/>
              <a:t>压缩比为</a:t>
            </a:r>
            <a:r>
              <a:rPr lang="en-US" altLang="zh-CN" sz="2800" dirty="0" smtClean="0"/>
              <a:t>11:1</a:t>
            </a:r>
            <a:r>
              <a:rPr lang="zh-CN" altLang="en-US" sz="2800" dirty="0" smtClean="0"/>
              <a:t>，优于</a:t>
            </a:r>
            <a:r>
              <a:rPr lang="en-US" altLang="zh-CN" sz="2800" dirty="0" smtClean="0"/>
              <a:t>MPEG-1 Audio</a:t>
            </a:r>
            <a:r>
              <a:rPr lang="zh-CN" altLang="en-US" sz="2800" dirty="0" smtClean="0"/>
              <a:t>的层</a:t>
            </a:r>
            <a:r>
              <a:rPr lang="en-US" altLang="zh-CN" sz="2800" dirty="0" smtClean="0"/>
              <a:t>2</a:t>
            </a:r>
            <a:r>
              <a:rPr lang="zh-CN" altLang="en-US" sz="2800" dirty="0" smtClean="0"/>
              <a:t>和层</a:t>
            </a:r>
            <a:r>
              <a:rPr lang="en-US" altLang="zh-CN" sz="2800" dirty="0" smtClean="0"/>
              <a:t>3</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zh-CN" altLang="en-US" smtClean="0">
                <a:ea typeface="宋体" pitchFamily="2" charset="-122"/>
              </a:rPr>
              <a:t>音频卡的功能</a:t>
            </a:r>
          </a:p>
        </p:txBody>
      </p:sp>
      <p:sp>
        <p:nvSpPr>
          <p:cNvPr id="68611" name="内容占位符 2"/>
          <p:cNvSpPr>
            <a:spLocks noGrp="1"/>
          </p:cNvSpPr>
          <p:nvPr>
            <p:ph idx="1"/>
          </p:nvPr>
        </p:nvSpPr>
        <p:spPr/>
        <p:txBody>
          <a:bodyPr/>
          <a:lstStyle/>
          <a:p>
            <a:r>
              <a:rPr lang="zh-CN" altLang="en-US" dirty="0" smtClean="0">
                <a:ea typeface="宋体" pitchFamily="2" charset="-122"/>
              </a:rPr>
              <a:t>录制（采集）、编辑和回放声音文件</a:t>
            </a:r>
            <a:endParaRPr lang="en-US" altLang="zh-CN" dirty="0" smtClean="0">
              <a:ea typeface="宋体" pitchFamily="2" charset="-122"/>
            </a:endParaRPr>
          </a:p>
          <a:p>
            <a:r>
              <a:rPr lang="en-US" altLang="zh-CN" dirty="0" smtClean="0">
                <a:ea typeface="宋体" pitchFamily="2" charset="-122"/>
              </a:rPr>
              <a:t>MIDI</a:t>
            </a:r>
            <a:r>
              <a:rPr lang="zh-CN" altLang="en-US" dirty="0" smtClean="0">
                <a:ea typeface="宋体" pitchFamily="2" charset="-122"/>
              </a:rPr>
              <a:t>音乐合成</a:t>
            </a:r>
            <a:endParaRPr lang="en-US" altLang="zh-CN" dirty="0" smtClean="0">
              <a:ea typeface="宋体" pitchFamily="2" charset="-122"/>
            </a:endParaRPr>
          </a:p>
          <a:p>
            <a:r>
              <a:rPr lang="zh-CN" altLang="en-US" dirty="0" smtClean="0">
                <a:ea typeface="宋体" pitchFamily="2" charset="-122"/>
              </a:rPr>
              <a:t>各音频源的混合</a:t>
            </a:r>
            <a:endParaRPr lang="en-US" altLang="zh-CN" dirty="0" smtClean="0">
              <a:ea typeface="宋体" pitchFamily="2" charset="-122"/>
            </a:endParaRPr>
          </a:p>
          <a:p>
            <a:r>
              <a:rPr lang="zh-CN" altLang="en-US" dirty="0" smtClean="0">
                <a:ea typeface="宋体" pitchFamily="2" charset="-122"/>
              </a:rPr>
              <a:t>对音频文件进行压缩和解压缩</a:t>
            </a:r>
            <a:endParaRPr lang="en-US" altLang="zh-CN" dirty="0" smtClean="0">
              <a:ea typeface="宋体" pitchFamily="2" charset="-122"/>
            </a:endParaRPr>
          </a:p>
          <a:p>
            <a:r>
              <a:rPr lang="zh-CN" altLang="en-US" dirty="0" smtClean="0">
                <a:ea typeface="宋体" pitchFamily="2" charset="-122"/>
              </a:rPr>
              <a:t>语音识别与合成</a:t>
            </a:r>
          </a:p>
        </p:txBody>
      </p:sp>
      <p:sp>
        <p:nvSpPr>
          <p:cNvPr id="686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zh-CN" altLang="en-US" smtClean="0">
                <a:ea typeface="宋体" pitchFamily="2" charset="-122"/>
              </a:rPr>
              <a:t>音频卡的工作原理</a:t>
            </a:r>
          </a:p>
        </p:txBody>
      </p:sp>
      <p:sp>
        <p:nvSpPr>
          <p:cNvPr id="69635" name="内容占位符 2"/>
          <p:cNvSpPr>
            <a:spLocks noGrp="1"/>
          </p:cNvSpPr>
          <p:nvPr>
            <p:ph idx="1"/>
          </p:nvPr>
        </p:nvSpPr>
        <p:spPr/>
        <p:txBody>
          <a:bodyPr/>
          <a:lstStyle/>
          <a:p>
            <a:r>
              <a:rPr lang="zh-CN" altLang="en-US" smtClean="0">
                <a:ea typeface="宋体" pitchFamily="2" charset="-122"/>
              </a:rPr>
              <a:t>采集声音信号</a:t>
            </a:r>
            <a:endParaRPr lang="en-US" altLang="zh-CN" smtClean="0">
              <a:ea typeface="宋体" pitchFamily="2" charset="-122"/>
            </a:endParaRPr>
          </a:p>
          <a:p>
            <a:pPr lvl="1"/>
            <a:r>
              <a:rPr lang="zh-CN" altLang="en-GB" b="1" smtClean="0">
                <a:latin typeface="Verdana" pitchFamily="34" charset="0"/>
                <a:ea typeface="宋体" pitchFamily="2" charset="-122"/>
              </a:rPr>
              <a:t>声卡从话筒中获取模拟声音信号，通过模数转换器(</a:t>
            </a:r>
            <a:r>
              <a:rPr lang="en-GB" altLang="zh-CN" b="1" smtClean="0">
                <a:latin typeface="Verdana" pitchFamily="34" charset="0"/>
                <a:ea typeface="宋体" pitchFamily="2" charset="-122"/>
              </a:rPr>
              <a:t>ADC)，</a:t>
            </a:r>
            <a:r>
              <a:rPr lang="zh-CN" altLang="en-GB" b="1" smtClean="0">
                <a:latin typeface="Verdana" pitchFamily="34" charset="0"/>
                <a:ea typeface="宋体" pitchFamily="2" charset="-122"/>
              </a:rPr>
              <a:t>将声波振幅信号采样转换成一串数字后存储到计算机中。</a:t>
            </a:r>
            <a:endParaRPr lang="en-US" altLang="zh-CN" b="1" smtClean="0">
              <a:latin typeface="Verdana" pitchFamily="34" charset="0"/>
              <a:ea typeface="宋体" pitchFamily="2" charset="-122"/>
            </a:endParaRPr>
          </a:p>
          <a:p>
            <a:r>
              <a:rPr lang="zh-CN" altLang="en-US" smtClean="0">
                <a:ea typeface="宋体" pitchFamily="2" charset="-122"/>
              </a:rPr>
              <a:t>重放声音信号</a:t>
            </a:r>
            <a:endParaRPr lang="en-US" altLang="zh-CN" smtClean="0">
              <a:ea typeface="宋体" pitchFamily="2" charset="-122"/>
            </a:endParaRPr>
          </a:p>
          <a:p>
            <a:pPr lvl="1"/>
            <a:r>
              <a:rPr lang="zh-CN" altLang="en-GB" b="1" smtClean="0">
                <a:latin typeface="Verdana" pitchFamily="34" charset="0"/>
                <a:ea typeface="宋体" pitchFamily="2" charset="-122"/>
              </a:rPr>
              <a:t>将存储到计算机中的数字信号送到数模转换器(</a:t>
            </a:r>
            <a:r>
              <a:rPr lang="en-GB" altLang="zh-CN" b="1" smtClean="0">
                <a:latin typeface="Verdana" pitchFamily="34" charset="0"/>
                <a:ea typeface="宋体" pitchFamily="2" charset="-122"/>
              </a:rPr>
              <a:t>DAC)，</a:t>
            </a:r>
            <a:r>
              <a:rPr lang="zh-CN" altLang="en-GB" b="1" smtClean="0">
                <a:latin typeface="Verdana" pitchFamily="34" charset="0"/>
                <a:ea typeface="宋体" pitchFamily="2" charset="-122"/>
              </a:rPr>
              <a:t>以同样的采样速率还原为模拟波形，待放大后送到扬声器发声</a:t>
            </a:r>
            <a:endParaRPr lang="zh-CN" altLang="en-US" b="1" smtClean="0">
              <a:latin typeface="Verdana" pitchFamily="34" charset="0"/>
              <a:ea typeface="宋体" pitchFamily="2" charset="-122"/>
            </a:endParaRPr>
          </a:p>
        </p:txBody>
      </p:sp>
      <p:sp>
        <p:nvSpPr>
          <p:cNvPr id="696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傅立叶变换的几种形式（</a:t>
            </a:r>
            <a:r>
              <a:rPr lang="en-US" altLang="zh-CN" dirty="0" smtClean="0"/>
              <a:t>2</a:t>
            </a:r>
            <a:r>
              <a:rPr lang="zh-CN" altLang="en-US" dirty="0" smtClean="0"/>
              <a:t>）</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pic>
        <p:nvPicPr>
          <p:cNvPr id="4" name="Picture 4"/>
          <p:cNvPicPr>
            <a:picLocks noChangeAspect="1" noChangeArrowheads="1"/>
          </p:cNvPicPr>
          <p:nvPr/>
        </p:nvPicPr>
        <p:blipFill>
          <a:blip r:embed="rId2" cstate="print"/>
          <a:srcRect/>
          <a:stretch>
            <a:fillRect/>
          </a:stretch>
        </p:blipFill>
        <p:spPr bwMode="auto">
          <a:xfrm>
            <a:off x="827584" y="1484784"/>
            <a:ext cx="3528392" cy="2818658"/>
          </a:xfrm>
          <a:prstGeom prst="rect">
            <a:avLst/>
          </a:prstGeom>
          <a:noFill/>
          <a:ln w="9525">
            <a:noFill/>
            <a:miter lim="800000"/>
            <a:headEnd/>
            <a:tailEnd/>
          </a:ln>
        </p:spPr>
      </p:pic>
      <p:pic>
        <p:nvPicPr>
          <p:cNvPr id="5" name="Picture 5"/>
          <p:cNvPicPr>
            <a:picLocks noChangeAspect="1" noChangeArrowheads="1"/>
          </p:cNvPicPr>
          <p:nvPr/>
        </p:nvPicPr>
        <p:blipFill>
          <a:blip r:embed="rId3" cstate="print"/>
          <a:srcRect/>
          <a:stretch>
            <a:fillRect/>
          </a:stretch>
        </p:blipFill>
        <p:spPr bwMode="auto">
          <a:xfrm>
            <a:off x="4788023" y="1495544"/>
            <a:ext cx="3600401" cy="2780309"/>
          </a:xfrm>
          <a:prstGeom prst="rect">
            <a:avLst/>
          </a:prstGeom>
          <a:noFill/>
          <a:ln w="9525">
            <a:noFill/>
            <a:miter lim="800000"/>
            <a:headEnd/>
            <a:tailEnd/>
          </a:ln>
        </p:spPr>
      </p:pic>
      <p:sp>
        <p:nvSpPr>
          <p:cNvPr id="7" name="TextBox 6"/>
          <p:cNvSpPr txBox="1"/>
          <p:nvPr/>
        </p:nvSpPr>
        <p:spPr>
          <a:xfrm>
            <a:off x="2627784" y="4725144"/>
            <a:ext cx="4108817" cy="830997"/>
          </a:xfrm>
          <a:prstGeom prst="rect">
            <a:avLst/>
          </a:prstGeom>
          <a:noFill/>
        </p:spPr>
        <p:txBody>
          <a:bodyPr wrap="none" rtlCol="0">
            <a:spAutoFit/>
          </a:bodyPr>
          <a:lstStyle/>
          <a:p>
            <a:r>
              <a:rPr lang="zh-CN" altLang="en-US" dirty="0" smtClean="0"/>
              <a:t>时域的连续 ～频域的非周期</a:t>
            </a:r>
            <a:endParaRPr lang="en-US" altLang="zh-CN" dirty="0" smtClean="0"/>
          </a:p>
          <a:p>
            <a:r>
              <a:rPr lang="zh-CN" altLang="en-US" dirty="0" smtClean="0"/>
              <a:t>时域的周期 ～频域的离散</a:t>
            </a:r>
            <a:endParaRPr lang="zh-CN" alt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日期占位符 1"/>
          <p:cNvSpPr>
            <a:spLocks noGrp="1"/>
          </p:cNvSpPr>
          <p:nvPr>
            <p:ph type="dt" sz="quarter" idx="10"/>
          </p:nvPr>
        </p:nvSpPr>
        <p:spPr>
          <a:xfrm>
            <a:off x="3581400" y="6303963"/>
            <a:ext cx="2133600" cy="339725"/>
          </a:xfrm>
          <a:noFill/>
        </p:spPr>
        <p:txBody>
          <a:bodyPr/>
          <a:lstStyle/>
          <a:p>
            <a:r>
              <a:rPr lang="zh-CN" altLang="en-US" smtClean="0">
                <a:solidFill>
                  <a:schemeClr val="tx1"/>
                </a:solidFill>
              </a:rPr>
              <a:t>多媒体技术基础</a:t>
            </a:r>
            <a:endParaRPr lang="en-US" altLang="zh-CN" smtClean="0">
              <a:solidFill>
                <a:schemeClr val="tx1"/>
              </a:solidFill>
            </a:endParaRPr>
          </a:p>
        </p:txBody>
      </p:sp>
      <p:sp>
        <p:nvSpPr>
          <p:cNvPr id="4" name="Rectangle 2"/>
          <p:cNvSpPr txBox="1">
            <a:spLocks noChangeArrowheads="1"/>
          </p:cNvSpPr>
          <p:nvPr/>
        </p:nvSpPr>
        <p:spPr>
          <a:xfrm>
            <a:off x="657225" y="214313"/>
            <a:ext cx="4953000" cy="519112"/>
          </a:xfrm>
          <a:prstGeom prst="rect">
            <a:avLst/>
          </a:prstGeom>
        </p:spPr>
        <p:txBody>
          <a:bodyPr/>
          <a:lstStyle/>
          <a:p>
            <a:pPr>
              <a:defRPr/>
            </a:pPr>
            <a:r>
              <a:rPr lang="en-US" altLang="zh-CN" sz="2800" kern="0" dirty="0">
                <a:effectLst>
                  <a:outerShdw blurRad="38100" dist="38100" dir="2700000" algn="tl">
                    <a:srgbClr val="000000"/>
                  </a:outerShdw>
                </a:effectLst>
                <a:latin typeface="黑体" pitchFamily="2" charset="-122"/>
                <a:ea typeface="黑体" pitchFamily="2" charset="-122"/>
                <a:cs typeface="+mj-cs"/>
              </a:rPr>
              <a:t>3</a:t>
            </a:r>
            <a:r>
              <a:rPr lang="zh-CN" altLang="en-US" sz="2800" kern="0" dirty="0">
                <a:effectLst>
                  <a:outerShdw blurRad="38100" dist="38100" dir="2700000" algn="tl">
                    <a:srgbClr val="000000"/>
                  </a:outerShdw>
                </a:effectLst>
                <a:latin typeface="黑体" pitchFamily="2" charset="-122"/>
                <a:ea typeface="黑体" pitchFamily="2" charset="-122"/>
                <a:cs typeface="+mj-cs"/>
              </a:rPr>
              <a:t>电源稳压 </a:t>
            </a:r>
            <a:r>
              <a:rPr lang="en-US" altLang="zh-CN" sz="2800" kern="0" dirty="0">
                <a:effectLst>
                  <a:outerShdw blurRad="38100" dist="38100" dir="2700000" algn="tl">
                    <a:srgbClr val="000000"/>
                  </a:outerShdw>
                </a:effectLst>
                <a:latin typeface="黑体" pitchFamily="2" charset="-122"/>
                <a:ea typeface="黑体" pitchFamily="2" charset="-122"/>
                <a:cs typeface="+mj-cs"/>
              </a:rPr>
              <a:t>4</a:t>
            </a:r>
            <a:r>
              <a:rPr lang="zh-CN" altLang="en-US" sz="2800" kern="0" dirty="0">
                <a:effectLst>
                  <a:outerShdw blurRad="38100" dist="38100" dir="2700000" algn="tl">
                    <a:srgbClr val="000000"/>
                  </a:outerShdw>
                </a:effectLst>
                <a:latin typeface="黑体" pitchFamily="2" charset="-122"/>
                <a:ea typeface="黑体" pitchFamily="2" charset="-122"/>
                <a:cs typeface="+mj-cs"/>
              </a:rPr>
              <a:t>运放  </a:t>
            </a:r>
            <a:r>
              <a:rPr lang="en-US" altLang="zh-CN" sz="2800" kern="0" dirty="0">
                <a:effectLst>
                  <a:outerShdw blurRad="38100" dist="38100" dir="2700000" algn="tl">
                    <a:srgbClr val="000000"/>
                  </a:outerShdw>
                </a:effectLst>
                <a:latin typeface="黑体" pitchFamily="2" charset="-122"/>
                <a:ea typeface="黑体" pitchFamily="2" charset="-122"/>
                <a:cs typeface="+mj-cs"/>
              </a:rPr>
              <a:t>5</a:t>
            </a:r>
            <a:r>
              <a:rPr lang="zh-CN" altLang="en-US" sz="2800" kern="0" dirty="0">
                <a:effectLst>
                  <a:outerShdw blurRad="38100" dist="38100" dir="2700000" algn="tl">
                    <a:srgbClr val="000000"/>
                  </a:outerShdw>
                </a:effectLst>
                <a:latin typeface="黑体" pitchFamily="2" charset="-122"/>
                <a:ea typeface="黑体" pitchFamily="2" charset="-122"/>
                <a:cs typeface="+mj-cs"/>
              </a:rPr>
              <a:t>晶振</a:t>
            </a:r>
          </a:p>
        </p:txBody>
      </p:sp>
      <p:pic>
        <p:nvPicPr>
          <p:cNvPr id="70660" name="Picture 3" descr="10"/>
          <p:cNvPicPr>
            <a:picLocks noChangeAspect="1" noChangeArrowheads="1"/>
          </p:cNvPicPr>
          <p:nvPr/>
        </p:nvPicPr>
        <p:blipFill>
          <a:blip r:embed="rId2" cstate="print"/>
          <a:srcRect/>
          <a:stretch>
            <a:fillRect/>
          </a:stretch>
        </p:blipFill>
        <p:spPr bwMode="auto">
          <a:xfrm>
            <a:off x="504825" y="854075"/>
            <a:ext cx="6096000" cy="5337175"/>
          </a:xfrm>
          <a:prstGeom prst="rect">
            <a:avLst/>
          </a:prstGeom>
          <a:noFill/>
          <a:ln w="9525">
            <a:noFill/>
            <a:miter lim="800000"/>
            <a:headEnd/>
            <a:tailEnd/>
          </a:ln>
        </p:spPr>
      </p:pic>
      <p:sp>
        <p:nvSpPr>
          <p:cNvPr id="70661" name="Text Box 4"/>
          <p:cNvSpPr txBox="1">
            <a:spLocks noChangeArrowheads="1"/>
          </p:cNvSpPr>
          <p:nvPr/>
        </p:nvSpPr>
        <p:spPr bwMode="auto">
          <a:xfrm>
            <a:off x="3857625" y="5578475"/>
            <a:ext cx="2928938" cy="461963"/>
          </a:xfrm>
          <a:prstGeom prst="rect">
            <a:avLst/>
          </a:prstGeom>
          <a:noFill/>
          <a:ln w="12700" cap="sq">
            <a:noFill/>
            <a:miter lim="800000"/>
            <a:headEnd type="none" w="sm" len="sm"/>
            <a:tailEnd type="none" w="sm" len="sm"/>
          </a:ln>
        </p:spPr>
        <p:txBody>
          <a:bodyPr>
            <a:spAutoFit/>
          </a:bodyPr>
          <a:lstStyle/>
          <a:p>
            <a:pPr>
              <a:spcBef>
                <a:spcPct val="50000"/>
              </a:spcBef>
              <a:buClr>
                <a:schemeClr val="tx2"/>
              </a:buClr>
              <a:buFont typeface="Wingdings" pitchFamily="2" charset="2"/>
              <a:buNone/>
            </a:pPr>
            <a:r>
              <a:rPr lang="zh-CN" altLang="en-US"/>
              <a:t>一块</a:t>
            </a:r>
            <a:r>
              <a:rPr lang="en-US" altLang="zh-CN"/>
              <a:t>SB LIVE</a:t>
            </a:r>
            <a:r>
              <a:rPr lang="zh-CN" altLang="en-US"/>
              <a:t>声卡</a:t>
            </a:r>
          </a:p>
        </p:txBody>
      </p:sp>
      <p:sp>
        <p:nvSpPr>
          <p:cNvPr id="7" name="Text Box 5"/>
          <p:cNvSpPr txBox="1">
            <a:spLocks noChangeArrowheads="1"/>
          </p:cNvSpPr>
          <p:nvPr/>
        </p:nvSpPr>
        <p:spPr bwMode="auto">
          <a:xfrm>
            <a:off x="6524625" y="244475"/>
            <a:ext cx="1219200" cy="641350"/>
          </a:xfrm>
          <a:prstGeom prst="rect">
            <a:avLst/>
          </a:prstGeom>
          <a:noFill/>
          <a:ln w="9525">
            <a:noFill/>
            <a:miter lim="800000"/>
            <a:headEnd/>
            <a:tailEnd/>
          </a:ln>
          <a:effectLst/>
        </p:spPr>
        <p:txBody>
          <a:bodyPr>
            <a:spAutoFit/>
          </a:bodyPr>
          <a:lstStyle/>
          <a:p>
            <a:pPr>
              <a:spcBef>
                <a:spcPct val="50000"/>
              </a:spcBef>
              <a:buClr>
                <a:schemeClr val="tx2"/>
              </a:buClr>
              <a:buFont typeface="Wingdings" pitchFamily="2" charset="2"/>
              <a:buNone/>
              <a:defRPr/>
            </a:pPr>
            <a:r>
              <a:rPr lang="en-US" altLang="zh-CN" sz="3600">
                <a:effectLst>
                  <a:outerShdw blurRad="38100" dist="38100" dir="2700000" algn="tl">
                    <a:srgbClr val="000000"/>
                  </a:outerShdw>
                </a:effectLst>
                <a:latin typeface="黑体" pitchFamily="2" charset="-122"/>
                <a:ea typeface="黑体" pitchFamily="2" charset="-122"/>
              </a:rPr>
              <a:t>DAC</a:t>
            </a:r>
          </a:p>
        </p:txBody>
      </p:sp>
      <p:sp>
        <p:nvSpPr>
          <p:cNvPr id="70663" name="Line 6"/>
          <p:cNvSpPr>
            <a:spLocks noChangeShapeType="1"/>
          </p:cNvSpPr>
          <p:nvPr/>
        </p:nvSpPr>
        <p:spPr bwMode="auto">
          <a:xfrm flipH="1">
            <a:off x="4848225" y="625475"/>
            <a:ext cx="1981200" cy="1371600"/>
          </a:xfrm>
          <a:prstGeom prst="line">
            <a:avLst/>
          </a:prstGeom>
          <a:noFill/>
          <a:ln w="9525">
            <a:solidFill>
              <a:schemeClr val="tx1"/>
            </a:solidFill>
            <a:round/>
            <a:headEnd/>
            <a:tailEnd type="triangle" w="med" len="med"/>
          </a:ln>
        </p:spPr>
        <p:txBody>
          <a:bodyPr wrap="none"/>
          <a:lstStyle/>
          <a:p>
            <a:endParaRPr lang="zh-CN" altLang="en-US"/>
          </a:p>
        </p:txBody>
      </p:sp>
      <p:sp>
        <p:nvSpPr>
          <p:cNvPr id="9" name="Text Box 8"/>
          <p:cNvSpPr txBox="1">
            <a:spLocks noChangeArrowheads="1"/>
          </p:cNvSpPr>
          <p:nvPr/>
        </p:nvSpPr>
        <p:spPr bwMode="auto">
          <a:xfrm>
            <a:off x="7358063" y="3786188"/>
            <a:ext cx="1785937" cy="523875"/>
          </a:xfrm>
          <a:prstGeom prst="rect">
            <a:avLst/>
          </a:prstGeom>
          <a:noFill/>
          <a:ln w="9525">
            <a:noFill/>
            <a:miter lim="800000"/>
            <a:headEnd/>
            <a:tailEnd/>
          </a:ln>
          <a:effectLst/>
        </p:spPr>
        <p:txBody>
          <a:bodyPr>
            <a:spAutoFit/>
          </a:bodyPr>
          <a:lstStyle/>
          <a:p>
            <a:pPr>
              <a:spcBef>
                <a:spcPct val="50000"/>
              </a:spcBef>
              <a:buClr>
                <a:schemeClr val="tx2"/>
              </a:buClr>
              <a:buFont typeface="Wingdings" pitchFamily="2" charset="2"/>
              <a:buNone/>
              <a:defRPr/>
            </a:pPr>
            <a:r>
              <a:rPr lang="en-US" altLang="zh-CN" sz="2800" dirty="0">
                <a:effectLst>
                  <a:outerShdw blurRad="38100" dist="38100" dir="2700000" algn="tl">
                    <a:srgbClr val="000000"/>
                  </a:outerShdw>
                </a:effectLst>
                <a:ea typeface="黑体" pitchFamily="2" charset="-122"/>
              </a:rPr>
              <a:t>DSP</a:t>
            </a:r>
            <a:endParaRPr lang="zh-CN" altLang="en-US" sz="2800" dirty="0">
              <a:effectLst>
                <a:outerShdw blurRad="38100" dist="38100" dir="2700000" algn="tl">
                  <a:srgbClr val="000000"/>
                </a:outerShdw>
              </a:effectLst>
              <a:ea typeface="黑体" pitchFamily="2" charset="-122"/>
            </a:endParaRPr>
          </a:p>
        </p:txBody>
      </p:sp>
      <p:sp>
        <p:nvSpPr>
          <p:cNvPr id="70665" name="Line 9"/>
          <p:cNvSpPr>
            <a:spLocks noChangeShapeType="1"/>
          </p:cNvSpPr>
          <p:nvPr/>
        </p:nvSpPr>
        <p:spPr bwMode="auto">
          <a:xfrm flipH="1">
            <a:off x="4848225" y="4130675"/>
            <a:ext cx="2286000" cy="0"/>
          </a:xfrm>
          <a:prstGeom prst="line">
            <a:avLst/>
          </a:prstGeom>
          <a:noFill/>
          <a:ln w="9525">
            <a:solidFill>
              <a:schemeClr val="tx1"/>
            </a:solidFill>
            <a:round/>
            <a:headEnd/>
            <a:tailEnd type="triangle" w="med" len="med"/>
          </a:ln>
        </p:spPr>
        <p:txBody>
          <a:bodyPr wrap="none"/>
          <a:lstStyle/>
          <a:p>
            <a:endParaRPr lang="zh-CN" altLang="en-US"/>
          </a:p>
        </p:txBody>
      </p:sp>
      <p:sp>
        <p:nvSpPr>
          <p:cNvPr id="11" name="Text Box 10"/>
          <p:cNvSpPr txBox="1">
            <a:spLocks noChangeArrowheads="1"/>
          </p:cNvSpPr>
          <p:nvPr/>
        </p:nvSpPr>
        <p:spPr bwMode="auto">
          <a:xfrm>
            <a:off x="6905625" y="1463675"/>
            <a:ext cx="2057400" cy="641350"/>
          </a:xfrm>
          <a:prstGeom prst="rect">
            <a:avLst/>
          </a:prstGeom>
          <a:noFill/>
          <a:ln w="9525">
            <a:noFill/>
            <a:miter lim="800000"/>
            <a:headEnd/>
            <a:tailEnd/>
          </a:ln>
          <a:effectLst/>
        </p:spPr>
        <p:txBody>
          <a:bodyPr>
            <a:spAutoFit/>
          </a:bodyPr>
          <a:lstStyle/>
          <a:p>
            <a:pPr>
              <a:spcBef>
                <a:spcPct val="50000"/>
              </a:spcBef>
              <a:buClr>
                <a:schemeClr val="tx2"/>
              </a:buClr>
              <a:buFont typeface="Wingdings" pitchFamily="2" charset="2"/>
              <a:buNone/>
              <a:defRPr/>
            </a:pPr>
            <a:r>
              <a:rPr lang="zh-CN" altLang="en-US" sz="3600">
                <a:effectLst>
                  <a:outerShdw blurRad="38100" dist="38100" dir="2700000" algn="tl">
                    <a:srgbClr val="000000"/>
                  </a:outerShdw>
                </a:effectLst>
                <a:latin typeface="黑体" pitchFamily="2" charset="-122"/>
                <a:ea typeface="黑体" pitchFamily="2" charset="-122"/>
              </a:rPr>
              <a:t>声音混合</a:t>
            </a:r>
          </a:p>
        </p:txBody>
      </p:sp>
      <p:sp>
        <p:nvSpPr>
          <p:cNvPr id="70667" name="Line 11"/>
          <p:cNvSpPr>
            <a:spLocks noChangeShapeType="1"/>
          </p:cNvSpPr>
          <p:nvPr/>
        </p:nvSpPr>
        <p:spPr bwMode="auto">
          <a:xfrm flipH="1">
            <a:off x="3781425" y="1920875"/>
            <a:ext cx="3505200" cy="685800"/>
          </a:xfrm>
          <a:prstGeom prst="line">
            <a:avLst/>
          </a:prstGeom>
          <a:noFill/>
          <a:ln w="9525">
            <a:solidFill>
              <a:schemeClr val="tx1"/>
            </a:solidFill>
            <a:round/>
            <a:headEnd/>
            <a:tailEnd type="triangle" w="med" len="med"/>
          </a:ln>
        </p:spPr>
        <p:txBody>
          <a:bodyPr wrap="none"/>
          <a:lstStyle/>
          <a:p>
            <a:endParaRPr lang="zh-CN" altLang="en-US"/>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a:xfrm>
            <a:off x="1295400" y="332656"/>
            <a:ext cx="7086600" cy="563563"/>
          </a:xfrm>
        </p:spPr>
        <p:txBody>
          <a:bodyPr/>
          <a:lstStyle/>
          <a:p>
            <a:r>
              <a:rPr lang="en-US" altLang="zh-CN" dirty="0" smtClean="0">
                <a:ea typeface="宋体" pitchFamily="2" charset="-122"/>
              </a:rPr>
              <a:t>MIDI</a:t>
            </a:r>
            <a:r>
              <a:rPr lang="zh-CN" altLang="en-US" dirty="0" smtClean="0">
                <a:ea typeface="宋体" pitchFamily="2" charset="-122"/>
              </a:rPr>
              <a:t>介绍</a:t>
            </a:r>
          </a:p>
        </p:txBody>
      </p:sp>
      <p:sp>
        <p:nvSpPr>
          <p:cNvPr id="71683" name="内容占位符 2"/>
          <p:cNvSpPr>
            <a:spLocks noGrp="1"/>
          </p:cNvSpPr>
          <p:nvPr>
            <p:ph idx="1"/>
          </p:nvPr>
        </p:nvSpPr>
        <p:spPr>
          <a:xfrm>
            <a:off x="683568" y="908720"/>
            <a:ext cx="8003232" cy="5616624"/>
          </a:xfrm>
        </p:spPr>
        <p:txBody>
          <a:bodyPr/>
          <a:lstStyle/>
          <a:p>
            <a:r>
              <a:rPr lang="en-US" altLang="zh-CN" sz="2800" dirty="0" smtClean="0">
                <a:ea typeface="宋体" pitchFamily="2" charset="-122"/>
              </a:rPr>
              <a:t>MIDI</a:t>
            </a:r>
            <a:r>
              <a:rPr lang="zh-CN" altLang="en-US" sz="2800" dirty="0" smtClean="0">
                <a:ea typeface="宋体" pitchFamily="2" charset="-122"/>
              </a:rPr>
              <a:t>是电子乐器和计算机之间交换音乐信息所使用的一种标准协议</a:t>
            </a:r>
            <a:endParaRPr lang="en-US" altLang="zh-CN" sz="2800" dirty="0" smtClean="0">
              <a:ea typeface="宋体" pitchFamily="2" charset="-122"/>
            </a:endParaRPr>
          </a:p>
          <a:p>
            <a:r>
              <a:rPr lang="zh-CN" altLang="en-US" sz="2800" dirty="0" smtClean="0">
                <a:ea typeface="宋体" pitchFamily="2" charset="-122"/>
              </a:rPr>
              <a:t>产生</a:t>
            </a:r>
            <a:r>
              <a:rPr lang="en-US" altLang="zh-CN" sz="2800" dirty="0" smtClean="0">
                <a:ea typeface="宋体" pitchFamily="2" charset="-122"/>
              </a:rPr>
              <a:t>MIDI</a:t>
            </a:r>
            <a:r>
              <a:rPr lang="zh-CN" altLang="en-US" sz="2800" dirty="0" smtClean="0">
                <a:ea typeface="宋体" pitchFamily="2" charset="-122"/>
              </a:rPr>
              <a:t>的方法</a:t>
            </a:r>
            <a:endParaRPr lang="en-US" altLang="zh-CN" sz="2800" dirty="0" smtClean="0">
              <a:ea typeface="宋体" pitchFamily="2" charset="-122"/>
            </a:endParaRPr>
          </a:p>
          <a:p>
            <a:pPr lvl="1"/>
            <a:r>
              <a:rPr lang="zh-CN" altLang="en-US" sz="2400" dirty="0" smtClean="0">
                <a:ea typeface="宋体" pitchFamily="2" charset="-122"/>
              </a:rPr>
              <a:t>频率调制合成法</a:t>
            </a:r>
            <a:endParaRPr lang="en-US" altLang="zh-CN" sz="2400" dirty="0" smtClean="0">
              <a:ea typeface="宋体" pitchFamily="2" charset="-122"/>
            </a:endParaRPr>
          </a:p>
          <a:p>
            <a:pPr lvl="2"/>
            <a:r>
              <a:rPr lang="zh-CN" altLang="en-US" sz="2000" dirty="0" smtClean="0">
                <a:latin typeface="Arial" pitchFamily="34" charset="0"/>
                <a:ea typeface="宋体" pitchFamily="2" charset="-122"/>
              </a:rPr>
              <a:t>把乐音的波形用数字来表达，用数字计算机组合，再用</a:t>
            </a:r>
            <a:r>
              <a:rPr lang="en-US" altLang="zh-CN" sz="2000" dirty="0" smtClean="0">
                <a:latin typeface="Arial" pitchFamily="34" charset="0"/>
                <a:ea typeface="宋体" pitchFamily="2" charset="-122"/>
              </a:rPr>
              <a:t>DAC</a:t>
            </a:r>
            <a:r>
              <a:rPr lang="zh-CN" altLang="en-US" sz="2000" dirty="0" smtClean="0">
                <a:latin typeface="Arial" pitchFamily="34" charset="0"/>
                <a:ea typeface="宋体" pitchFamily="2" charset="-122"/>
              </a:rPr>
              <a:t>进行转换</a:t>
            </a:r>
            <a:endParaRPr lang="en-US" altLang="zh-CN" sz="2000" dirty="0" smtClean="0">
              <a:latin typeface="Arial" pitchFamily="34" charset="0"/>
              <a:ea typeface="宋体" pitchFamily="2" charset="-122"/>
            </a:endParaRPr>
          </a:p>
          <a:p>
            <a:pPr lvl="2"/>
            <a:r>
              <a:rPr lang="zh-CN" altLang="en-US" sz="2000" dirty="0" smtClean="0">
                <a:latin typeface="Arial" pitchFamily="34" charset="0"/>
                <a:ea typeface="宋体" pitchFamily="2" charset="-122"/>
              </a:rPr>
              <a:t>不够逼真，有些乐音几乎不可能产生</a:t>
            </a:r>
            <a:endParaRPr lang="en-US" altLang="zh-CN" sz="2000" dirty="0" smtClean="0">
              <a:latin typeface="Arial" pitchFamily="34" charset="0"/>
              <a:ea typeface="宋体" pitchFamily="2" charset="-122"/>
            </a:endParaRPr>
          </a:p>
          <a:p>
            <a:pPr lvl="1"/>
            <a:r>
              <a:rPr lang="zh-CN" altLang="en-US" sz="2400" dirty="0" smtClean="0">
                <a:ea typeface="宋体" pitchFamily="2" charset="-122"/>
              </a:rPr>
              <a:t>乐音样本合成法（波形表合成法）</a:t>
            </a:r>
            <a:endParaRPr lang="en-US" altLang="zh-CN" sz="2400" dirty="0" smtClean="0">
              <a:ea typeface="宋体" pitchFamily="2" charset="-122"/>
            </a:endParaRPr>
          </a:p>
          <a:p>
            <a:pPr lvl="2"/>
            <a:r>
              <a:rPr lang="zh-CN" altLang="en-US" sz="2000" dirty="0" smtClean="0">
                <a:latin typeface="宋体" pitchFamily="2" charset="-122"/>
                <a:ea typeface="宋体" pitchFamily="2" charset="-122"/>
              </a:rPr>
              <a:t>把真实乐器发出的声音以数字的形式记录</a:t>
            </a:r>
            <a:endParaRPr lang="en-US" altLang="zh-CN" sz="2000" dirty="0" smtClean="0">
              <a:latin typeface="宋体" pitchFamily="2" charset="-122"/>
              <a:ea typeface="宋体" pitchFamily="2" charset="-122"/>
            </a:endParaRPr>
          </a:p>
          <a:p>
            <a:pPr lvl="2"/>
            <a:r>
              <a:rPr lang="zh-CN" altLang="en-US" sz="2000" dirty="0" smtClean="0">
                <a:latin typeface="宋体" pitchFamily="2" charset="-122"/>
                <a:ea typeface="宋体" pitchFamily="2" charset="-122"/>
              </a:rPr>
              <a:t>比较直观</a:t>
            </a:r>
            <a:endParaRPr lang="en-US" altLang="zh-CN" sz="2000" dirty="0" smtClean="0">
              <a:latin typeface="宋体" pitchFamily="2" charset="-122"/>
              <a:ea typeface="宋体" pitchFamily="2" charset="-122"/>
            </a:endParaRPr>
          </a:p>
          <a:p>
            <a:r>
              <a:rPr lang="en-US" altLang="zh-CN" sz="2800" dirty="0" smtClean="0">
                <a:latin typeface="Arial" pitchFamily="34" charset="0"/>
                <a:ea typeface="宋体" pitchFamily="2" charset="-122"/>
                <a:cs typeface="Arial" pitchFamily="34" charset="0"/>
              </a:rPr>
              <a:t>MIDI</a:t>
            </a:r>
            <a:r>
              <a:rPr lang="zh-CN" altLang="en-US" sz="2800" dirty="0" smtClean="0">
                <a:latin typeface="Arial" pitchFamily="34" charset="0"/>
                <a:ea typeface="宋体" pitchFamily="2" charset="-122"/>
                <a:cs typeface="Arial" pitchFamily="34" charset="0"/>
              </a:rPr>
              <a:t>的特点</a:t>
            </a:r>
            <a:endParaRPr lang="en-US" altLang="zh-CN" sz="2800" dirty="0" smtClean="0">
              <a:latin typeface="Arial" pitchFamily="34" charset="0"/>
              <a:ea typeface="宋体" pitchFamily="2" charset="-122"/>
              <a:cs typeface="Arial" pitchFamily="34" charset="0"/>
            </a:endParaRPr>
          </a:p>
          <a:p>
            <a:pPr lvl="1"/>
            <a:r>
              <a:rPr lang="zh-CN" altLang="en-US" sz="2400" dirty="0" smtClean="0">
                <a:latin typeface="Arial" pitchFamily="34" charset="0"/>
                <a:ea typeface="宋体" pitchFamily="2" charset="-122"/>
                <a:cs typeface="Arial" pitchFamily="34" charset="0"/>
              </a:rPr>
              <a:t>生成文件小，文件存储的是命令，不是波形</a:t>
            </a:r>
            <a:endParaRPr lang="en-US" altLang="zh-CN" sz="2400" dirty="0" smtClean="0">
              <a:latin typeface="Arial" pitchFamily="34" charset="0"/>
              <a:ea typeface="宋体" pitchFamily="2" charset="-122"/>
              <a:cs typeface="Arial" pitchFamily="34" charset="0"/>
            </a:endParaRPr>
          </a:p>
          <a:p>
            <a:pPr lvl="1"/>
            <a:r>
              <a:rPr lang="zh-CN" altLang="en-US" sz="2400" dirty="0" smtClean="0">
                <a:latin typeface="Arial" pitchFamily="34" charset="0"/>
                <a:ea typeface="宋体" pitchFamily="2" charset="-122"/>
                <a:cs typeface="Arial" pitchFamily="34" charset="0"/>
              </a:rPr>
              <a:t>容易编辑，改变音调、音色等属性，编辑命令比编辑波形容易</a:t>
            </a:r>
          </a:p>
        </p:txBody>
      </p:sp>
      <p:sp>
        <p:nvSpPr>
          <p:cNvPr id="716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en-US" altLang="zh-CN" dirty="0" smtClean="0">
                <a:ea typeface="宋体" pitchFamily="2" charset="-122"/>
              </a:rPr>
              <a:t>FM</a:t>
            </a:r>
            <a:r>
              <a:rPr lang="zh-CN" altLang="en-US" dirty="0" smtClean="0">
                <a:ea typeface="宋体" pitchFamily="2" charset="-122"/>
              </a:rPr>
              <a:t>生成乐音的基本原理</a:t>
            </a:r>
          </a:p>
        </p:txBody>
      </p:sp>
      <p:sp>
        <p:nvSpPr>
          <p:cNvPr id="72707"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2708" name="Picture 3" descr="course1-2-6-image001"/>
          <p:cNvPicPr>
            <a:picLocks noChangeAspect="1" noChangeArrowheads="1"/>
          </p:cNvPicPr>
          <p:nvPr/>
        </p:nvPicPr>
        <p:blipFill>
          <a:blip r:embed="rId2" cstate="print"/>
          <a:srcRect/>
          <a:stretch>
            <a:fillRect/>
          </a:stretch>
        </p:blipFill>
        <p:spPr bwMode="auto">
          <a:xfrm>
            <a:off x="762000" y="1357313"/>
            <a:ext cx="7772400" cy="4846637"/>
          </a:xfrm>
          <a:prstGeom prst="rect">
            <a:avLst/>
          </a:prstGeom>
          <a:noFill/>
          <a:ln w="9525">
            <a:noFill/>
            <a:miter lim="800000"/>
            <a:headEnd/>
            <a:tailEnd/>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smtClean="0">
                <a:ea typeface="宋体" pitchFamily="2" charset="-122"/>
              </a:rPr>
              <a:t>乐音样本合成的基本原理</a:t>
            </a:r>
          </a:p>
        </p:txBody>
      </p:sp>
      <p:sp>
        <p:nvSpPr>
          <p:cNvPr id="7577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5780" name="Picture 3" descr="midi"/>
          <p:cNvPicPr>
            <a:picLocks noChangeAspect="1" noChangeArrowheads="1"/>
          </p:cNvPicPr>
          <p:nvPr/>
        </p:nvPicPr>
        <p:blipFill>
          <a:blip r:embed="rId2" cstate="print"/>
          <a:srcRect/>
          <a:stretch>
            <a:fillRect/>
          </a:stretch>
        </p:blipFill>
        <p:spPr bwMode="auto">
          <a:xfrm>
            <a:off x="1043608" y="1340768"/>
            <a:ext cx="7776864" cy="4680520"/>
          </a:xfrm>
          <a:prstGeom prst="rect">
            <a:avLst/>
          </a:prstGeom>
          <a:noFill/>
          <a:ln w="9525">
            <a:noFill/>
            <a:miter lim="800000"/>
            <a:headEnd/>
            <a:tailEnd/>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en-US" altLang="zh-CN" dirty="0" smtClean="0">
                <a:ea typeface="宋体" pitchFamily="2" charset="-122"/>
              </a:rPr>
              <a:t>MIDI</a:t>
            </a:r>
            <a:r>
              <a:rPr lang="zh-CN" altLang="en-US" dirty="0" smtClean="0">
                <a:ea typeface="宋体" pitchFamily="2" charset="-122"/>
              </a:rPr>
              <a:t>数据流</a:t>
            </a:r>
          </a:p>
        </p:txBody>
      </p:sp>
      <p:sp>
        <p:nvSpPr>
          <p:cNvPr id="76803" name="内容占位符 2"/>
          <p:cNvSpPr>
            <a:spLocks noGrp="1"/>
          </p:cNvSpPr>
          <p:nvPr>
            <p:ph idx="1"/>
          </p:nvPr>
        </p:nvSpPr>
        <p:spPr>
          <a:xfrm>
            <a:off x="571500" y="1371600"/>
            <a:ext cx="8358188" cy="4914900"/>
          </a:xfrm>
        </p:spPr>
        <p:txBody>
          <a:bodyPr/>
          <a:lstStyle/>
          <a:p>
            <a:r>
              <a:rPr lang="zh-CN" altLang="en-US" dirty="0" smtClean="0">
                <a:ea typeface="宋体" pitchFamily="2" charset="-122"/>
              </a:rPr>
              <a:t>单向异步的比特流，</a:t>
            </a:r>
            <a:r>
              <a:rPr lang="en-US" altLang="zh-CN" dirty="0" smtClean="0">
                <a:ea typeface="宋体" pitchFamily="2" charset="-122"/>
              </a:rPr>
              <a:t>31.25kbps</a:t>
            </a:r>
          </a:p>
          <a:p>
            <a:endParaRPr lang="en-US" altLang="zh-CN" dirty="0" smtClean="0">
              <a:ea typeface="宋体" pitchFamily="2" charset="-122"/>
            </a:endParaRPr>
          </a:p>
          <a:p>
            <a:r>
              <a:rPr lang="zh-CN" altLang="en-US" dirty="0" smtClean="0">
                <a:ea typeface="宋体" pitchFamily="2" charset="-122"/>
              </a:rPr>
              <a:t>每个字节</a:t>
            </a:r>
            <a:r>
              <a:rPr lang="en-US" altLang="zh-CN" dirty="0" smtClean="0">
                <a:ea typeface="宋体" pitchFamily="2" charset="-122"/>
              </a:rPr>
              <a:t>10</a:t>
            </a:r>
            <a:r>
              <a:rPr lang="zh-CN" altLang="en-US" dirty="0" smtClean="0">
                <a:ea typeface="宋体" pitchFamily="2" charset="-122"/>
              </a:rPr>
              <a:t>位，</a:t>
            </a:r>
            <a:r>
              <a:rPr lang="en-US" altLang="zh-CN" dirty="0" smtClean="0">
                <a:ea typeface="宋体" pitchFamily="2" charset="-122"/>
              </a:rPr>
              <a:t>1</a:t>
            </a:r>
            <a:r>
              <a:rPr lang="zh-CN" altLang="en-US" dirty="0" smtClean="0">
                <a:ea typeface="宋体" pitchFamily="2" charset="-122"/>
              </a:rPr>
              <a:t>位开始位，</a:t>
            </a:r>
            <a:r>
              <a:rPr lang="en-US" altLang="zh-CN" dirty="0" smtClean="0">
                <a:ea typeface="宋体" pitchFamily="2" charset="-122"/>
              </a:rPr>
              <a:t>8</a:t>
            </a:r>
            <a:r>
              <a:rPr lang="zh-CN" altLang="en-US" dirty="0" smtClean="0">
                <a:ea typeface="宋体" pitchFamily="2" charset="-122"/>
              </a:rPr>
              <a:t>位数据，</a:t>
            </a:r>
            <a:r>
              <a:rPr lang="en-US" altLang="zh-CN" dirty="0" smtClean="0">
                <a:ea typeface="宋体" pitchFamily="2" charset="-122"/>
              </a:rPr>
              <a:t>1</a:t>
            </a:r>
            <a:r>
              <a:rPr lang="zh-CN" altLang="en-US" dirty="0" smtClean="0">
                <a:ea typeface="宋体" pitchFamily="2" charset="-122"/>
              </a:rPr>
              <a:t>位结束位</a:t>
            </a:r>
            <a:endParaRPr lang="en-US" altLang="zh-CN" dirty="0" smtClean="0">
              <a:ea typeface="宋体" pitchFamily="2" charset="-122"/>
            </a:endParaRPr>
          </a:p>
          <a:p>
            <a:r>
              <a:rPr lang="zh-CN" altLang="en-US" dirty="0" smtClean="0">
                <a:ea typeface="宋体" pitchFamily="2" charset="-122"/>
              </a:rPr>
              <a:t>数据流的产生设备</a:t>
            </a:r>
            <a:endParaRPr lang="en-US" altLang="zh-CN" dirty="0" smtClean="0">
              <a:ea typeface="宋体" pitchFamily="2" charset="-122"/>
            </a:endParaRPr>
          </a:p>
          <a:p>
            <a:pPr lvl="1"/>
            <a:r>
              <a:rPr lang="en-US" altLang="zh-CN" dirty="0" smtClean="0"/>
              <a:t>MIDI</a:t>
            </a:r>
            <a:r>
              <a:rPr lang="zh-CN" altLang="zh-CN" dirty="0" smtClean="0"/>
              <a:t>控制器</a:t>
            </a:r>
            <a:r>
              <a:rPr lang="en-US" altLang="zh-CN" dirty="0" smtClean="0"/>
              <a:t>(controller)</a:t>
            </a:r>
            <a:r>
              <a:rPr lang="zh-CN" altLang="en-US" dirty="0" smtClean="0"/>
              <a:t>：</a:t>
            </a:r>
            <a:r>
              <a:rPr lang="zh-CN" altLang="zh-CN" dirty="0" smtClean="0"/>
              <a:t>如乐器键盘），在播放时把演奏转换成实时的</a:t>
            </a:r>
            <a:r>
              <a:rPr lang="en-US" altLang="zh-CN" dirty="0" smtClean="0"/>
              <a:t>MIDI</a:t>
            </a:r>
            <a:r>
              <a:rPr lang="zh-CN" altLang="zh-CN" dirty="0" smtClean="0"/>
              <a:t>数据流</a:t>
            </a:r>
            <a:endParaRPr lang="en-US" altLang="zh-CN" dirty="0" smtClean="0"/>
          </a:p>
          <a:p>
            <a:pPr lvl="1"/>
            <a:r>
              <a:rPr lang="en-US" altLang="zh-CN" dirty="0" smtClean="0"/>
              <a:t>MIDI</a:t>
            </a:r>
            <a:r>
              <a:rPr lang="zh-CN" altLang="zh-CN" dirty="0" smtClean="0"/>
              <a:t>音序器</a:t>
            </a:r>
            <a:r>
              <a:rPr lang="en-US" altLang="zh-CN" dirty="0" smtClean="0"/>
              <a:t>(sequencer)</a:t>
            </a:r>
            <a:r>
              <a:rPr lang="zh-CN" altLang="en-US" dirty="0" smtClean="0"/>
              <a:t>：</a:t>
            </a:r>
            <a:r>
              <a:rPr lang="zh-CN" altLang="zh-CN" dirty="0" smtClean="0"/>
              <a:t>允许</a:t>
            </a:r>
            <a:r>
              <a:rPr lang="en-US" altLang="zh-CN" dirty="0" smtClean="0"/>
              <a:t>MIDI</a:t>
            </a:r>
            <a:r>
              <a:rPr lang="zh-CN" altLang="zh-CN" dirty="0" smtClean="0"/>
              <a:t>数据被捕获、存储、编辑、组合和重奏的装置</a:t>
            </a:r>
            <a:endParaRPr lang="en-US" altLang="zh-CN" dirty="0" smtClean="0">
              <a:ea typeface="宋体" pitchFamily="2" charset="-122"/>
            </a:endParaRPr>
          </a:p>
          <a:p>
            <a:endParaRPr lang="zh-CN" altLang="en-US" dirty="0" smtClean="0">
              <a:ea typeface="宋体" pitchFamily="2" charset="-122"/>
            </a:endParaRPr>
          </a:p>
        </p:txBody>
      </p:sp>
      <p:sp>
        <p:nvSpPr>
          <p:cNvPr id="768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76805" name="TextBox 10"/>
          <p:cNvSpPr txBox="1">
            <a:spLocks noChangeArrowheads="1"/>
          </p:cNvSpPr>
          <p:nvPr/>
        </p:nvSpPr>
        <p:spPr bwMode="auto">
          <a:xfrm>
            <a:off x="1043608" y="1988840"/>
            <a:ext cx="6357937" cy="461962"/>
          </a:xfrm>
          <a:prstGeom prst="rect">
            <a:avLst/>
          </a:prstGeom>
          <a:noFill/>
          <a:ln w="9525">
            <a:noFill/>
            <a:miter lim="800000"/>
            <a:headEnd/>
            <a:tailEnd/>
          </a:ln>
        </p:spPr>
        <p:txBody>
          <a:bodyPr>
            <a:spAutoFit/>
          </a:bodyPr>
          <a:lstStyle/>
          <a:p>
            <a:pPr>
              <a:spcBef>
                <a:spcPct val="20000"/>
              </a:spcBef>
              <a:buClr>
                <a:schemeClr val="tx2"/>
              </a:buClr>
              <a:buFont typeface="Wingdings" pitchFamily="2" charset="2"/>
              <a:buNone/>
            </a:pPr>
            <a:r>
              <a:rPr lang="en-US" altLang="zh-CN" dirty="0"/>
              <a:t>30</a:t>
            </a:r>
            <a:r>
              <a:rPr lang="zh-CN" altLang="en-US" dirty="0"/>
              <a:t>分钟的</a:t>
            </a:r>
            <a:r>
              <a:rPr lang="en-US" altLang="zh-CN" dirty="0"/>
              <a:t>MIDI</a:t>
            </a:r>
            <a:r>
              <a:rPr lang="zh-CN" altLang="en-US" dirty="0"/>
              <a:t>音乐与</a:t>
            </a:r>
            <a:r>
              <a:rPr lang="en-US" altLang="zh-CN" dirty="0"/>
              <a:t>CD</a:t>
            </a:r>
            <a:r>
              <a:rPr lang="zh-CN" altLang="en-US" dirty="0"/>
              <a:t>音乐数据量比较？</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r>
              <a:rPr lang="en-US" altLang="zh-CN" smtClean="0">
                <a:ea typeface="宋体" pitchFamily="2" charset="-122"/>
              </a:rPr>
              <a:t>MIDI</a:t>
            </a:r>
            <a:r>
              <a:rPr lang="zh-CN" altLang="en-US" smtClean="0">
                <a:ea typeface="宋体" pitchFamily="2" charset="-122"/>
              </a:rPr>
              <a:t>消息组成</a:t>
            </a:r>
          </a:p>
        </p:txBody>
      </p:sp>
      <p:sp>
        <p:nvSpPr>
          <p:cNvPr id="78851" name="内容占位符 2"/>
          <p:cNvSpPr>
            <a:spLocks noGrp="1"/>
          </p:cNvSpPr>
          <p:nvPr>
            <p:ph idx="1"/>
          </p:nvPr>
        </p:nvSpPr>
        <p:spPr/>
        <p:txBody>
          <a:bodyPr/>
          <a:lstStyle/>
          <a:p>
            <a:r>
              <a:rPr lang="zh-CN" altLang="en-US" sz="2000" smtClean="0">
                <a:ea typeface="宋体" pitchFamily="2" charset="-122"/>
              </a:rPr>
              <a:t>第</a:t>
            </a:r>
            <a:r>
              <a:rPr lang="en-US" altLang="zh-CN" sz="2000" smtClean="0">
                <a:ea typeface="宋体" pitchFamily="2" charset="-122"/>
              </a:rPr>
              <a:t>1</a:t>
            </a:r>
            <a:r>
              <a:rPr lang="zh-CN" altLang="en-US" sz="2000" smtClean="0">
                <a:ea typeface="宋体" pitchFamily="2" charset="-122"/>
              </a:rPr>
              <a:t>个</a:t>
            </a:r>
            <a:r>
              <a:rPr lang="en-US" altLang="zh-CN" sz="2000" smtClean="0">
                <a:ea typeface="宋体" pitchFamily="2" charset="-122"/>
              </a:rPr>
              <a:t>bit</a:t>
            </a:r>
            <a:r>
              <a:rPr lang="zh-CN" altLang="en-US" sz="2000" smtClean="0">
                <a:ea typeface="宋体" pitchFamily="2" charset="-122"/>
              </a:rPr>
              <a:t>：有效位</a:t>
            </a:r>
            <a:endParaRPr lang="en-US" altLang="zh-CN" sz="2000" smtClean="0">
              <a:ea typeface="宋体" pitchFamily="2" charset="-122"/>
            </a:endParaRPr>
          </a:p>
          <a:p>
            <a:r>
              <a:rPr lang="en-US" altLang="zh-CN" sz="2000" smtClean="0">
                <a:ea typeface="宋体" pitchFamily="2" charset="-122"/>
              </a:rPr>
              <a:t>2 </a:t>
            </a:r>
            <a:r>
              <a:rPr lang="zh-CN" altLang="en-US" sz="2000" smtClean="0">
                <a:ea typeface="宋体" pitchFamily="2" charset="-122"/>
              </a:rPr>
              <a:t>～</a:t>
            </a:r>
            <a:r>
              <a:rPr lang="en-US" altLang="zh-CN" sz="2000" smtClean="0">
                <a:ea typeface="宋体" pitchFamily="2" charset="-122"/>
              </a:rPr>
              <a:t>4bit</a:t>
            </a:r>
            <a:r>
              <a:rPr lang="zh-CN" altLang="en-US" sz="2000" smtClean="0">
                <a:ea typeface="宋体" pitchFamily="2" charset="-122"/>
              </a:rPr>
              <a:t>：消息类型</a:t>
            </a:r>
            <a:endParaRPr lang="en-US" altLang="zh-CN" sz="2000" smtClean="0">
              <a:ea typeface="宋体" pitchFamily="2" charset="-122"/>
            </a:endParaRPr>
          </a:p>
          <a:p>
            <a:r>
              <a:rPr lang="en-US" altLang="zh-CN" sz="2000" smtClean="0">
                <a:ea typeface="宋体" pitchFamily="2" charset="-122"/>
              </a:rPr>
              <a:t>5 </a:t>
            </a:r>
            <a:r>
              <a:rPr lang="zh-CN" altLang="en-US" sz="2000" smtClean="0">
                <a:ea typeface="宋体" pitchFamily="2" charset="-122"/>
              </a:rPr>
              <a:t>～</a:t>
            </a:r>
            <a:r>
              <a:rPr lang="en-US" altLang="zh-CN" sz="2000" smtClean="0">
                <a:ea typeface="宋体" pitchFamily="2" charset="-122"/>
              </a:rPr>
              <a:t>8bit</a:t>
            </a:r>
            <a:r>
              <a:rPr lang="zh-CN" altLang="en-US" sz="2000" smtClean="0">
                <a:ea typeface="宋体" pitchFamily="2" charset="-122"/>
              </a:rPr>
              <a:t>：通道号码</a:t>
            </a:r>
            <a:endParaRPr lang="en-US" altLang="zh-CN" sz="2000" smtClean="0">
              <a:ea typeface="宋体" pitchFamily="2" charset="-122"/>
            </a:endParaRPr>
          </a:p>
          <a:p>
            <a:r>
              <a:rPr lang="en-US" altLang="zh-CN" sz="2000" smtClean="0">
                <a:ea typeface="宋体" pitchFamily="2" charset="-122"/>
              </a:rPr>
              <a:t>2</a:t>
            </a:r>
            <a:r>
              <a:rPr lang="zh-CN" altLang="en-US" sz="2000" smtClean="0">
                <a:ea typeface="宋体" pitchFamily="2" charset="-122"/>
              </a:rPr>
              <a:t>个字节：数据</a:t>
            </a:r>
          </a:p>
        </p:txBody>
      </p:sp>
      <p:sp>
        <p:nvSpPr>
          <p:cNvPr id="7885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8853" name="Picture 4" descr="course1-2-6-image008"/>
          <p:cNvPicPr>
            <a:picLocks noChangeAspect="1" noChangeArrowheads="1"/>
          </p:cNvPicPr>
          <p:nvPr/>
        </p:nvPicPr>
        <p:blipFill>
          <a:blip r:embed="rId2" cstate="print">
            <a:lum contrast="100000"/>
          </a:blip>
          <a:srcRect/>
          <a:stretch>
            <a:fillRect/>
          </a:stretch>
        </p:blipFill>
        <p:spPr bwMode="auto">
          <a:xfrm>
            <a:off x="1331640" y="2078038"/>
            <a:ext cx="6907485" cy="39933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en-US" altLang="zh-CN" smtClean="0">
                <a:ea typeface="宋体" pitchFamily="2" charset="-122"/>
              </a:rPr>
              <a:t>MIDI</a:t>
            </a:r>
            <a:r>
              <a:rPr lang="zh-CN" altLang="en-US" smtClean="0">
                <a:ea typeface="宋体" pitchFamily="2" charset="-122"/>
              </a:rPr>
              <a:t>通道号码</a:t>
            </a:r>
          </a:p>
        </p:txBody>
      </p:sp>
      <p:sp>
        <p:nvSpPr>
          <p:cNvPr id="79875" name="内容占位符 2"/>
          <p:cNvSpPr>
            <a:spLocks noGrp="1"/>
          </p:cNvSpPr>
          <p:nvPr>
            <p:ph idx="1"/>
          </p:nvPr>
        </p:nvSpPr>
        <p:spPr>
          <a:xfrm>
            <a:off x="857250" y="1500189"/>
            <a:ext cx="7620000" cy="1136724"/>
          </a:xfrm>
        </p:spPr>
        <p:txBody>
          <a:bodyPr/>
          <a:lstStyle/>
          <a:p>
            <a:r>
              <a:rPr lang="zh-CN" altLang="en-US" dirty="0" smtClean="0">
                <a:ea typeface="宋体" pitchFamily="2" charset="-122"/>
              </a:rPr>
              <a:t>单个物理通道分成</a:t>
            </a:r>
            <a:r>
              <a:rPr lang="en-US" altLang="zh-CN" dirty="0" smtClean="0">
                <a:ea typeface="宋体" pitchFamily="2" charset="-122"/>
              </a:rPr>
              <a:t>16</a:t>
            </a:r>
            <a:r>
              <a:rPr lang="zh-CN" altLang="en-US" dirty="0" smtClean="0">
                <a:ea typeface="宋体" pitchFamily="2" charset="-122"/>
              </a:rPr>
              <a:t>个逻辑通道，每个通道可指定一种音乐</a:t>
            </a:r>
          </a:p>
        </p:txBody>
      </p:sp>
      <p:sp>
        <p:nvSpPr>
          <p:cNvPr id="798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9877" name="Picture 4" descr="midi3"/>
          <p:cNvPicPr>
            <a:picLocks noChangeAspect="1" noChangeArrowheads="1"/>
          </p:cNvPicPr>
          <p:nvPr/>
        </p:nvPicPr>
        <p:blipFill>
          <a:blip r:embed="rId2" cstate="print"/>
          <a:srcRect/>
          <a:stretch>
            <a:fillRect/>
          </a:stretch>
        </p:blipFill>
        <p:spPr bwMode="auto">
          <a:xfrm>
            <a:off x="1071563" y="3571875"/>
            <a:ext cx="7456487" cy="1979613"/>
          </a:xfrm>
          <a:prstGeom prst="rect">
            <a:avLst/>
          </a:prstGeom>
          <a:noFill/>
          <a:ln w="9525">
            <a:noFill/>
            <a:miter lim="800000"/>
            <a:headEnd/>
            <a:tailEnd/>
          </a:ln>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p:txBody>
          <a:bodyPr/>
          <a:lstStyle/>
          <a:p>
            <a:r>
              <a:rPr lang="zh-CN" altLang="en-US" smtClean="0">
                <a:ea typeface="宋体" pitchFamily="2" charset="-122"/>
              </a:rPr>
              <a:t>简单</a:t>
            </a:r>
            <a:r>
              <a:rPr lang="en-US" altLang="zh-CN" smtClean="0">
                <a:ea typeface="宋体" pitchFamily="2" charset="-122"/>
              </a:rPr>
              <a:t>MIDI</a:t>
            </a:r>
            <a:r>
              <a:rPr lang="zh-CN" altLang="en-US" smtClean="0">
                <a:ea typeface="宋体" pitchFamily="2" charset="-122"/>
              </a:rPr>
              <a:t>系统组成</a:t>
            </a:r>
          </a:p>
        </p:txBody>
      </p:sp>
      <p:sp>
        <p:nvSpPr>
          <p:cNvPr id="80899" name="内容占位符 2"/>
          <p:cNvSpPr>
            <a:spLocks noGrp="1"/>
          </p:cNvSpPr>
          <p:nvPr>
            <p:ph idx="1"/>
          </p:nvPr>
        </p:nvSpPr>
        <p:spPr>
          <a:xfrm>
            <a:off x="1066800" y="3429000"/>
            <a:ext cx="7620000" cy="2643188"/>
          </a:xfrm>
        </p:spPr>
        <p:txBody>
          <a:bodyPr/>
          <a:lstStyle/>
          <a:p>
            <a:r>
              <a:rPr lang="en-US" altLang="zh-CN" dirty="0" smtClean="0">
                <a:ea typeface="宋体" pitchFamily="2" charset="-122"/>
              </a:rPr>
              <a:t>MIDI</a:t>
            </a:r>
            <a:r>
              <a:rPr lang="zh-CN" altLang="en-US" dirty="0" smtClean="0">
                <a:ea typeface="宋体" pitchFamily="2" charset="-122"/>
              </a:rPr>
              <a:t>接口</a:t>
            </a:r>
            <a:endParaRPr lang="en-US" altLang="zh-CN" dirty="0" smtClean="0">
              <a:ea typeface="宋体" pitchFamily="2" charset="-122"/>
            </a:endParaRPr>
          </a:p>
          <a:p>
            <a:pPr lvl="1"/>
            <a:r>
              <a:rPr lang="en-US" altLang="zh-CN" dirty="0" smtClean="0">
                <a:latin typeface="Arial" pitchFamily="34" charset="0"/>
                <a:ea typeface="宋体" pitchFamily="2" charset="-122"/>
              </a:rPr>
              <a:t>MIDI</a:t>
            </a:r>
            <a:r>
              <a:rPr lang="zh-CN" altLang="en-US" dirty="0" smtClean="0">
                <a:latin typeface="Arial" pitchFamily="34" charset="0"/>
                <a:ea typeface="宋体" pitchFamily="2" charset="-122"/>
              </a:rPr>
              <a:t> </a:t>
            </a:r>
            <a:r>
              <a:rPr lang="en-US" altLang="zh-CN" dirty="0" smtClean="0">
                <a:latin typeface="Arial" pitchFamily="34" charset="0"/>
                <a:ea typeface="宋体" pitchFamily="2" charset="-122"/>
              </a:rPr>
              <a:t>OUT</a:t>
            </a:r>
            <a:r>
              <a:rPr lang="zh-CN" altLang="en-US" dirty="0" smtClean="0">
                <a:latin typeface="Arial" pitchFamily="34" charset="0"/>
                <a:ea typeface="宋体" pitchFamily="2" charset="-122"/>
              </a:rPr>
              <a:t>，</a:t>
            </a:r>
            <a:r>
              <a:rPr lang="en-US" altLang="zh-CN" dirty="0" smtClean="0">
                <a:latin typeface="Arial" pitchFamily="34" charset="0"/>
                <a:ea typeface="宋体" pitchFamily="2" charset="-122"/>
              </a:rPr>
              <a:t>MIDI</a:t>
            </a:r>
            <a:r>
              <a:rPr lang="zh-CN" altLang="en-US" dirty="0" smtClean="0">
                <a:latin typeface="Arial" pitchFamily="34" charset="0"/>
                <a:ea typeface="宋体" pitchFamily="2" charset="-122"/>
              </a:rPr>
              <a:t> </a:t>
            </a:r>
            <a:r>
              <a:rPr lang="en-US" altLang="zh-CN" dirty="0" smtClean="0">
                <a:latin typeface="Arial" pitchFamily="34" charset="0"/>
                <a:ea typeface="宋体" pitchFamily="2" charset="-122"/>
              </a:rPr>
              <a:t>IN</a:t>
            </a:r>
            <a:r>
              <a:rPr lang="zh-CN" altLang="en-US" dirty="0" smtClean="0">
                <a:latin typeface="Arial" pitchFamily="34" charset="0"/>
                <a:ea typeface="宋体" pitchFamily="2" charset="-122"/>
              </a:rPr>
              <a:t>，</a:t>
            </a:r>
            <a:r>
              <a:rPr lang="en-US" altLang="zh-CN" dirty="0" smtClean="0">
                <a:latin typeface="Arial" pitchFamily="34" charset="0"/>
                <a:ea typeface="宋体" pitchFamily="2" charset="-122"/>
              </a:rPr>
              <a:t>MIDI</a:t>
            </a:r>
            <a:r>
              <a:rPr lang="zh-CN" altLang="en-US" dirty="0" smtClean="0">
                <a:latin typeface="Arial" pitchFamily="34" charset="0"/>
                <a:ea typeface="宋体" pitchFamily="2" charset="-122"/>
              </a:rPr>
              <a:t> </a:t>
            </a:r>
            <a:r>
              <a:rPr lang="en-US" altLang="zh-CN" dirty="0" smtClean="0">
                <a:latin typeface="Arial" pitchFamily="34" charset="0"/>
                <a:ea typeface="宋体" pitchFamily="2" charset="-122"/>
              </a:rPr>
              <a:t>THRU</a:t>
            </a:r>
          </a:p>
          <a:p>
            <a:r>
              <a:rPr lang="en-US" altLang="zh-CN" dirty="0" smtClean="0">
                <a:ea typeface="宋体" pitchFamily="2" charset="-122"/>
              </a:rPr>
              <a:t>MIDI</a:t>
            </a:r>
            <a:r>
              <a:rPr lang="zh-CN" altLang="en-US" dirty="0" smtClean="0">
                <a:ea typeface="宋体" pitchFamily="2" charset="-122"/>
              </a:rPr>
              <a:t>键盘控制器</a:t>
            </a:r>
            <a:endParaRPr lang="en-US" altLang="zh-CN" dirty="0" smtClean="0">
              <a:ea typeface="宋体" pitchFamily="2" charset="-122"/>
            </a:endParaRPr>
          </a:p>
          <a:p>
            <a:r>
              <a:rPr lang="en-US" altLang="zh-CN" dirty="0" smtClean="0">
                <a:ea typeface="宋体" pitchFamily="2" charset="-122"/>
              </a:rPr>
              <a:t>MIDI</a:t>
            </a:r>
            <a:r>
              <a:rPr lang="zh-CN" altLang="en-US" dirty="0" smtClean="0">
                <a:ea typeface="宋体" pitchFamily="2" charset="-122"/>
              </a:rPr>
              <a:t>声音模块</a:t>
            </a:r>
            <a:endParaRPr lang="en-US" altLang="zh-CN" dirty="0" smtClean="0">
              <a:ea typeface="宋体" pitchFamily="2" charset="-122"/>
            </a:endParaRPr>
          </a:p>
          <a:p>
            <a:endParaRPr lang="zh-CN" altLang="en-US" dirty="0" smtClean="0">
              <a:ea typeface="宋体" pitchFamily="2" charset="-122"/>
            </a:endParaRPr>
          </a:p>
        </p:txBody>
      </p:sp>
      <p:sp>
        <p:nvSpPr>
          <p:cNvPr id="809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80901" name="Picture 3" descr="midi2"/>
          <p:cNvPicPr>
            <a:picLocks noChangeAspect="1" noChangeArrowheads="1"/>
          </p:cNvPicPr>
          <p:nvPr/>
        </p:nvPicPr>
        <p:blipFill>
          <a:blip r:embed="rId2" cstate="print"/>
          <a:srcRect/>
          <a:stretch>
            <a:fillRect/>
          </a:stretch>
        </p:blipFill>
        <p:spPr bwMode="auto">
          <a:xfrm>
            <a:off x="1011238" y="1071563"/>
            <a:ext cx="7561262" cy="2227262"/>
          </a:xfrm>
          <a:prstGeom prst="rect">
            <a:avLst/>
          </a:prstGeom>
          <a:noFill/>
          <a:ln w="9525">
            <a:noFill/>
            <a:miter lim="800000"/>
            <a:headEnd/>
            <a:tailEnd/>
          </a:ln>
        </p:spPr>
      </p:pic>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lang="zh-CN" altLang="en-US" smtClean="0">
                <a:ea typeface="宋体" pitchFamily="2" charset="-122"/>
              </a:rPr>
              <a:t>复杂</a:t>
            </a:r>
            <a:r>
              <a:rPr lang="en-US" altLang="zh-CN" smtClean="0">
                <a:ea typeface="宋体" pitchFamily="2" charset="-122"/>
              </a:rPr>
              <a:t>MIDI</a:t>
            </a:r>
            <a:r>
              <a:rPr lang="zh-CN" altLang="en-US" smtClean="0">
                <a:ea typeface="宋体" pitchFamily="2" charset="-122"/>
              </a:rPr>
              <a:t>系统组成</a:t>
            </a:r>
          </a:p>
        </p:txBody>
      </p:sp>
      <p:sp>
        <p:nvSpPr>
          <p:cNvPr id="81923" name="内容占位符 2"/>
          <p:cNvSpPr>
            <a:spLocks noGrp="1"/>
          </p:cNvSpPr>
          <p:nvPr>
            <p:ph idx="1"/>
          </p:nvPr>
        </p:nvSpPr>
        <p:spPr>
          <a:xfrm>
            <a:off x="1066800" y="4572000"/>
            <a:ext cx="7620000" cy="1500188"/>
          </a:xfrm>
        </p:spPr>
        <p:txBody>
          <a:bodyPr/>
          <a:lstStyle/>
          <a:p>
            <a:pPr>
              <a:buFont typeface="Wingdings" pitchFamily="2" charset="2"/>
              <a:buNone/>
            </a:pPr>
            <a:r>
              <a:rPr lang="zh-CN" altLang="en-US" sz="2400" smtClean="0">
                <a:solidFill>
                  <a:srgbClr val="000000"/>
                </a:solidFill>
                <a:latin typeface="华文细黑" pitchFamily="2" charset="-122"/>
                <a:ea typeface="华文细黑" pitchFamily="2" charset="-122"/>
              </a:rPr>
              <a:t>一个</a:t>
            </a:r>
            <a:r>
              <a:rPr lang="en-US" altLang="zh-CN" sz="2400" smtClean="0">
                <a:solidFill>
                  <a:srgbClr val="000000"/>
                </a:solidFill>
                <a:latin typeface="华文细黑" pitchFamily="2" charset="-122"/>
                <a:ea typeface="华文细黑" pitchFamily="2" charset="-122"/>
              </a:rPr>
              <a:t>MIDI</a:t>
            </a:r>
            <a:r>
              <a:rPr lang="zh-CN" altLang="en-US" sz="2400" smtClean="0">
                <a:solidFill>
                  <a:srgbClr val="000000"/>
                </a:solidFill>
                <a:latin typeface="华文细黑" pitchFamily="2" charset="-122"/>
                <a:ea typeface="华文细黑" pitchFamily="2" charset="-122"/>
              </a:rPr>
              <a:t>设备上的</a:t>
            </a:r>
            <a:r>
              <a:rPr lang="en-US" altLang="zh-CN" sz="2400" smtClean="0">
                <a:solidFill>
                  <a:srgbClr val="000000"/>
                </a:solidFill>
                <a:latin typeface="华文细黑" pitchFamily="2" charset="-122"/>
                <a:ea typeface="华文细黑" pitchFamily="2" charset="-122"/>
              </a:rPr>
              <a:t>MIDI IN</a:t>
            </a:r>
            <a:r>
              <a:rPr lang="zh-CN" altLang="en-US" sz="2400" smtClean="0">
                <a:solidFill>
                  <a:srgbClr val="000000"/>
                </a:solidFill>
                <a:latin typeface="华文细黑" pitchFamily="2" charset="-122"/>
                <a:ea typeface="华文细黑" pitchFamily="2" charset="-122"/>
              </a:rPr>
              <a:t>连接器接收到的信息可通过</a:t>
            </a:r>
            <a:r>
              <a:rPr lang="en-US" altLang="zh-CN" sz="2400" smtClean="0">
                <a:solidFill>
                  <a:srgbClr val="000000"/>
                </a:solidFill>
                <a:latin typeface="华文细黑" pitchFamily="2" charset="-122"/>
                <a:ea typeface="华文细黑" pitchFamily="2" charset="-122"/>
              </a:rPr>
              <a:t>MIDI THRU</a:t>
            </a:r>
            <a:r>
              <a:rPr lang="zh-CN" altLang="en-US" sz="2400" smtClean="0">
                <a:solidFill>
                  <a:srgbClr val="000000"/>
                </a:solidFill>
                <a:latin typeface="华文细黑" pitchFamily="2" charset="-122"/>
                <a:ea typeface="华文细黑" pitchFamily="2" charset="-122"/>
              </a:rPr>
              <a:t>连接器输出到另一个</a:t>
            </a:r>
            <a:r>
              <a:rPr lang="en-US" altLang="zh-CN" sz="2400" smtClean="0">
                <a:solidFill>
                  <a:srgbClr val="000000"/>
                </a:solidFill>
                <a:latin typeface="华文细黑" pitchFamily="2" charset="-122"/>
                <a:ea typeface="华文细黑" pitchFamily="2" charset="-122"/>
              </a:rPr>
              <a:t>MIDI</a:t>
            </a:r>
            <a:r>
              <a:rPr lang="zh-CN" altLang="en-US" sz="2400" smtClean="0">
                <a:solidFill>
                  <a:srgbClr val="000000"/>
                </a:solidFill>
                <a:latin typeface="华文细黑" pitchFamily="2" charset="-122"/>
                <a:ea typeface="华文细黑" pitchFamily="2" charset="-122"/>
              </a:rPr>
              <a:t>设备，并可以菊花链的方式连接多个</a:t>
            </a:r>
            <a:r>
              <a:rPr lang="en-US" altLang="zh-CN" sz="2400" smtClean="0">
                <a:solidFill>
                  <a:srgbClr val="000000"/>
                </a:solidFill>
                <a:latin typeface="华文细黑" pitchFamily="2" charset="-122"/>
                <a:ea typeface="华文细黑" pitchFamily="2" charset="-122"/>
              </a:rPr>
              <a:t>MIDI</a:t>
            </a:r>
            <a:r>
              <a:rPr lang="zh-CN" altLang="en-US" sz="2400" smtClean="0">
                <a:solidFill>
                  <a:srgbClr val="000000"/>
                </a:solidFill>
                <a:latin typeface="华文细黑" pitchFamily="2" charset="-122"/>
                <a:ea typeface="华文细黑" pitchFamily="2" charset="-122"/>
              </a:rPr>
              <a:t>设备，这样就组成了一个复杂的</a:t>
            </a:r>
            <a:r>
              <a:rPr lang="en-US" altLang="zh-CN" sz="2400" smtClean="0">
                <a:solidFill>
                  <a:srgbClr val="000000"/>
                </a:solidFill>
                <a:latin typeface="华文细黑" pitchFamily="2" charset="-122"/>
                <a:ea typeface="华文细黑" pitchFamily="2" charset="-122"/>
              </a:rPr>
              <a:t>MIDI</a:t>
            </a:r>
            <a:r>
              <a:rPr lang="zh-CN" altLang="en-US" sz="2400" smtClean="0">
                <a:solidFill>
                  <a:srgbClr val="000000"/>
                </a:solidFill>
                <a:latin typeface="华文细黑" pitchFamily="2" charset="-122"/>
                <a:ea typeface="华文细黑" pitchFamily="2" charset="-122"/>
              </a:rPr>
              <a:t>系统</a:t>
            </a:r>
            <a:endParaRPr lang="zh-CN" altLang="en-US" sz="2400" smtClean="0">
              <a:ea typeface="宋体" pitchFamily="2" charset="-122"/>
            </a:endParaRPr>
          </a:p>
        </p:txBody>
      </p:sp>
      <p:sp>
        <p:nvSpPr>
          <p:cNvPr id="819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81925" name="Picture 3" descr="midi4"/>
          <p:cNvPicPr>
            <a:picLocks noChangeAspect="1" noChangeArrowheads="1"/>
          </p:cNvPicPr>
          <p:nvPr/>
        </p:nvPicPr>
        <p:blipFill>
          <a:blip r:embed="rId2" cstate="print"/>
          <a:srcRect/>
          <a:stretch>
            <a:fillRect/>
          </a:stretch>
        </p:blipFill>
        <p:spPr bwMode="auto">
          <a:xfrm>
            <a:off x="1143000" y="1143000"/>
            <a:ext cx="7369175" cy="3286125"/>
          </a:xfrm>
          <a:prstGeom prst="rect">
            <a:avLst/>
          </a:prstGeom>
          <a:noFill/>
          <a:ln w="9525">
            <a:noFill/>
            <a:miter lim="800000"/>
            <a:headEnd/>
            <a:tailEnd/>
          </a:ln>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en-US" altLang="zh-CN" smtClean="0">
                <a:ea typeface="宋体" pitchFamily="2" charset="-122"/>
              </a:rPr>
              <a:t>PC</a:t>
            </a:r>
            <a:r>
              <a:rPr lang="zh-CN" altLang="en-US" smtClean="0">
                <a:ea typeface="宋体" pitchFamily="2" charset="-122"/>
              </a:rPr>
              <a:t>构造的</a:t>
            </a:r>
            <a:r>
              <a:rPr lang="en-US" altLang="zh-CN" smtClean="0">
                <a:ea typeface="宋体" pitchFamily="2" charset="-122"/>
              </a:rPr>
              <a:t>MIDI</a:t>
            </a:r>
            <a:r>
              <a:rPr lang="zh-CN" altLang="en-US" smtClean="0">
                <a:ea typeface="宋体" pitchFamily="2" charset="-122"/>
              </a:rPr>
              <a:t>系统</a:t>
            </a:r>
          </a:p>
        </p:txBody>
      </p:sp>
      <p:sp>
        <p:nvSpPr>
          <p:cNvPr id="82947" name="内容占位符 2"/>
          <p:cNvSpPr>
            <a:spLocks noGrp="1"/>
          </p:cNvSpPr>
          <p:nvPr>
            <p:ph idx="1"/>
          </p:nvPr>
        </p:nvSpPr>
        <p:spPr>
          <a:xfrm>
            <a:off x="357188" y="4786313"/>
            <a:ext cx="7620000" cy="1000125"/>
          </a:xfrm>
        </p:spPr>
        <p:txBody>
          <a:bodyPr/>
          <a:lstStyle/>
          <a:p>
            <a:pPr>
              <a:buFont typeface="Wingdings" pitchFamily="2" charset="2"/>
              <a:buNone/>
            </a:pPr>
            <a:r>
              <a:rPr lang="zh-CN" altLang="en-US" sz="2400" smtClean="0">
                <a:ea typeface="宋体" pitchFamily="2" charset="-122"/>
              </a:rPr>
              <a:t>总线</a:t>
            </a:r>
            <a:r>
              <a:rPr lang="en-US" altLang="zh-CN" sz="2400" smtClean="0">
                <a:ea typeface="宋体" pitchFamily="2" charset="-122"/>
              </a:rPr>
              <a:t>——</a:t>
            </a:r>
            <a:r>
              <a:rPr lang="zh-CN" altLang="en-US" sz="2400" smtClean="0">
                <a:ea typeface="宋体" pitchFamily="2" charset="-122"/>
              </a:rPr>
              <a:t>→</a:t>
            </a:r>
            <a:r>
              <a:rPr lang="en-US" altLang="zh-CN" sz="2400" smtClean="0">
                <a:ea typeface="宋体" pitchFamily="2" charset="-122"/>
              </a:rPr>
              <a:t>MIDI</a:t>
            </a:r>
            <a:r>
              <a:rPr lang="zh-CN" altLang="en-US" sz="2400" smtClean="0">
                <a:ea typeface="宋体" pitchFamily="2" charset="-122"/>
              </a:rPr>
              <a:t>接口卡</a:t>
            </a:r>
            <a:r>
              <a:rPr lang="en-US" altLang="zh-CN" sz="2400" smtClean="0">
                <a:ea typeface="宋体" pitchFamily="2" charset="-122"/>
              </a:rPr>
              <a:t>——</a:t>
            </a:r>
            <a:r>
              <a:rPr lang="zh-CN" altLang="en-US" sz="2400" smtClean="0">
                <a:ea typeface="宋体" pitchFamily="2" charset="-122"/>
              </a:rPr>
              <a:t>→多音色声音模块</a:t>
            </a:r>
          </a:p>
        </p:txBody>
      </p:sp>
      <p:sp>
        <p:nvSpPr>
          <p:cNvPr id="829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82949" name="Picture 3" descr="course1-2-6-image007"/>
          <p:cNvPicPr>
            <a:picLocks noChangeAspect="1" noChangeArrowheads="1"/>
          </p:cNvPicPr>
          <p:nvPr/>
        </p:nvPicPr>
        <p:blipFill>
          <a:blip r:embed="rId2" cstate="print"/>
          <a:srcRect/>
          <a:stretch>
            <a:fillRect/>
          </a:stretch>
        </p:blipFill>
        <p:spPr bwMode="auto">
          <a:xfrm>
            <a:off x="1428750" y="1214438"/>
            <a:ext cx="6215063" cy="3403600"/>
          </a:xfrm>
          <a:prstGeom prst="rect">
            <a:avLst/>
          </a:prstGeom>
          <a:noFill/>
          <a:ln w="9525">
            <a:noFill/>
            <a:miter lim="800000"/>
            <a:headEnd/>
            <a:tailEnd/>
          </a:ln>
        </p:spPr>
      </p:pic>
      <p:sp>
        <p:nvSpPr>
          <p:cNvPr id="82950" name="TextBox 5"/>
          <p:cNvSpPr txBox="1">
            <a:spLocks noChangeArrowheads="1"/>
          </p:cNvSpPr>
          <p:nvPr/>
        </p:nvSpPr>
        <p:spPr bwMode="auto">
          <a:xfrm>
            <a:off x="642938" y="4395788"/>
            <a:ext cx="2428875" cy="461962"/>
          </a:xfrm>
          <a:prstGeom prst="rect">
            <a:avLst/>
          </a:prstGeom>
          <a:noFill/>
          <a:ln w="9525">
            <a:noFill/>
            <a:miter lim="800000"/>
            <a:headEnd/>
            <a:tailEnd/>
          </a:ln>
        </p:spPr>
        <p:txBody>
          <a:bodyPr>
            <a:spAutoFit/>
          </a:bodyPr>
          <a:lstStyle/>
          <a:p>
            <a:pPr>
              <a:spcBef>
                <a:spcPct val="20000"/>
              </a:spcBef>
              <a:buClr>
                <a:schemeClr val="tx2"/>
              </a:buClr>
              <a:buFont typeface="Wingdings" pitchFamily="2" charset="2"/>
              <a:buNone/>
            </a:pPr>
            <a:r>
              <a:rPr lang="zh-CN" altLang="en-US"/>
              <a:t>应用软件的信息</a:t>
            </a:r>
          </a:p>
        </p:txBody>
      </p:sp>
      <p:sp>
        <p:nvSpPr>
          <p:cNvPr id="82951" name="TextBox 6"/>
          <p:cNvSpPr txBox="1">
            <a:spLocks noChangeArrowheads="1"/>
          </p:cNvSpPr>
          <p:nvPr/>
        </p:nvSpPr>
        <p:spPr bwMode="auto">
          <a:xfrm>
            <a:off x="3500438" y="4357688"/>
            <a:ext cx="1714500" cy="461962"/>
          </a:xfrm>
          <a:prstGeom prst="rect">
            <a:avLst/>
          </a:prstGeom>
          <a:noFill/>
          <a:ln w="9525">
            <a:noFill/>
            <a:miter lim="800000"/>
            <a:headEnd/>
            <a:tailEnd/>
          </a:ln>
        </p:spPr>
        <p:txBody>
          <a:bodyPr>
            <a:spAutoFit/>
          </a:bodyPr>
          <a:lstStyle/>
          <a:p>
            <a:pPr>
              <a:spcBef>
                <a:spcPct val="20000"/>
              </a:spcBef>
              <a:buClr>
                <a:schemeClr val="tx2"/>
              </a:buClr>
              <a:buFont typeface="Wingdings" pitchFamily="2" charset="2"/>
              <a:buNone/>
            </a:pPr>
            <a:r>
              <a:rPr lang="en-US" altLang="zh-CN"/>
              <a:t>MIDI</a:t>
            </a:r>
            <a:r>
              <a:rPr lang="zh-CN" altLang="en-US"/>
              <a:t>消息</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傅立叶变换的几种形式（</a:t>
            </a:r>
            <a:r>
              <a:rPr lang="en-US" altLang="zh-CN" dirty="0" smtClean="0"/>
              <a:t>3</a:t>
            </a:r>
            <a:r>
              <a:rPr lang="zh-CN" altLang="en-US" dirty="0" smtClean="0"/>
              <a:t>）</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pic>
        <p:nvPicPr>
          <p:cNvPr id="397314" name="Picture 2"/>
          <p:cNvPicPr>
            <a:picLocks noChangeAspect="1" noChangeArrowheads="1"/>
          </p:cNvPicPr>
          <p:nvPr/>
        </p:nvPicPr>
        <p:blipFill>
          <a:blip r:embed="rId2" cstate="print"/>
          <a:srcRect/>
          <a:stretch>
            <a:fillRect/>
          </a:stretch>
        </p:blipFill>
        <p:spPr bwMode="auto">
          <a:xfrm>
            <a:off x="899592" y="1484783"/>
            <a:ext cx="3600400" cy="2852003"/>
          </a:xfrm>
          <a:prstGeom prst="rect">
            <a:avLst/>
          </a:prstGeom>
          <a:noFill/>
          <a:ln w="9525">
            <a:noFill/>
            <a:miter lim="800000"/>
            <a:headEnd/>
            <a:tailEnd/>
          </a:ln>
        </p:spPr>
      </p:pic>
      <p:pic>
        <p:nvPicPr>
          <p:cNvPr id="397315" name="Picture 3"/>
          <p:cNvPicPr>
            <a:picLocks noChangeAspect="1" noChangeArrowheads="1"/>
          </p:cNvPicPr>
          <p:nvPr/>
        </p:nvPicPr>
        <p:blipFill>
          <a:blip r:embed="rId3" cstate="print"/>
          <a:srcRect/>
          <a:stretch>
            <a:fillRect/>
          </a:stretch>
        </p:blipFill>
        <p:spPr bwMode="auto">
          <a:xfrm>
            <a:off x="4932040" y="1484784"/>
            <a:ext cx="3647024" cy="2880320"/>
          </a:xfrm>
          <a:prstGeom prst="rect">
            <a:avLst/>
          </a:prstGeom>
          <a:noFill/>
          <a:ln w="9525">
            <a:noFill/>
            <a:miter lim="800000"/>
            <a:headEnd/>
            <a:tailEnd/>
          </a:ln>
        </p:spPr>
      </p:pic>
      <p:sp>
        <p:nvSpPr>
          <p:cNvPr id="9" name="TextBox 8"/>
          <p:cNvSpPr txBox="1"/>
          <p:nvPr/>
        </p:nvSpPr>
        <p:spPr>
          <a:xfrm>
            <a:off x="2483835" y="4830251"/>
            <a:ext cx="4011034" cy="830997"/>
          </a:xfrm>
          <a:prstGeom prst="rect">
            <a:avLst/>
          </a:prstGeom>
          <a:noFill/>
        </p:spPr>
        <p:txBody>
          <a:bodyPr wrap="none" rtlCol="0">
            <a:spAutoFit/>
          </a:bodyPr>
          <a:lstStyle/>
          <a:p>
            <a:r>
              <a:rPr lang="zh-CN" altLang="en-US" dirty="0" smtClean="0"/>
              <a:t>时域的离散    ～频域的周期</a:t>
            </a:r>
            <a:endParaRPr lang="en-US" altLang="zh-CN" dirty="0" smtClean="0"/>
          </a:p>
          <a:p>
            <a:r>
              <a:rPr lang="zh-CN" altLang="en-US" dirty="0" smtClean="0"/>
              <a:t>时域的非周期 ～频域的连续</a:t>
            </a:r>
            <a:endParaRPr lang="zh-CN" alt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a:xfrm>
            <a:off x="1295400" y="116632"/>
            <a:ext cx="7086600" cy="563563"/>
          </a:xfrm>
        </p:spPr>
        <p:txBody>
          <a:bodyPr/>
          <a:lstStyle/>
          <a:p>
            <a:r>
              <a:rPr lang="zh-CN" altLang="en-US" dirty="0" smtClean="0">
                <a:ea typeface="宋体" pitchFamily="2" charset="-122"/>
              </a:rPr>
              <a:t>语音识别技术</a:t>
            </a:r>
          </a:p>
        </p:txBody>
      </p:sp>
      <p:sp>
        <p:nvSpPr>
          <p:cNvPr id="83971" name="内容占位符 2"/>
          <p:cNvSpPr>
            <a:spLocks noGrp="1"/>
          </p:cNvSpPr>
          <p:nvPr>
            <p:ph idx="1"/>
          </p:nvPr>
        </p:nvSpPr>
        <p:spPr>
          <a:xfrm>
            <a:off x="1066800" y="692696"/>
            <a:ext cx="7620000" cy="5472608"/>
          </a:xfrm>
        </p:spPr>
        <p:txBody>
          <a:bodyPr/>
          <a:lstStyle/>
          <a:p>
            <a:r>
              <a:rPr lang="zh-CN" altLang="en-US" sz="2800" dirty="0" smtClean="0">
                <a:ea typeface="宋体" pitchFamily="2" charset="-122"/>
              </a:rPr>
              <a:t>语音处理分类</a:t>
            </a:r>
            <a:endParaRPr lang="en-US" altLang="zh-CN" sz="2800" dirty="0" smtClean="0">
              <a:ea typeface="宋体" pitchFamily="2" charset="-122"/>
            </a:endParaRPr>
          </a:p>
          <a:p>
            <a:pPr lvl="1"/>
            <a:r>
              <a:rPr lang="zh-CN" altLang="en-US" sz="2400" dirty="0" smtClean="0"/>
              <a:t>语音通信（</a:t>
            </a:r>
            <a:r>
              <a:rPr lang="zh-CN" altLang="zh-CN" sz="2400" dirty="0" smtClean="0"/>
              <a:t>人→人</a:t>
            </a:r>
            <a:r>
              <a:rPr lang="zh-CN" altLang="en-US" sz="2400" dirty="0" smtClean="0"/>
              <a:t>）</a:t>
            </a:r>
            <a:endParaRPr lang="en-US" altLang="zh-CN" sz="2400" dirty="0" smtClean="0"/>
          </a:p>
          <a:p>
            <a:pPr lvl="1"/>
            <a:r>
              <a:rPr lang="zh-CN" altLang="en-US" sz="2400" dirty="0" smtClean="0"/>
              <a:t>语音合成（机</a:t>
            </a:r>
            <a:r>
              <a:rPr lang="zh-CN" altLang="zh-CN" sz="2400" dirty="0" smtClean="0"/>
              <a:t>→人</a:t>
            </a:r>
            <a:r>
              <a:rPr lang="zh-CN" altLang="en-US" sz="2400" dirty="0" smtClean="0"/>
              <a:t>）</a:t>
            </a:r>
            <a:endParaRPr lang="en-US" altLang="zh-CN" sz="2400" dirty="0" smtClean="0"/>
          </a:p>
          <a:p>
            <a:pPr lvl="1"/>
            <a:r>
              <a:rPr lang="zh-CN" altLang="en-US" sz="2400" dirty="0" smtClean="0"/>
              <a:t>语音识别（</a:t>
            </a:r>
            <a:r>
              <a:rPr lang="zh-CN" altLang="zh-CN" sz="2400" dirty="0" smtClean="0"/>
              <a:t>人→</a:t>
            </a:r>
            <a:r>
              <a:rPr lang="zh-CN" altLang="en-US" sz="2400" dirty="0" smtClean="0"/>
              <a:t>机）</a:t>
            </a:r>
            <a:endParaRPr lang="en-US" altLang="zh-CN" sz="2400" dirty="0" smtClean="0">
              <a:ea typeface="宋体" pitchFamily="2" charset="-122"/>
            </a:endParaRPr>
          </a:p>
          <a:p>
            <a:r>
              <a:rPr lang="zh-CN" altLang="en-US" sz="2800" dirty="0" smtClean="0">
                <a:ea typeface="宋体" pitchFamily="2" charset="-122"/>
              </a:rPr>
              <a:t>语音识别</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语音识别是语音信号处理的重要研究方向</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是模式识别的分支</a:t>
            </a:r>
            <a:endParaRPr lang="en-US" altLang="zh-CN" sz="2400" dirty="0" smtClean="0">
              <a:latin typeface="Arial" pitchFamily="34" charset="0"/>
              <a:ea typeface="宋体" pitchFamily="2" charset="-122"/>
            </a:endParaRPr>
          </a:p>
          <a:p>
            <a:r>
              <a:rPr lang="zh-CN" altLang="en-US" sz="2800" dirty="0" smtClean="0">
                <a:ea typeface="宋体" pitchFamily="2" charset="-122"/>
              </a:rPr>
              <a:t>语音识别系统</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语音特征提取</a:t>
            </a:r>
            <a:endParaRPr lang="en-US" altLang="zh-CN" sz="2400" dirty="0" smtClean="0">
              <a:latin typeface="Arial" pitchFamily="34" charset="0"/>
              <a:ea typeface="宋体" pitchFamily="2" charset="-122"/>
            </a:endParaRPr>
          </a:p>
          <a:p>
            <a:pPr lvl="1"/>
            <a:r>
              <a:rPr lang="zh-CN" altLang="en-US" sz="2400" dirty="0" smtClean="0">
                <a:solidFill>
                  <a:srgbClr val="FF0000"/>
                </a:solidFill>
                <a:latin typeface="Arial" pitchFamily="34" charset="0"/>
                <a:ea typeface="宋体" pitchFamily="2" charset="-122"/>
              </a:rPr>
              <a:t>声学模型</a:t>
            </a:r>
            <a:r>
              <a:rPr lang="zh-CN" altLang="en-US" sz="2400" dirty="0" smtClean="0">
                <a:latin typeface="Arial" pitchFamily="34" charset="0"/>
                <a:ea typeface="宋体" pitchFamily="2" charset="-122"/>
              </a:rPr>
              <a:t>与模式匹配</a:t>
            </a:r>
            <a:endParaRPr lang="en-US" altLang="zh-CN" sz="2400" dirty="0" smtClean="0">
              <a:latin typeface="Arial" pitchFamily="34" charset="0"/>
              <a:ea typeface="宋体" pitchFamily="2" charset="-122"/>
            </a:endParaRPr>
          </a:p>
          <a:p>
            <a:pPr lvl="1"/>
            <a:r>
              <a:rPr lang="zh-CN" altLang="en-US" sz="2400" dirty="0" smtClean="0">
                <a:solidFill>
                  <a:srgbClr val="FF0000"/>
                </a:solidFill>
                <a:latin typeface="Arial" pitchFamily="34" charset="0"/>
                <a:ea typeface="宋体" pitchFamily="2" charset="-122"/>
              </a:rPr>
              <a:t>语言模型</a:t>
            </a:r>
            <a:r>
              <a:rPr lang="zh-CN" altLang="en-US" sz="2400" dirty="0" smtClean="0">
                <a:latin typeface="Arial" pitchFamily="34" charset="0"/>
                <a:ea typeface="宋体" pitchFamily="2" charset="-122"/>
              </a:rPr>
              <a:t>与语义理解</a:t>
            </a:r>
            <a:endParaRPr lang="en-US" altLang="zh-CN" sz="2400" dirty="0" smtClean="0">
              <a:latin typeface="Arial" pitchFamily="34" charset="0"/>
              <a:ea typeface="宋体" pitchFamily="2" charset="-122"/>
            </a:endParaRPr>
          </a:p>
          <a:p>
            <a:pPr lvl="2"/>
            <a:r>
              <a:rPr lang="zh-CN" altLang="en-US" sz="2000" dirty="0" smtClean="0">
                <a:latin typeface="Arial" pitchFamily="34" charset="0"/>
                <a:ea typeface="宋体" pitchFamily="2" charset="-122"/>
              </a:rPr>
              <a:t>语言模型：识别语音命令构成的语法网络</a:t>
            </a:r>
            <a:endParaRPr lang="en-US" altLang="zh-CN" sz="2000" dirty="0" smtClean="0">
              <a:latin typeface="Arial" pitchFamily="34" charset="0"/>
              <a:ea typeface="宋体" pitchFamily="2" charset="-122"/>
            </a:endParaRPr>
          </a:p>
          <a:p>
            <a:pPr lvl="2"/>
            <a:r>
              <a:rPr lang="zh-CN" altLang="en-US" sz="2000" dirty="0" smtClean="0">
                <a:latin typeface="Arial" pitchFamily="34" charset="0"/>
                <a:ea typeface="宋体" pitchFamily="2" charset="-122"/>
              </a:rPr>
              <a:t>语义理解：语法、语义分析</a:t>
            </a:r>
          </a:p>
        </p:txBody>
      </p:sp>
      <p:sp>
        <p:nvSpPr>
          <p:cNvPr id="839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r>
              <a:rPr lang="zh-CN" altLang="en-US" smtClean="0">
                <a:ea typeface="宋体" pitchFamily="2" charset="-122"/>
              </a:rPr>
              <a:t>语音识别的基本原理</a:t>
            </a:r>
          </a:p>
        </p:txBody>
      </p:sp>
      <p:sp>
        <p:nvSpPr>
          <p:cNvPr id="8704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87044" name="Picture 4" descr="语音识别系统基本原理图"/>
          <p:cNvPicPr>
            <a:picLocks noChangeAspect="1" noChangeArrowheads="1"/>
          </p:cNvPicPr>
          <p:nvPr/>
        </p:nvPicPr>
        <p:blipFill>
          <a:blip r:embed="rId2" cstate="print"/>
          <a:srcRect/>
          <a:stretch>
            <a:fillRect/>
          </a:stretch>
        </p:blipFill>
        <p:spPr bwMode="auto">
          <a:xfrm>
            <a:off x="357188" y="1571625"/>
            <a:ext cx="8143875" cy="2714625"/>
          </a:xfrm>
          <a:prstGeom prst="rect">
            <a:avLst/>
          </a:prstGeom>
          <a:noFill/>
          <a:ln w="9525">
            <a:noFill/>
            <a:miter lim="800000"/>
            <a:headEnd/>
            <a:tailEnd/>
          </a:ln>
        </p:spPr>
      </p:pic>
      <p:sp>
        <p:nvSpPr>
          <p:cNvPr id="87045" name="TextBox 5"/>
          <p:cNvSpPr txBox="1">
            <a:spLocks noChangeArrowheads="1"/>
          </p:cNvSpPr>
          <p:nvPr/>
        </p:nvSpPr>
        <p:spPr bwMode="auto">
          <a:xfrm>
            <a:off x="785813" y="5072063"/>
            <a:ext cx="8001000" cy="461962"/>
          </a:xfrm>
          <a:prstGeom prst="rect">
            <a:avLst/>
          </a:prstGeom>
          <a:noFill/>
          <a:ln w="9525">
            <a:noFill/>
            <a:miter lim="800000"/>
            <a:headEnd/>
            <a:tailEnd/>
          </a:ln>
        </p:spPr>
        <p:txBody>
          <a:bodyPr>
            <a:spAutoFit/>
          </a:bodyPr>
          <a:lstStyle/>
          <a:p>
            <a:pPr>
              <a:spcBef>
                <a:spcPct val="20000"/>
              </a:spcBef>
              <a:buClr>
                <a:schemeClr val="tx2"/>
              </a:buClr>
              <a:buFont typeface="Wingdings" pitchFamily="2" charset="2"/>
              <a:buNone/>
            </a:pPr>
            <a:r>
              <a:rPr lang="zh-CN" altLang="en-US"/>
              <a:t>语音具有时变性，瞬变性，随机性，非平稳性</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zh-CN" altLang="en-US" smtClean="0">
                <a:ea typeface="宋体" pitchFamily="2" charset="-122"/>
              </a:rPr>
              <a:t>语音识别的基本原理解释</a:t>
            </a:r>
          </a:p>
        </p:txBody>
      </p:sp>
      <p:sp>
        <p:nvSpPr>
          <p:cNvPr id="88067" name="内容占位符 2"/>
          <p:cNvSpPr>
            <a:spLocks noGrp="1"/>
          </p:cNvSpPr>
          <p:nvPr>
            <p:ph idx="1"/>
          </p:nvPr>
        </p:nvSpPr>
        <p:spPr>
          <a:xfrm>
            <a:off x="642938" y="1214438"/>
            <a:ext cx="8043862" cy="4857750"/>
          </a:xfrm>
        </p:spPr>
        <p:txBody>
          <a:bodyPr/>
          <a:lstStyle/>
          <a:p>
            <a:pPr>
              <a:lnSpc>
                <a:spcPct val="130000"/>
              </a:lnSpc>
              <a:spcBef>
                <a:spcPct val="50000"/>
              </a:spcBef>
            </a:pPr>
            <a:r>
              <a:rPr lang="zh-CN" altLang="en-US" sz="2000" smtClean="0">
                <a:solidFill>
                  <a:srgbClr val="FF0000"/>
                </a:solidFill>
                <a:latin typeface="宋体" pitchFamily="2" charset="-122"/>
                <a:ea typeface="宋体" pitchFamily="2" charset="-122"/>
              </a:rPr>
              <a:t>预处理</a:t>
            </a:r>
            <a:r>
              <a:rPr lang="zh-CN" altLang="en-US" sz="2000" smtClean="0">
                <a:latin typeface="宋体" pitchFamily="2" charset="-122"/>
                <a:ea typeface="宋体" pitchFamily="2" charset="-122"/>
              </a:rPr>
              <a:t>包括语音信号采样、反混叠带通滤波、去除个体发音差异和设备、环境引起的噪声影响等，并涉及到语音识别基元的选取和端点检测问题：</a:t>
            </a:r>
          </a:p>
          <a:p>
            <a:pPr>
              <a:lnSpc>
                <a:spcPct val="130000"/>
              </a:lnSpc>
              <a:spcBef>
                <a:spcPct val="50000"/>
              </a:spcBef>
            </a:pPr>
            <a:r>
              <a:rPr lang="zh-CN" altLang="en-US" sz="2000" smtClean="0">
                <a:latin typeface="宋体" pitchFamily="2" charset="-122"/>
                <a:ea typeface="宋体" pitchFamily="2" charset="-122"/>
              </a:rPr>
              <a:t>   </a:t>
            </a:r>
            <a:r>
              <a:rPr lang="zh-CN" altLang="en-US" sz="2000" smtClean="0">
                <a:solidFill>
                  <a:srgbClr val="FF0000"/>
                </a:solidFill>
                <a:latin typeface="宋体" pitchFamily="2" charset="-122"/>
                <a:ea typeface="宋体" pitchFamily="2" charset="-122"/>
              </a:rPr>
              <a:t>特征提取</a:t>
            </a:r>
            <a:r>
              <a:rPr lang="zh-CN" altLang="en-US" sz="2000" smtClean="0">
                <a:latin typeface="宋体" pitchFamily="2" charset="-122"/>
                <a:ea typeface="宋体" pitchFamily="2" charset="-122"/>
              </a:rPr>
              <a:t>部分用于提取语音中反映本质特征的声学参数，如平均能量、平均跨零率、共振峰等；</a:t>
            </a:r>
          </a:p>
          <a:p>
            <a:pPr>
              <a:lnSpc>
                <a:spcPct val="130000"/>
              </a:lnSpc>
              <a:spcBef>
                <a:spcPct val="50000"/>
              </a:spcBef>
            </a:pPr>
            <a:r>
              <a:rPr lang="zh-CN" altLang="en-US" sz="2000" smtClean="0">
                <a:latin typeface="宋体" pitchFamily="2" charset="-122"/>
                <a:ea typeface="宋体" pitchFamily="2" charset="-122"/>
              </a:rPr>
              <a:t>   训练在识别之前进行，通过让讲话者多次重复语音，从原始语音样本中去除冗余信息，保留关键数据，再按照一定规则对数据加以聚类，形成</a:t>
            </a:r>
            <a:r>
              <a:rPr lang="zh-CN" altLang="en-US" sz="2000" smtClean="0">
                <a:solidFill>
                  <a:srgbClr val="FF0000"/>
                </a:solidFill>
                <a:latin typeface="宋体" pitchFamily="2" charset="-122"/>
                <a:ea typeface="宋体" pitchFamily="2" charset="-122"/>
              </a:rPr>
              <a:t>模式库</a:t>
            </a:r>
            <a:r>
              <a:rPr lang="zh-CN" altLang="en-US" sz="2000" smtClean="0">
                <a:latin typeface="宋体" pitchFamily="2" charset="-122"/>
                <a:ea typeface="宋体" pitchFamily="2" charset="-122"/>
              </a:rPr>
              <a:t>；</a:t>
            </a:r>
          </a:p>
          <a:p>
            <a:pPr>
              <a:lnSpc>
                <a:spcPct val="130000"/>
              </a:lnSpc>
              <a:spcBef>
                <a:spcPct val="50000"/>
              </a:spcBef>
            </a:pPr>
            <a:r>
              <a:rPr lang="zh-CN" altLang="en-US" sz="2000" smtClean="0">
                <a:latin typeface="宋体" pitchFamily="2" charset="-122"/>
                <a:ea typeface="宋体" pitchFamily="2" charset="-122"/>
              </a:rPr>
              <a:t>    </a:t>
            </a:r>
            <a:r>
              <a:rPr lang="zh-CN" altLang="en-US" sz="2000" smtClean="0">
                <a:solidFill>
                  <a:srgbClr val="FF0000"/>
                </a:solidFill>
                <a:latin typeface="宋体" pitchFamily="2" charset="-122"/>
                <a:ea typeface="宋体" pitchFamily="2" charset="-122"/>
              </a:rPr>
              <a:t>模式匹配</a:t>
            </a:r>
            <a:r>
              <a:rPr lang="zh-CN" altLang="en-US" sz="2000" smtClean="0">
                <a:latin typeface="宋体" pitchFamily="2" charset="-122"/>
                <a:ea typeface="宋体" pitchFamily="2" charset="-122"/>
              </a:rPr>
              <a:t>部分是整个语音识别系统的核心，它是根据一定的准则（如某种距离测度）以及专家知识（如构词规则、语法规则、语义规则等），计算输入特征与库存模式之间的相似度，判断出输入语音的语意信息。</a:t>
            </a:r>
            <a:endParaRPr lang="zh-CN" altLang="en-US" sz="2000" smtClean="0">
              <a:ea typeface="宋体" pitchFamily="2" charset="-122"/>
            </a:endParaRPr>
          </a:p>
        </p:txBody>
      </p:sp>
      <p:sp>
        <p:nvSpPr>
          <p:cNvPr id="880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zh-CN" altLang="en-US" smtClean="0">
                <a:ea typeface="宋体" pitchFamily="2" charset="-122"/>
              </a:rPr>
              <a:t>语音识别系统的类型</a:t>
            </a:r>
          </a:p>
        </p:txBody>
      </p:sp>
      <p:sp>
        <p:nvSpPr>
          <p:cNvPr id="89091" name="内容占位符 2"/>
          <p:cNvSpPr>
            <a:spLocks noGrp="1"/>
          </p:cNvSpPr>
          <p:nvPr>
            <p:ph idx="1"/>
          </p:nvPr>
        </p:nvSpPr>
        <p:spPr>
          <a:xfrm>
            <a:off x="1066800" y="1000125"/>
            <a:ext cx="7620000" cy="4700588"/>
          </a:xfrm>
        </p:spPr>
        <p:txBody>
          <a:bodyPr/>
          <a:lstStyle/>
          <a:p>
            <a:r>
              <a:rPr lang="zh-CN" altLang="en-US" dirty="0" smtClean="0">
                <a:ea typeface="宋体" pitchFamily="2" charset="-122"/>
              </a:rPr>
              <a:t>可识别词汇量的多少</a:t>
            </a:r>
            <a:endParaRPr lang="en-US" altLang="zh-CN" dirty="0" smtClean="0">
              <a:ea typeface="宋体" pitchFamily="2" charset="-122"/>
            </a:endParaRPr>
          </a:p>
          <a:p>
            <a:pPr lvl="1"/>
            <a:r>
              <a:rPr lang="en-US" altLang="zh-CN" dirty="0" smtClean="0">
                <a:latin typeface="Arial" pitchFamily="34" charset="0"/>
                <a:ea typeface="宋体" pitchFamily="2" charset="-122"/>
              </a:rPr>
              <a:t>100</a:t>
            </a:r>
            <a:r>
              <a:rPr lang="zh-CN" altLang="en-US" dirty="0" smtClean="0">
                <a:latin typeface="Arial" pitchFamily="34" charset="0"/>
                <a:ea typeface="宋体" pitchFamily="2" charset="-122"/>
              </a:rPr>
              <a:t>，</a:t>
            </a:r>
            <a:r>
              <a:rPr lang="en-US" altLang="zh-CN" dirty="0" smtClean="0">
                <a:latin typeface="Arial" pitchFamily="34" charset="0"/>
                <a:ea typeface="宋体" pitchFamily="2" charset="-122"/>
              </a:rPr>
              <a:t>1000</a:t>
            </a:r>
          </a:p>
          <a:p>
            <a:r>
              <a:rPr lang="zh-CN" altLang="en-US" dirty="0" smtClean="0">
                <a:ea typeface="宋体" pitchFamily="2" charset="-122"/>
              </a:rPr>
              <a:t>语音输入的方式</a:t>
            </a:r>
            <a:endParaRPr lang="en-US" altLang="zh-CN" dirty="0" smtClean="0">
              <a:ea typeface="宋体" pitchFamily="2" charset="-122"/>
            </a:endParaRPr>
          </a:p>
          <a:p>
            <a:pPr lvl="1"/>
            <a:r>
              <a:rPr lang="zh-CN" altLang="en-US" dirty="0" smtClean="0">
                <a:latin typeface="Arial" pitchFamily="34" charset="0"/>
                <a:ea typeface="宋体" pitchFamily="2" charset="-122"/>
              </a:rPr>
              <a:t>孤立词，连接词，句子识别，内容理解</a:t>
            </a:r>
            <a:endParaRPr lang="en-US" altLang="zh-CN" dirty="0" smtClean="0">
              <a:latin typeface="Arial" pitchFamily="34" charset="0"/>
              <a:ea typeface="宋体" pitchFamily="2" charset="-122"/>
            </a:endParaRPr>
          </a:p>
          <a:p>
            <a:r>
              <a:rPr lang="zh-CN" altLang="en-US" dirty="0" smtClean="0">
                <a:ea typeface="宋体" pitchFamily="2" charset="-122"/>
              </a:rPr>
              <a:t>发音者</a:t>
            </a:r>
            <a:endParaRPr lang="en-US" altLang="zh-CN" dirty="0" smtClean="0">
              <a:ea typeface="宋体" pitchFamily="2" charset="-122"/>
            </a:endParaRPr>
          </a:p>
          <a:p>
            <a:pPr lvl="1"/>
            <a:r>
              <a:rPr lang="zh-CN" altLang="en-US" dirty="0" smtClean="0">
                <a:latin typeface="Arial" pitchFamily="34" charset="0"/>
                <a:ea typeface="宋体" pitchFamily="2" charset="-122"/>
              </a:rPr>
              <a:t>特定人：需提前训练</a:t>
            </a:r>
            <a:endParaRPr lang="en-US" altLang="zh-CN" dirty="0" smtClean="0">
              <a:latin typeface="Arial" pitchFamily="34" charset="0"/>
              <a:ea typeface="宋体" pitchFamily="2" charset="-122"/>
            </a:endParaRPr>
          </a:p>
          <a:p>
            <a:pPr lvl="1"/>
            <a:r>
              <a:rPr lang="zh-CN" altLang="en-US" dirty="0" smtClean="0">
                <a:latin typeface="Arial" pitchFamily="34" charset="0"/>
                <a:ea typeface="宋体" pitchFamily="2" charset="-122"/>
              </a:rPr>
              <a:t>限定人</a:t>
            </a:r>
            <a:endParaRPr lang="en-US" altLang="zh-CN" dirty="0" smtClean="0">
              <a:latin typeface="Arial" pitchFamily="34" charset="0"/>
              <a:ea typeface="宋体" pitchFamily="2" charset="-122"/>
            </a:endParaRPr>
          </a:p>
          <a:p>
            <a:pPr lvl="1"/>
            <a:r>
              <a:rPr lang="zh-CN" altLang="en-US" dirty="0" smtClean="0">
                <a:latin typeface="Arial" pitchFamily="34" charset="0"/>
                <a:ea typeface="宋体" pitchFamily="2" charset="-122"/>
              </a:rPr>
              <a:t>非特定人</a:t>
            </a:r>
            <a:endParaRPr lang="en-US" altLang="zh-CN" dirty="0" smtClean="0">
              <a:latin typeface="Arial" pitchFamily="34" charset="0"/>
              <a:ea typeface="宋体" pitchFamily="2" charset="-122"/>
            </a:endParaRPr>
          </a:p>
          <a:p>
            <a:r>
              <a:rPr lang="zh-CN" altLang="en-US" dirty="0" smtClean="0">
                <a:ea typeface="宋体" pitchFamily="2" charset="-122"/>
              </a:rPr>
              <a:t>发音者的声纹</a:t>
            </a:r>
            <a:endParaRPr lang="en-US" altLang="zh-CN" dirty="0" smtClean="0">
              <a:ea typeface="宋体" pitchFamily="2" charset="-122"/>
            </a:endParaRPr>
          </a:p>
          <a:p>
            <a:pPr lvl="1"/>
            <a:r>
              <a:rPr lang="zh-CN" altLang="en-US" dirty="0" smtClean="0">
                <a:latin typeface="Arial" pitchFamily="34" charset="0"/>
                <a:ea typeface="宋体" pitchFamily="2" charset="-122"/>
              </a:rPr>
              <a:t>辨别说话人的身份</a:t>
            </a:r>
          </a:p>
        </p:txBody>
      </p:sp>
      <p:sp>
        <p:nvSpPr>
          <p:cNvPr id="890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p:txBody>
          <a:bodyPr/>
          <a:lstStyle/>
          <a:p>
            <a:r>
              <a:rPr lang="zh-CN" altLang="en-US" smtClean="0">
                <a:ea typeface="宋体" pitchFamily="2" charset="-122"/>
              </a:rPr>
              <a:t>语音识别的应用</a:t>
            </a:r>
          </a:p>
        </p:txBody>
      </p:sp>
      <p:sp>
        <p:nvSpPr>
          <p:cNvPr id="90115" name="内容占位符 2"/>
          <p:cNvSpPr>
            <a:spLocks noGrp="1"/>
          </p:cNvSpPr>
          <p:nvPr>
            <p:ph idx="1"/>
          </p:nvPr>
        </p:nvSpPr>
        <p:spPr>
          <a:xfrm>
            <a:off x="1066800" y="1071563"/>
            <a:ext cx="7620000" cy="4700587"/>
          </a:xfrm>
        </p:spPr>
        <p:txBody>
          <a:bodyPr/>
          <a:lstStyle/>
          <a:p>
            <a:r>
              <a:rPr lang="zh-CN" altLang="en-US" dirty="0" smtClean="0">
                <a:ea typeface="宋体" pitchFamily="2" charset="-122"/>
              </a:rPr>
              <a:t>信息处理领域</a:t>
            </a:r>
            <a:endParaRPr lang="en-US" altLang="zh-CN" dirty="0" smtClean="0">
              <a:ea typeface="宋体" pitchFamily="2" charset="-122"/>
            </a:endParaRPr>
          </a:p>
          <a:p>
            <a:pPr lvl="1"/>
            <a:r>
              <a:rPr lang="zh-CN" altLang="en-US" dirty="0" smtClean="0">
                <a:latin typeface="Arial" pitchFamily="34" charset="0"/>
                <a:ea typeface="宋体" pitchFamily="2" charset="-122"/>
              </a:rPr>
              <a:t>给计算机发送指令</a:t>
            </a:r>
            <a:endParaRPr lang="en-US" altLang="zh-CN" dirty="0" smtClean="0">
              <a:latin typeface="Arial" pitchFamily="34" charset="0"/>
              <a:ea typeface="宋体" pitchFamily="2" charset="-122"/>
            </a:endParaRPr>
          </a:p>
          <a:p>
            <a:pPr lvl="1"/>
            <a:r>
              <a:rPr lang="zh-CN" altLang="en-US" dirty="0" smtClean="0">
                <a:latin typeface="Arial" pitchFamily="34" charset="0"/>
                <a:ea typeface="宋体" pitchFamily="2" charset="-122"/>
              </a:rPr>
              <a:t>听写系统</a:t>
            </a:r>
            <a:endParaRPr lang="en-US" altLang="zh-CN" dirty="0" smtClean="0">
              <a:latin typeface="Arial" pitchFamily="34" charset="0"/>
              <a:ea typeface="宋体" pitchFamily="2" charset="-122"/>
            </a:endParaRPr>
          </a:p>
          <a:p>
            <a:pPr lvl="1"/>
            <a:r>
              <a:rPr lang="zh-CN" altLang="en-US" dirty="0" smtClean="0">
                <a:latin typeface="Arial" pitchFamily="34" charset="0"/>
                <a:ea typeface="宋体" pitchFamily="2" charset="-122"/>
              </a:rPr>
              <a:t>信息查询</a:t>
            </a:r>
            <a:endParaRPr lang="en-US" altLang="zh-CN" dirty="0" smtClean="0">
              <a:latin typeface="Arial" pitchFamily="34" charset="0"/>
              <a:ea typeface="宋体" pitchFamily="2" charset="-122"/>
            </a:endParaRPr>
          </a:p>
          <a:p>
            <a:pPr lvl="1"/>
            <a:r>
              <a:rPr lang="zh-CN" altLang="en-US" dirty="0" smtClean="0">
                <a:latin typeface="Arial" pitchFamily="34" charset="0"/>
                <a:ea typeface="宋体" pitchFamily="2" charset="-122"/>
              </a:rPr>
              <a:t>网上交谈</a:t>
            </a:r>
            <a:endParaRPr lang="en-US" altLang="zh-CN" dirty="0" smtClean="0">
              <a:latin typeface="Arial" pitchFamily="34" charset="0"/>
              <a:ea typeface="宋体" pitchFamily="2" charset="-122"/>
            </a:endParaRPr>
          </a:p>
          <a:p>
            <a:r>
              <a:rPr lang="zh-CN" altLang="en-US" dirty="0" smtClean="0">
                <a:ea typeface="宋体" pitchFamily="2" charset="-122"/>
              </a:rPr>
              <a:t>教育与商务应用</a:t>
            </a:r>
            <a:endParaRPr lang="en-US" altLang="zh-CN" dirty="0" smtClean="0">
              <a:ea typeface="宋体" pitchFamily="2" charset="-122"/>
            </a:endParaRPr>
          </a:p>
          <a:p>
            <a:pPr lvl="1"/>
            <a:r>
              <a:rPr lang="zh-CN" altLang="en-US" dirty="0" smtClean="0">
                <a:latin typeface="Arial" pitchFamily="34" charset="0"/>
                <a:ea typeface="宋体" pitchFamily="2" charset="-122"/>
              </a:rPr>
              <a:t>语音教学软件</a:t>
            </a:r>
            <a:endParaRPr lang="en-US" altLang="zh-CN" dirty="0" smtClean="0">
              <a:latin typeface="Arial" pitchFamily="34" charset="0"/>
              <a:ea typeface="宋体" pitchFamily="2" charset="-122"/>
            </a:endParaRPr>
          </a:p>
          <a:p>
            <a:pPr lvl="1"/>
            <a:r>
              <a:rPr lang="zh-CN" altLang="en-US" dirty="0" smtClean="0">
                <a:latin typeface="Arial" pitchFamily="34" charset="0"/>
                <a:ea typeface="宋体" pitchFamily="2" charset="-122"/>
              </a:rPr>
              <a:t>电话查询</a:t>
            </a:r>
            <a:endParaRPr lang="en-US" altLang="zh-CN" dirty="0" smtClean="0">
              <a:latin typeface="Arial" pitchFamily="34" charset="0"/>
              <a:ea typeface="宋体" pitchFamily="2" charset="-122"/>
            </a:endParaRPr>
          </a:p>
          <a:p>
            <a:pPr lvl="1"/>
            <a:r>
              <a:rPr lang="zh-CN" altLang="en-US" dirty="0" smtClean="0">
                <a:latin typeface="Arial" pitchFamily="34" charset="0"/>
                <a:ea typeface="宋体" pitchFamily="2" charset="-122"/>
              </a:rPr>
              <a:t>电子商务</a:t>
            </a:r>
            <a:endParaRPr lang="en-US" altLang="zh-CN" dirty="0" smtClean="0">
              <a:latin typeface="Arial" pitchFamily="34" charset="0"/>
              <a:ea typeface="宋体" pitchFamily="2" charset="-122"/>
            </a:endParaRPr>
          </a:p>
          <a:p>
            <a:r>
              <a:rPr lang="zh-CN" altLang="en-US" dirty="0" smtClean="0">
                <a:ea typeface="宋体" pitchFamily="2" charset="-122"/>
              </a:rPr>
              <a:t>消费电子产品应用</a:t>
            </a:r>
          </a:p>
        </p:txBody>
      </p:sp>
      <p:sp>
        <p:nvSpPr>
          <p:cNvPr id="901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傅立叶变换的几种形式（</a:t>
            </a:r>
            <a:r>
              <a:rPr lang="en-US" altLang="zh-CN" dirty="0" smtClean="0"/>
              <a:t>4</a:t>
            </a:r>
            <a:r>
              <a:rPr lang="zh-CN" altLang="en-US" dirty="0" smtClean="0"/>
              <a:t>）</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pic>
        <p:nvPicPr>
          <p:cNvPr id="4" name="Picture 5"/>
          <p:cNvPicPr>
            <a:picLocks noChangeAspect="1" noChangeArrowheads="1"/>
          </p:cNvPicPr>
          <p:nvPr/>
        </p:nvPicPr>
        <p:blipFill>
          <a:blip r:embed="rId2" cstate="print"/>
          <a:srcRect/>
          <a:stretch>
            <a:fillRect/>
          </a:stretch>
        </p:blipFill>
        <p:spPr bwMode="auto">
          <a:xfrm>
            <a:off x="4788024" y="1412776"/>
            <a:ext cx="4023447" cy="1944216"/>
          </a:xfrm>
          <a:prstGeom prst="rect">
            <a:avLst/>
          </a:prstGeom>
          <a:noFill/>
          <a:ln w="9525">
            <a:noFill/>
            <a:miter lim="800000"/>
            <a:headEnd/>
            <a:tailEnd/>
          </a:ln>
        </p:spPr>
      </p:pic>
      <p:pic>
        <p:nvPicPr>
          <p:cNvPr id="5" name="Picture 6"/>
          <p:cNvPicPr>
            <a:picLocks noChangeAspect="1" noChangeArrowheads="1"/>
          </p:cNvPicPr>
          <p:nvPr/>
        </p:nvPicPr>
        <p:blipFill>
          <a:blip r:embed="rId3" cstate="print"/>
          <a:srcRect/>
          <a:stretch>
            <a:fillRect/>
          </a:stretch>
        </p:blipFill>
        <p:spPr bwMode="auto">
          <a:xfrm>
            <a:off x="395536" y="1412776"/>
            <a:ext cx="3816424" cy="1944216"/>
          </a:xfrm>
          <a:prstGeom prst="rect">
            <a:avLst/>
          </a:prstGeom>
          <a:noFill/>
          <a:ln w="9525">
            <a:noFill/>
            <a:miter lim="800000"/>
            <a:headEnd/>
            <a:tailEnd/>
          </a:ln>
        </p:spPr>
      </p:pic>
      <p:sp>
        <p:nvSpPr>
          <p:cNvPr id="6" name="TextBox 5"/>
          <p:cNvSpPr txBox="1"/>
          <p:nvPr/>
        </p:nvSpPr>
        <p:spPr>
          <a:xfrm>
            <a:off x="2534544" y="3573016"/>
            <a:ext cx="3693640" cy="830997"/>
          </a:xfrm>
          <a:prstGeom prst="rect">
            <a:avLst/>
          </a:prstGeom>
          <a:noFill/>
        </p:spPr>
        <p:txBody>
          <a:bodyPr wrap="none" rtlCol="0">
            <a:spAutoFit/>
          </a:bodyPr>
          <a:lstStyle/>
          <a:p>
            <a:r>
              <a:rPr lang="zh-CN" altLang="en-US" dirty="0" smtClean="0"/>
              <a:t>时域的离散 ～频域的周期</a:t>
            </a:r>
            <a:endParaRPr lang="en-US" altLang="zh-CN" dirty="0" smtClean="0"/>
          </a:p>
          <a:p>
            <a:r>
              <a:rPr lang="zh-CN" altLang="en-US" dirty="0" smtClean="0"/>
              <a:t>时域的周期 ～频域的离散</a:t>
            </a:r>
            <a:endParaRPr lang="zh-CN" altLang="en-US" dirty="0"/>
          </a:p>
        </p:txBody>
      </p:sp>
      <p:sp>
        <p:nvSpPr>
          <p:cNvPr id="7" name="TextBox 6"/>
          <p:cNvSpPr txBox="1"/>
          <p:nvPr/>
        </p:nvSpPr>
        <p:spPr>
          <a:xfrm>
            <a:off x="611560" y="4437112"/>
            <a:ext cx="7992888" cy="1938992"/>
          </a:xfrm>
          <a:prstGeom prst="rect">
            <a:avLst/>
          </a:prstGeom>
          <a:noFill/>
        </p:spPr>
        <p:txBody>
          <a:bodyPr wrap="square" rtlCol="0">
            <a:spAutoFit/>
          </a:bodyPr>
          <a:lstStyle/>
          <a:p>
            <a:r>
              <a:rPr lang="zh-CN" altLang="en-US" dirty="0" smtClean="0"/>
              <a:t>总结：假若一个函数在一个域内（时间或频率）是周期性的，则相应的在另一个域中的变换式必是取样的形式，即离散变量的函数。反之，如果在一个域中的函数是取样的，则在另一个域中必是周期性函数。在一个域中函数的周期必是另一域中两取样点间增量的倒数</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傅立叶级数的举例</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grpSp>
        <p:nvGrpSpPr>
          <p:cNvPr id="4" name="Group 35"/>
          <p:cNvGrpSpPr>
            <a:grpSpLocks/>
          </p:cNvGrpSpPr>
          <p:nvPr/>
        </p:nvGrpSpPr>
        <p:grpSpPr bwMode="auto">
          <a:xfrm>
            <a:off x="430906" y="1124744"/>
            <a:ext cx="4832738" cy="2232248"/>
            <a:chOff x="2401" y="1139"/>
            <a:chExt cx="2827" cy="1010"/>
          </a:xfrm>
        </p:grpSpPr>
        <p:sp>
          <p:nvSpPr>
            <p:cNvPr id="8" name="Line 13"/>
            <p:cNvSpPr>
              <a:spLocks noChangeShapeType="1"/>
            </p:cNvSpPr>
            <p:nvPr/>
          </p:nvSpPr>
          <p:spPr bwMode="auto">
            <a:xfrm flipV="1">
              <a:off x="3503" y="1200"/>
              <a:ext cx="0" cy="949"/>
            </a:xfrm>
            <a:prstGeom prst="line">
              <a:avLst/>
            </a:prstGeom>
            <a:noFill/>
            <a:ln w="9525">
              <a:solidFill>
                <a:schemeClr val="tx1"/>
              </a:solidFill>
              <a:round/>
              <a:headEnd/>
              <a:tailEnd type="stealth" w="sm" len="med"/>
            </a:ln>
            <a:effectLst/>
          </p:spPr>
          <p:txBody>
            <a:bodyPr/>
            <a:lstStyle/>
            <a:p>
              <a:endParaRPr lang="zh-CN" altLang="en-US"/>
            </a:p>
          </p:txBody>
        </p:sp>
        <p:sp>
          <p:nvSpPr>
            <p:cNvPr id="9" name="Rectangle 14"/>
            <p:cNvSpPr>
              <a:spLocks noChangeArrowheads="1"/>
            </p:cNvSpPr>
            <p:nvPr/>
          </p:nvSpPr>
          <p:spPr bwMode="auto">
            <a:xfrm>
              <a:off x="3503" y="1468"/>
              <a:ext cx="377" cy="256"/>
            </a:xfrm>
            <a:prstGeom prst="rect">
              <a:avLst/>
            </a:prstGeom>
            <a:noFill/>
            <a:ln w="9525">
              <a:solidFill>
                <a:schemeClr val="tx1"/>
              </a:solidFill>
              <a:miter lim="800000"/>
              <a:headEnd/>
              <a:tailEnd type="none" w="sm" len="med"/>
            </a:ln>
            <a:effectLst/>
          </p:spPr>
          <p:txBody>
            <a:bodyPr/>
            <a:lstStyle/>
            <a:p>
              <a:endParaRPr lang="zh-CN" altLang="en-US"/>
            </a:p>
          </p:txBody>
        </p:sp>
        <p:graphicFrame>
          <p:nvGraphicFramePr>
            <p:cNvPr id="11" name="Object 16"/>
            <p:cNvGraphicFramePr>
              <a:graphicFrameLocks noChangeAspect="1"/>
            </p:cNvGraphicFramePr>
            <p:nvPr/>
          </p:nvGraphicFramePr>
          <p:xfrm>
            <a:off x="4529" y="1531"/>
            <a:ext cx="699" cy="97"/>
          </p:xfrm>
          <a:graphic>
            <a:graphicData uri="http://schemas.openxmlformats.org/presentationml/2006/ole">
              <p:oleObj spid="_x0000_s398339" name="公式" r:id="rId3" imgW="190440" imgH="139680" progId="Equation.3">
                <p:embed/>
              </p:oleObj>
            </a:graphicData>
          </a:graphic>
        </p:graphicFrame>
        <p:graphicFrame>
          <p:nvGraphicFramePr>
            <p:cNvPr id="12" name="Object 17"/>
            <p:cNvGraphicFramePr>
              <a:graphicFrameLocks noChangeAspect="1"/>
            </p:cNvGraphicFramePr>
            <p:nvPr/>
          </p:nvGraphicFramePr>
          <p:xfrm>
            <a:off x="3523" y="1139"/>
            <a:ext cx="301" cy="163"/>
          </p:xfrm>
          <a:graphic>
            <a:graphicData uri="http://schemas.openxmlformats.org/presentationml/2006/ole">
              <p:oleObj spid="_x0000_s398340" name="公式" r:id="rId4" imgW="317160" imgH="203040" progId="Equation.3">
                <p:embed/>
              </p:oleObj>
            </a:graphicData>
          </a:graphic>
        </p:graphicFrame>
        <p:graphicFrame>
          <p:nvGraphicFramePr>
            <p:cNvPr id="13" name="Object 18"/>
            <p:cNvGraphicFramePr>
              <a:graphicFrameLocks noChangeAspect="1"/>
            </p:cNvGraphicFramePr>
            <p:nvPr/>
          </p:nvGraphicFramePr>
          <p:xfrm>
            <a:off x="3378" y="1405"/>
            <a:ext cx="60" cy="159"/>
          </p:xfrm>
          <a:graphic>
            <a:graphicData uri="http://schemas.openxmlformats.org/presentationml/2006/ole">
              <p:oleObj spid="_x0000_s398341" name="公式" r:id="rId5" imgW="88560" imgH="164880" progId="Equation.3">
                <p:embed/>
              </p:oleObj>
            </a:graphicData>
          </a:graphic>
        </p:graphicFrame>
        <p:graphicFrame>
          <p:nvGraphicFramePr>
            <p:cNvPr id="14" name="Object 19"/>
            <p:cNvGraphicFramePr>
              <a:graphicFrameLocks noChangeAspect="1"/>
            </p:cNvGraphicFramePr>
            <p:nvPr/>
          </p:nvGraphicFramePr>
          <p:xfrm>
            <a:off x="3503" y="1724"/>
            <a:ext cx="129" cy="160"/>
          </p:xfrm>
          <a:graphic>
            <a:graphicData uri="http://schemas.openxmlformats.org/presentationml/2006/ole">
              <p:oleObj spid="_x0000_s398342" name="公式" r:id="rId6" imgW="139680" imgH="203040" progId="Equation.3">
                <p:embed/>
              </p:oleObj>
            </a:graphicData>
          </a:graphic>
        </p:graphicFrame>
        <p:graphicFrame>
          <p:nvGraphicFramePr>
            <p:cNvPr id="15" name="Object 20"/>
            <p:cNvGraphicFramePr>
              <a:graphicFrameLocks noChangeAspect="1"/>
            </p:cNvGraphicFramePr>
            <p:nvPr/>
          </p:nvGraphicFramePr>
          <p:xfrm>
            <a:off x="5084" y="1680"/>
            <a:ext cx="93" cy="139"/>
          </p:xfrm>
          <a:graphic>
            <a:graphicData uri="http://schemas.openxmlformats.org/presentationml/2006/ole">
              <p:oleObj spid="_x0000_s398343" name="公式" r:id="rId7" imgW="101520" imgH="177480" progId="Equation.3">
                <p:embed/>
              </p:oleObj>
            </a:graphicData>
          </a:graphic>
        </p:graphicFrame>
        <p:graphicFrame>
          <p:nvGraphicFramePr>
            <p:cNvPr id="16" name="Object 21"/>
            <p:cNvGraphicFramePr>
              <a:graphicFrameLocks noChangeAspect="1"/>
            </p:cNvGraphicFramePr>
            <p:nvPr/>
          </p:nvGraphicFramePr>
          <p:xfrm>
            <a:off x="4308" y="1742"/>
            <a:ext cx="118" cy="134"/>
          </p:xfrm>
          <a:graphic>
            <a:graphicData uri="http://schemas.openxmlformats.org/presentationml/2006/ole">
              <p:oleObj spid="_x0000_s398344" name="公式" r:id="rId8" imgW="152280" imgH="203040" progId="Equation.3">
                <p:embed/>
              </p:oleObj>
            </a:graphicData>
          </a:graphic>
        </p:graphicFrame>
        <p:sp>
          <p:nvSpPr>
            <p:cNvPr id="17" name="Line 22"/>
            <p:cNvSpPr>
              <a:spLocks noChangeShapeType="1"/>
            </p:cNvSpPr>
            <p:nvPr/>
          </p:nvSpPr>
          <p:spPr bwMode="auto">
            <a:xfrm>
              <a:off x="2401" y="1724"/>
              <a:ext cx="2660" cy="0"/>
            </a:xfrm>
            <a:prstGeom prst="line">
              <a:avLst/>
            </a:prstGeom>
            <a:noFill/>
            <a:ln w="9525">
              <a:solidFill>
                <a:schemeClr val="tx1"/>
              </a:solidFill>
              <a:round/>
              <a:headEnd/>
              <a:tailEnd type="stealth" w="sm" len="med"/>
            </a:ln>
            <a:effectLst/>
          </p:spPr>
          <p:txBody>
            <a:bodyPr/>
            <a:lstStyle/>
            <a:p>
              <a:endParaRPr lang="zh-CN" altLang="en-US"/>
            </a:p>
          </p:txBody>
        </p:sp>
        <p:sp>
          <p:nvSpPr>
            <p:cNvPr id="18" name="Rectangle 23"/>
            <p:cNvSpPr>
              <a:spLocks noChangeArrowheads="1"/>
            </p:cNvSpPr>
            <p:nvPr/>
          </p:nvSpPr>
          <p:spPr bwMode="auto">
            <a:xfrm>
              <a:off x="3097" y="1724"/>
              <a:ext cx="406" cy="256"/>
            </a:xfrm>
            <a:prstGeom prst="rect">
              <a:avLst/>
            </a:prstGeom>
            <a:noFill/>
            <a:ln w="9525">
              <a:solidFill>
                <a:schemeClr val="tx1"/>
              </a:solidFill>
              <a:miter lim="800000"/>
              <a:headEnd/>
              <a:tailEnd type="none" w="sm" len="med"/>
            </a:ln>
            <a:effectLst/>
          </p:spPr>
          <p:txBody>
            <a:bodyPr/>
            <a:lstStyle/>
            <a:p>
              <a:endParaRPr lang="zh-CN" altLang="en-US"/>
            </a:p>
          </p:txBody>
        </p:sp>
        <p:sp>
          <p:nvSpPr>
            <p:cNvPr id="19" name="Rectangle 24"/>
            <p:cNvSpPr>
              <a:spLocks noChangeArrowheads="1"/>
            </p:cNvSpPr>
            <p:nvPr/>
          </p:nvSpPr>
          <p:spPr bwMode="auto">
            <a:xfrm>
              <a:off x="2720" y="1468"/>
              <a:ext cx="377" cy="256"/>
            </a:xfrm>
            <a:prstGeom prst="rect">
              <a:avLst/>
            </a:prstGeom>
            <a:noFill/>
            <a:ln w="9525">
              <a:solidFill>
                <a:schemeClr val="tx1"/>
              </a:solidFill>
              <a:miter lim="800000"/>
              <a:headEnd/>
              <a:tailEnd type="none" w="sm" len="med"/>
            </a:ln>
            <a:effectLst/>
          </p:spPr>
          <p:txBody>
            <a:bodyPr/>
            <a:lstStyle/>
            <a:p>
              <a:endParaRPr lang="zh-CN" altLang="en-US"/>
            </a:p>
          </p:txBody>
        </p:sp>
        <p:sp>
          <p:nvSpPr>
            <p:cNvPr id="20" name="Rectangle 25"/>
            <p:cNvSpPr>
              <a:spLocks noChangeArrowheads="1"/>
            </p:cNvSpPr>
            <p:nvPr/>
          </p:nvSpPr>
          <p:spPr bwMode="auto">
            <a:xfrm>
              <a:off x="4286" y="1468"/>
              <a:ext cx="377" cy="256"/>
            </a:xfrm>
            <a:prstGeom prst="rect">
              <a:avLst/>
            </a:prstGeom>
            <a:noFill/>
            <a:ln w="9525">
              <a:solidFill>
                <a:schemeClr val="tx1"/>
              </a:solidFill>
              <a:miter lim="800000"/>
              <a:headEnd/>
              <a:tailEnd type="none" w="sm" len="med"/>
            </a:ln>
            <a:effectLst/>
          </p:spPr>
          <p:txBody>
            <a:bodyPr/>
            <a:lstStyle/>
            <a:p>
              <a:endParaRPr lang="zh-CN" altLang="en-US"/>
            </a:p>
          </p:txBody>
        </p:sp>
        <p:graphicFrame>
          <p:nvGraphicFramePr>
            <p:cNvPr id="21" name="Object 26"/>
            <p:cNvGraphicFramePr>
              <a:graphicFrameLocks noChangeAspect="1"/>
            </p:cNvGraphicFramePr>
            <p:nvPr/>
          </p:nvGraphicFramePr>
          <p:xfrm>
            <a:off x="3548" y="1919"/>
            <a:ext cx="153" cy="129"/>
          </p:xfrm>
          <a:graphic>
            <a:graphicData uri="http://schemas.openxmlformats.org/presentationml/2006/ole">
              <p:oleObj spid="_x0000_s398345" name="公式" r:id="rId9" imgW="203040" imgH="164880" progId="Equation.3">
                <p:embed/>
              </p:oleObj>
            </a:graphicData>
          </a:graphic>
        </p:graphicFrame>
        <p:sp>
          <p:nvSpPr>
            <p:cNvPr id="22" name="Rectangle 27"/>
            <p:cNvSpPr>
              <a:spLocks noChangeArrowheads="1"/>
            </p:cNvSpPr>
            <p:nvPr/>
          </p:nvSpPr>
          <p:spPr bwMode="auto">
            <a:xfrm>
              <a:off x="3880" y="1724"/>
              <a:ext cx="406" cy="256"/>
            </a:xfrm>
            <a:prstGeom prst="rect">
              <a:avLst/>
            </a:prstGeom>
            <a:noFill/>
            <a:ln w="9525">
              <a:solidFill>
                <a:schemeClr val="tx1"/>
              </a:solidFill>
              <a:miter lim="800000"/>
              <a:headEnd/>
              <a:tailEnd type="none" w="sm" len="med"/>
            </a:ln>
            <a:effectLst/>
          </p:spPr>
          <p:txBody>
            <a:bodyPr/>
            <a:lstStyle/>
            <a:p>
              <a:endParaRPr lang="zh-CN" altLang="en-US"/>
            </a:p>
          </p:txBody>
        </p:sp>
        <p:graphicFrame>
          <p:nvGraphicFramePr>
            <p:cNvPr id="23" name="Object 28"/>
            <p:cNvGraphicFramePr>
              <a:graphicFrameLocks noChangeAspect="1"/>
            </p:cNvGraphicFramePr>
            <p:nvPr/>
          </p:nvGraphicFramePr>
          <p:xfrm>
            <a:off x="3749" y="1729"/>
            <a:ext cx="131" cy="179"/>
          </p:xfrm>
          <a:graphic>
            <a:graphicData uri="http://schemas.openxmlformats.org/presentationml/2006/ole">
              <p:oleObj spid="_x0000_s398346" name="公式" r:id="rId10" imgW="139680" imgH="228600" progId="Equation.3">
                <p:embed/>
              </p:oleObj>
            </a:graphicData>
          </a:graphic>
        </p:graphicFrame>
      </p:grpSp>
      <p:graphicFrame>
        <p:nvGraphicFramePr>
          <p:cNvPr id="26" name="Object 60"/>
          <p:cNvGraphicFramePr>
            <a:graphicFrameLocks noChangeAspect="1"/>
          </p:cNvGraphicFramePr>
          <p:nvPr/>
        </p:nvGraphicFramePr>
        <p:xfrm>
          <a:off x="827584" y="5229225"/>
          <a:ext cx="5355629" cy="695325"/>
        </p:xfrm>
        <a:graphic>
          <a:graphicData uri="http://schemas.openxmlformats.org/presentationml/2006/ole">
            <p:oleObj spid="_x0000_s398347" name="公式" r:id="rId11" imgW="2654280" imgH="393480" progId="Equation.3">
              <p:embed/>
            </p:oleObj>
          </a:graphicData>
        </a:graphic>
      </p:graphicFrame>
      <p:graphicFrame>
        <p:nvGraphicFramePr>
          <p:cNvPr id="28" name="Object 39"/>
          <p:cNvGraphicFramePr>
            <a:graphicFrameLocks noChangeAspect="1"/>
          </p:cNvGraphicFramePr>
          <p:nvPr/>
        </p:nvGraphicFramePr>
        <p:xfrm>
          <a:off x="5148064" y="1800051"/>
          <a:ext cx="757237" cy="404813"/>
        </p:xfrm>
        <a:graphic>
          <a:graphicData uri="http://schemas.openxmlformats.org/presentationml/2006/ole">
            <p:oleObj spid="_x0000_s398348" name="公式" r:id="rId12" imgW="431613" imgH="228501" progId="Equation.3">
              <p:embed/>
            </p:oleObj>
          </a:graphicData>
        </a:graphic>
      </p:graphicFrame>
      <p:graphicFrame>
        <p:nvGraphicFramePr>
          <p:cNvPr id="29" name="Object 42"/>
          <p:cNvGraphicFramePr>
            <a:graphicFrameLocks noChangeAspect="1"/>
          </p:cNvGraphicFramePr>
          <p:nvPr/>
        </p:nvGraphicFramePr>
        <p:xfrm>
          <a:off x="3995936" y="2690813"/>
          <a:ext cx="4878189" cy="666750"/>
        </p:xfrm>
        <a:graphic>
          <a:graphicData uri="http://schemas.openxmlformats.org/presentationml/2006/ole">
            <p:oleObj spid="_x0000_s398349" name="公式" r:id="rId13" imgW="2463480" imgH="393480" progId="Equation.3">
              <p:embed/>
            </p:oleObj>
          </a:graphicData>
        </a:graphic>
      </p:graphicFrame>
      <p:graphicFrame>
        <p:nvGraphicFramePr>
          <p:cNvPr id="30" name="Object 44"/>
          <p:cNvGraphicFramePr>
            <a:graphicFrameLocks noChangeAspect="1"/>
          </p:cNvGraphicFramePr>
          <p:nvPr/>
        </p:nvGraphicFramePr>
        <p:xfrm>
          <a:off x="771525" y="3644900"/>
          <a:ext cx="7510463" cy="784225"/>
        </p:xfrm>
        <a:graphic>
          <a:graphicData uri="http://schemas.openxmlformats.org/presentationml/2006/ole">
            <p:oleObj spid="_x0000_s398350" name="公式" r:id="rId14" imgW="4140000" imgH="507960" progId="Equation.3">
              <p:embed/>
            </p:oleObj>
          </a:graphicData>
        </a:graphic>
      </p:graphicFrame>
      <p:graphicFrame>
        <p:nvGraphicFramePr>
          <p:cNvPr id="31" name="Object 50"/>
          <p:cNvGraphicFramePr>
            <a:graphicFrameLocks noChangeAspect="1"/>
          </p:cNvGraphicFramePr>
          <p:nvPr/>
        </p:nvGraphicFramePr>
        <p:xfrm>
          <a:off x="755576" y="4509120"/>
          <a:ext cx="2087563" cy="647700"/>
        </p:xfrm>
        <a:graphic>
          <a:graphicData uri="http://schemas.openxmlformats.org/presentationml/2006/ole">
            <p:oleObj spid="_x0000_s398351" name="公式" r:id="rId15" imgW="1269449" imgH="393529" progId="Equation.3">
              <p:embed/>
            </p:oleObj>
          </a:graphicData>
        </a:graphic>
      </p:graphicFrame>
      <p:graphicFrame>
        <p:nvGraphicFramePr>
          <p:cNvPr id="27" name="Object 16"/>
          <p:cNvGraphicFramePr>
            <a:graphicFrameLocks noChangeAspect="1"/>
          </p:cNvGraphicFramePr>
          <p:nvPr/>
        </p:nvGraphicFramePr>
        <p:xfrm>
          <a:off x="-108520" y="1988840"/>
          <a:ext cx="1194936" cy="214384"/>
        </p:xfrm>
        <a:graphic>
          <a:graphicData uri="http://schemas.openxmlformats.org/presentationml/2006/ole">
            <p:oleObj spid="_x0000_s398352" name="公式" r:id="rId16" imgW="190440" imgH="139680" progId="Equation.3">
              <p:embed/>
            </p:oleObj>
          </a:graphicData>
        </a:graphic>
      </p:graphicFrame>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smtClean="0">
                <a:ea typeface="宋体" pitchFamily="2" charset="-122"/>
              </a:rPr>
              <a:t>学习内容</a:t>
            </a:r>
          </a:p>
        </p:txBody>
      </p:sp>
      <p:sp>
        <p:nvSpPr>
          <p:cNvPr id="15363" name="内容占位符 2"/>
          <p:cNvSpPr>
            <a:spLocks noGrp="1"/>
          </p:cNvSpPr>
          <p:nvPr>
            <p:ph idx="1"/>
          </p:nvPr>
        </p:nvSpPr>
        <p:spPr/>
        <p:txBody>
          <a:bodyPr/>
          <a:lstStyle/>
          <a:p>
            <a:r>
              <a:rPr lang="zh-CN" altLang="en-US" dirty="0" smtClean="0">
                <a:ea typeface="宋体" pitchFamily="2" charset="-122"/>
              </a:rPr>
              <a:t>数字音频基础</a:t>
            </a:r>
            <a:endParaRPr lang="en-US" altLang="zh-CN" dirty="0" smtClean="0">
              <a:ea typeface="宋体" pitchFamily="2" charset="-122"/>
            </a:endParaRPr>
          </a:p>
          <a:p>
            <a:endParaRPr lang="en-US" altLang="zh-CN" dirty="0" smtClean="0">
              <a:ea typeface="宋体" pitchFamily="2" charset="-122"/>
            </a:endParaRPr>
          </a:p>
          <a:p>
            <a:r>
              <a:rPr lang="zh-CN" altLang="en-US" dirty="0" smtClean="0">
                <a:ea typeface="宋体" pitchFamily="2" charset="-122"/>
              </a:rPr>
              <a:t>音频卡的组成、分类、功能及工作原理</a:t>
            </a:r>
            <a:endParaRPr lang="en-US" altLang="zh-CN" dirty="0" smtClean="0">
              <a:ea typeface="宋体" pitchFamily="2" charset="-122"/>
            </a:endParaRPr>
          </a:p>
          <a:p>
            <a:endParaRPr lang="en-US" altLang="zh-CN" dirty="0" smtClean="0">
              <a:ea typeface="宋体" pitchFamily="2" charset="-122"/>
            </a:endParaRPr>
          </a:p>
          <a:p>
            <a:r>
              <a:rPr lang="zh-CN" altLang="en-US" dirty="0" smtClean="0">
                <a:ea typeface="宋体" pitchFamily="2" charset="-122"/>
              </a:rPr>
              <a:t>音乐合成与</a:t>
            </a:r>
            <a:r>
              <a:rPr lang="en-US" altLang="zh-CN" dirty="0" smtClean="0">
                <a:ea typeface="宋体" pitchFamily="2" charset="-122"/>
              </a:rPr>
              <a:t>MIDI</a:t>
            </a:r>
            <a:r>
              <a:rPr lang="zh-CN" altLang="en-US" dirty="0" smtClean="0">
                <a:ea typeface="宋体" pitchFamily="2" charset="-122"/>
              </a:rPr>
              <a:t>规范</a:t>
            </a:r>
            <a:endParaRPr lang="en-US" altLang="zh-CN" dirty="0" smtClean="0">
              <a:ea typeface="宋体" pitchFamily="2" charset="-122"/>
            </a:endParaRPr>
          </a:p>
          <a:p>
            <a:endParaRPr lang="en-US" altLang="zh-CN" dirty="0" smtClean="0">
              <a:ea typeface="宋体" pitchFamily="2" charset="-122"/>
            </a:endParaRPr>
          </a:p>
          <a:p>
            <a:r>
              <a:rPr lang="zh-CN" altLang="en-US" dirty="0" smtClean="0">
                <a:ea typeface="宋体" pitchFamily="2" charset="-122"/>
              </a:rPr>
              <a:t>语音识别 </a:t>
            </a:r>
          </a:p>
        </p:txBody>
      </p:sp>
      <p:sp>
        <p:nvSpPr>
          <p:cNvPr id="153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傅立叶级数的部分和</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395266" name="Object 2"/>
          <p:cNvGraphicFramePr>
            <a:graphicFrameLocks noChangeAspect="1"/>
          </p:cNvGraphicFramePr>
          <p:nvPr/>
        </p:nvGraphicFramePr>
        <p:xfrm>
          <a:off x="1187624" y="908720"/>
          <a:ext cx="6264696" cy="4536504"/>
        </p:xfrm>
        <a:graphic>
          <a:graphicData uri="http://schemas.openxmlformats.org/presentationml/2006/ole">
            <p:oleObj spid="_x0000_s399362" name="位图图像" r:id="rId3" imgW="6725589" imgH="5819048" progId="PBrush">
              <p:embed/>
            </p:oleObj>
          </a:graphicData>
        </a:graphic>
      </p:graphicFrame>
      <p:sp>
        <p:nvSpPr>
          <p:cNvPr id="5" name="TextBox 4"/>
          <p:cNvSpPr txBox="1"/>
          <p:nvPr/>
        </p:nvSpPr>
        <p:spPr>
          <a:xfrm>
            <a:off x="1259632" y="5765194"/>
            <a:ext cx="6840760" cy="400110"/>
          </a:xfrm>
          <a:prstGeom prst="rect">
            <a:avLst/>
          </a:prstGeom>
          <a:noFill/>
        </p:spPr>
        <p:txBody>
          <a:bodyPr wrap="square" rtlCol="0">
            <a:spAutoFit/>
          </a:bodyPr>
          <a:lstStyle/>
          <a:p>
            <a:r>
              <a:rPr lang="zh-CN" altLang="en-US" sz="2000" dirty="0" smtClean="0">
                <a:latin typeface="楷体_GB2312" pitchFamily="49" charset="-122"/>
                <a:ea typeface="楷体_GB2312" pitchFamily="49" charset="-122"/>
              </a:rPr>
              <a:t>傅立叶级数的有限项所取项数愈多，则该级数愈逼近于信号</a:t>
            </a:r>
            <a:endParaRPr lang="zh-CN" altLang="en-US" sz="2000"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1295400" y="285750"/>
            <a:ext cx="7086600" cy="563563"/>
          </a:xfrm>
        </p:spPr>
        <p:txBody>
          <a:bodyPr/>
          <a:lstStyle/>
          <a:p>
            <a:r>
              <a:rPr lang="zh-CN" altLang="en-US" dirty="0" smtClean="0">
                <a:ea typeface="宋体" pitchFamily="2" charset="-122"/>
              </a:rPr>
              <a:t>音强</a:t>
            </a:r>
          </a:p>
        </p:txBody>
      </p:sp>
      <p:sp>
        <p:nvSpPr>
          <p:cNvPr id="19459" name="内容占位符 2"/>
          <p:cNvSpPr>
            <a:spLocks noGrp="1"/>
          </p:cNvSpPr>
          <p:nvPr>
            <p:ph idx="1"/>
          </p:nvPr>
        </p:nvSpPr>
        <p:spPr>
          <a:xfrm>
            <a:off x="1066800" y="950366"/>
            <a:ext cx="7620000" cy="5214938"/>
          </a:xfrm>
        </p:spPr>
        <p:txBody>
          <a:bodyPr/>
          <a:lstStyle/>
          <a:p>
            <a:r>
              <a:rPr lang="zh-CN" altLang="en-US" sz="2800" dirty="0" smtClean="0">
                <a:latin typeface="Arial" pitchFamily="34" charset="0"/>
                <a:ea typeface="宋体" pitchFamily="2" charset="-122"/>
              </a:rPr>
              <a:t>声强</a:t>
            </a:r>
            <a:r>
              <a:rPr lang="en-US" altLang="zh-CN" sz="2800" dirty="0" smtClean="0">
                <a:latin typeface="Arial" pitchFamily="34" charset="0"/>
                <a:ea typeface="宋体" pitchFamily="2" charset="-122"/>
              </a:rPr>
              <a:t>——</a:t>
            </a:r>
            <a:r>
              <a:rPr lang="zh-CN" altLang="zh-CN" sz="2800" dirty="0" smtClean="0"/>
              <a:t>在单位时间内，声波通过垂直于声波传播方向单位面积的声能量</a:t>
            </a:r>
            <a:r>
              <a:rPr lang="zh-CN" altLang="en-US" sz="2800" dirty="0" smtClean="0"/>
              <a:t>，</a:t>
            </a:r>
            <a:r>
              <a:rPr lang="zh-CN" altLang="en-US" sz="2800" dirty="0" smtClean="0">
                <a:latin typeface="Arial" pitchFamily="34" charset="0"/>
                <a:ea typeface="宋体" pitchFamily="2" charset="-122"/>
              </a:rPr>
              <a:t>瓦特</a:t>
            </a:r>
            <a:r>
              <a:rPr lang="en-US" altLang="zh-CN" sz="2800" dirty="0" smtClean="0">
                <a:latin typeface="Arial" pitchFamily="34" charset="0"/>
                <a:ea typeface="宋体" pitchFamily="2" charset="-122"/>
              </a:rPr>
              <a:t>/</a:t>
            </a:r>
            <a:r>
              <a:rPr lang="zh-CN" altLang="en-US" sz="2800" dirty="0" smtClean="0">
                <a:latin typeface="Arial" pitchFamily="34" charset="0"/>
                <a:ea typeface="宋体" pitchFamily="2" charset="-122"/>
              </a:rPr>
              <a:t>厘米</a:t>
            </a:r>
            <a:r>
              <a:rPr lang="en-US" altLang="zh-CN" sz="2800" baseline="30000" dirty="0" smtClean="0">
                <a:latin typeface="Arial" pitchFamily="34" charset="0"/>
                <a:ea typeface="宋体" pitchFamily="2" charset="-122"/>
              </a:rPr>
              <a:t>2</a:t>
            </a:r>
          </a:p>
          <a:p>
            <a:r>
              <a:rPr lang="zh-CN" altLang="en-US" sz="2800" dirty="0" smtClean="0">
                <a:latin typeface="Arial" pitchFamily="34" charset="0"/>
                <a:ea typeface="宋体" pitchFamily="2" charset="-122"/>
              </a:rPr>
              <a:t>声压</a:t>
            </a:r>
            <a:r>
              <a:rPr lang="en-US" altLang="zh-CN" sz="2800" dirty="0" smtClean="0">
                <a:latin typeface="Arial" pitchFamily="34" charset="0"/>
                <a:ea typeface="宋体" pitchFamily="2" charset="-122"/>
              </a:rPr>
              <a:t>——</a:t>
            </a:r>
            <a:r>
              <a:rPr lang="zh-CN" altLang="zh-CN" sz="2800" dirty="0" smtClean="0"/>
              <a:t>在声场中某处由声波引起的压强的变化值</a:t>
            </a:r>
            <a:r>
              <a:rPr lang="zh-CN" altLang="en-US" sz="2800" dirty="0" smtClean="0"/>
              <a:t>（</a:t>
            </a:r>
            <a:r>
              <a:rPr lang="zh-CN" altLang="en-US" sz="2800" dirty="0" smtClean="0">
                <a:latin typeface="Arial" pitchFamily="34" charset="0"/>
                <a:ea typeface="宋体" pitchFamily="2" charset="-122"/>
              </a:rPr>
              <a:t>帕，分贝）</a:t>
            </a:r>
            <a:endParaRPr lang="en-US" altLang="zh-CN" sz="2800" dirty="0" smtClean="0">
              <a:latin typeface="Arial" pitchFamily="34" charset="0"/>
              <a:ea typeface="宋体" pitchFamily="2" charset="-122"/>
            </a:endParaRPr>
          </a:p>
          <a:p>
            <a:r>
              <a:rPr lang="zh-CN" altLang="zh-CN" sz="2800" dirty="0" smtClean="0"/>
              <a:t>人耳对声音强弱的感觉大体上与声压有效值的对数成正比</a:t>
            </a:r>
            <a:endParaRPr lang="en-US" altLang="zh-CN" sz="2800" dirty="0" smtClean="0"/>
          </a:p>
          <a:p>
            <a:pPr>
              <a:lnSpc>
                <a:spcPct val="150000"/>
              </a:lnSpc>
            </a:pPr>
            <a:r>
              <a:rPr lang="en-US" altLang="zh-CN" sz="2800" dirty="0" smtClean="0">
                <a:latin typeface="Arial" pitchFamily="34" charset="0"/>
                <a:ea typeface="宋体" pitchFamily="2" charset="-122"/>
              </a:rPr>
              <a:t>                    ,     </a:t>
            </a:r>
            <a:r>
              <a:rPr lang="zh-CN" altLang="en-US" sz="2800" dirty="0" smtClean="0">
                <a:latin typeface="Arial" pitchFamily="34" charset="0"/>
                <a:ea typeface="宋体" pitchFamily="2" charset="-122"/>
              </a:rPr>
              <a:t>为零声压级的参考声压值，为正常听力的年轻人对</a:t>
            </a:r>
            <a:r>
              <a:rPr lang="en-US" altLang="zh-CN" sz="2800" dirty="0" smtClean="0">
                <a:latin typeface="Arial" pitchFamily="34" charset="0"/>
                <a:ea typeface="宋体" pitchFamily="2" charset="-122"/>
              </a:rPr>
              <a:t>1KHz</a:t>
            </a:r>
            <a:r>
              <a:rPr lang="zh-CN" altLang="en-US" sz="2800" dirty="0" smtClean="0">
                <a:latin typeface="Arial" pitchFamily="34" charset="0"/>
                <a:ea typeface="宋体" pitchFamily="2" charset="-122"/>
              </a:rPr>
              <a:t>的单频信号刚能察觉到它的存在时的声压值</a:t>
            </a:r>
            <a:endParaRPr lang="en-US" altLang="zh-CN" sz="2800" dirty="0" smtClean="0">
              <a:latin typeface="Arial" pitchFamily="34" charset="0"/>
              <a:ea typeface="宋体" pitchFamily="2" charset="-122"/>
            </a:endParaRPr>
          </a:p>
          <a:p>
            <a:r>
              <a:rPr lang="zh-CN" altLang="en-US" sz="2800" dirty="0" smtClean="0">
                <a:latin typeface="Arial" pitchFamily="34" charset="0"/>
                <a:ea typeface="宋体" pitchFamily="2" charset="-122"/>
              </a:rPr>
              <a:t>声压是客观物理量，可用声级计来测量</a:t>
            </a:r>
            <a:endParaRPr lang="en-US" altLang="zh-CN" sz="2800" dirty="0" smtClean="0">
              <a:latin typeface="Arial" pitchFamily="34" charset="0"/>
              <a:ea typeface="宋体" pitchFamily="2" charset="-122"/>
            </a:endParaRPr>
          </a:p>
          <a:p>
            <a:pPr lvl="1"/>
            <a:endParaRPr lang="zh-CN" altLang="en-US" dirty="0" smtClean="0">
              <a:latin typeface="Arial" pitchFamily="34" charset="0"/>
              <a:ea typeface="宋体" pitchFamily="2" charset="-122"/>
            </a:endParaRPr>
          </a:p>
        </p:txBody>
      </p:sp>
      <p:sp>
        <p:nvSpPr>
          <p:cNvPr id="194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96610"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196612"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96611"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1547664" y="3864838"/>
            <a:ext cx="1800200" cy="644282"/>
          </a:xfrm>
          <a:prstGeom prst="rect">
            <a:avLst/>
          </a:prstGeom>
          <a:noFill/>
        </p:spPr>
      </p:pic>
      <p:sp>
        <p:nvSpPr>
          <p:cNvPr id="196614" name="Rectangle 6"/>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pic>
        <p:nvPicPr>
          <p:cNvPr id="196613"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635896" y="4005064"/>
            <a:ext cx="360040" cy="288033"/>
          </a:xfrm>
          <a:prstGeom prst="rect">
            <a:avLst/>
          </a:prstGeom>
          <a:noFill/>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smtClean="0">
                <a:ea typeface="宋体" pitchFamily="2" charset="-122"/>
              </a:rPr>
              <a:t>常见的分贝数量</a:t>
            </a:r>
          </a:p>
        </p:txBody>
      </p:sp>
      <p:sp>
        <p:nvSpPr>
          <p:cNvPr id="2048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表格 4"/>
          <p:cNvGraphicFramePr>
            <a:graphicFrameLocks noGrp="1"/>
          </p:cNvGraphicFramePr>
          <p:nvPr/>
        </p:nvGraphicFramePr>
        <p:xfrm>
          <a:off x="1214438" y="1214438"/>
          <a:ext cx="7143750" cy="3683000"/>
        </p:xfrm>
        <a:graphic>
          <a:graphicData uri="http://schemas.openxmlformats.org/drawingml/2006/table">
            <a:tbl>
              <a:tblPr/>
              <a:tblGrid>
                <a:gridCol w="2557462"/>
                <a:gridCol w="1536700"/>
                <a:gridCol w="1771650"/>
                <a:gridCol w="1277938"/>
              </a:tblGrid>
              <a:tr h="4603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Verdana" pitchFamily="34" charset="0"/>
                          <a:ea typeface="宋体" pitchFamily="2" charset="-122"/>
                        </a:rPr>
                        <a:t>情景</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Verdana" pitchFamily="34" charset="0"/>
                          <a:ea typeface="宋体" pitchFamily="2" charset="-122"/>
                        </a:rPr>
                        <a:t>分贝数</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Verdana" pitchFamily="34" charset="0"/>
                          <a:ea typeface="宋体" pitchFamily="2" charset="-122"/>
                        </a:rPr>
                        <a:t>情景</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smtClean="0">
                          <a:ln>
                            <a:noFill/>
                          </a:ln>
                          <a:solidFill>
                            <a:srgbClr val="FFFFFF"/>
                          </a:solidFill>
                          <a:effectLst/>
                          <a:latin typeface="Verdana" pitchFamily="34" charset="0"/>
                          <a:ea typeface="宋体" pitchFamily="2" charset="-122"/>
                        </a:rPr>
                        <a:t>分贝数</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4603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B1749"/>
                          </a:solidFill>
                          <a:effectLst/>
                          <a:latin typeface="Verdana" pitchFamily="34" charset="0"/>
                          <a:ea typeface="宋体" pitchFamily="2" charset="-122"/>
                        </a:rPr>
                        <a:t>Mp3</a:t>
                      </a:r>
                      <a:r>
                        <a:rPr kumimoji="0" lang="zh-CN" altLang="en-US" sz="1800" b="0" i="0" u="none" strike="noStrike" cap="none" normalizeH="0" baseline="0" smtClean="0">
                          <a:ln>
                            <a:noFill/>
                          </a:ln>
                          <a:solidFill>
                            <a:srgbClr val="0B1749"/>
                          </a:solidFill>
                          <a:effectLst/>
                          <a:latin typeface="Verdana" pitchFamily="34" charset="0"/>
                          <a:ea typeface="宋体" pitchFamily="2" charset="-122"/>
                        </a:rPr>
                        <a:t>最高音量</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B1749"/>
                          </a:solidFill>
                          <a:effectLst/>
                          <a:latin typeface="Verdana" pitchFamily="34" charset="0"/>
                          <a:ea typeface="宋体" pitchFamily="2" charset="-122"/>
                        </a:rPr>
                        <a:t>120</a:t>
                      </a:r>
                      <a:r>
                        <a:rPr kumimoji="0" lang="zh-CN" altLang="en-US" sz="1800" b="0" i="0" u="none" strike="noStrike" cap="none" normalizeH="0" baseline="0" smtClean="0">
                          <a:ln>
                            <a:noFill/>
                          </a:ln>
                          <a:solidFill>
                            <a:srgbClr val="0B1749"/>
                          </a:solidFill>
                          <a:effectLst/>
                          <a:latin typeface="Verdana" pitchFamily="34" charset="0"/>
                          <a:ea typeface="宋体" pitchFamily="2" charset="-122"/>
                        </a:rPr>
                        <a:t>分贝</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B1749"/>
                          </a:solidFill>
                          <a:effectLst/>
                          <a:latin typeface="Verdana" pitchFamily="34" charset="0"/>
                          <a:ea typeface="宋体" pitchFamily="2" charset="-122"/>
                        </a:rPr>
                        <a:t>闹市</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B1749"/>
                          </a:solidFill>
                          <a:effectLst/>
                          <a:latin typeface="Verdana" pitchFamily="34" charset="0"/>
                          <a:ea typeface="宋体" pitchFamily="2" charset="-122"/>
                        </a:rPr>
                        <a:t>70</a:t>
                      </a:r>
                      <a:r>
                        <a:rPr kumimoji="0" lang="zh-CN" altLang="en-US" sz="1800" b="0" i="0" u="none" strike="noStrike" cap="none" normalizeH="0" baseline="0" smtClean="0">
                          <a:ln>
                            <a:noFill/>
                          </a:ln>
                          <a:solidFill>
                            <a:srgbClr val="0B1749"/>
                          </a:solidFill>
                          <a:effectLst/>
                          <a:latin typeface="Verdana" pitchFamily="34" charset="0"/>
                          <a:ea typeface="宋体" pitchFamily="2" charset="-122"/>
                        </a:rPr>
                        <a:t>分贝</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r>
              <a:tr h="4603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B1749"/>
                          </a:solidFill>
                          <a:effectLst/>
                          <a:latin typeface="Verdana" pitchFamily="34" charset="0"/>
                          <a:ea typeface="宋体" pitchFamily="2" charset="-122"/>
                        </a:rPr>
                        <a:t>飞机起飞</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B1749"/>
                          </a:solidFill>
                          <a:effectLst/>
                          <a:latin typeface="Verdana" pitchFamily="34" charset="0"/>
                          <a:ea typeface="宋体" pitchFamily="2" charset="-122"/>
                        </a:rPr>
                        <a:t>120</a:t>
                      </a:r>
                      <a:r>
                        <a:rPr kumimoji="0" lang="zh-CN" altLang="en-US" sz="1800" b="0" i="0" u="none" strike="noStrike" cap="none" normalizeH="0" baseline="0" smtClean="0">
                          <a:ln>
                            <a:noFill/>
                          </a:ln>
                          <a:solidFill>
                            <a:srgbClr val="0B1749"/>
                          </a:solidFill>
                          <a:effectLst/>
                          <a:latin typeface="Verdana" pitchFamily="34" charset="0"/>
                          <a:ea typeface="宋体" pitchFamily="2" charset="-122"/>
                        </a:rPr>
                        <a:t>分贝</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B1749"/>
                          </a:solidFill>
                          <a:effectLst/>
                          <a:latin typeface="Verdana" pitchFamily="34" charset="0"/>
                          <a:ea typeface="宋体" pitchFamily="2" charset="-122"/>
                        </a:rPr>
                        <a:t>繁忙的商铺</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B1749"/>
                          </a:solidFill>
                          <a:effectLst/>
                          <a:latin typeface="Verdana" pitchFamily="34" charset="0"/>
                          <a:ea typeface="宋体" pitchFamily="2" charset="-122"/>
                        </a:rPr>
                        <a:t>60</a:t>
                      </a:r>
                      <a:r>
                        <a:rPr kumimoji="0" lang="zh-CN" altLang="en-US" sz="1800" b="0" i="0" u="none" strike="noStrike" cap="none" normalizeH="0" baseline="0" smtClean="0">
                          <a:ln>
                            <a:noFill/>
                          </a:ln>
                          <a:solidFill>
                            <a:srgbClr val="0B1749"/>
                          </a:solidFill>
                          <a:effectLst/>
                          <a:latin typeface="Verdana" pitchFamily="34" charset="0"/>
                          <a:ea typeface="宋体" pitchFamily="2" charset="-122"/>
                        </a:rPr>
                        <a:t>分贝</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r>
              <a:tr h="4603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B1749"/>
                          </a:solidFill>
                          <a:effectLst/>
                          <a:latin typeface="Verdana" pitchFamily="34" charset="0"/>
                          <a:ea typeface="宋体" pitchFamily="2" charset="-122"/>
                        </a:rPr>
                        <a:t>大声播放</a:t>
                      </a:r>
                      <a:r>
                        <a:rPr kumimoji="0" lang="en-US" altLang="zh-CN" sz="1800" b="0" i="0" u="none" strike="noStrike" cap="none" normalizeH="0" baseline="0" smtClean="0">
                          <a:ln>
                            <a:noFill/>
                          </a:ln>
                          <a:solidFill>
                            <a:srgbClr val="0B1749"/>
                          </a:solidFill>
                          <a:effectLst/>
                          <a:latin typeface="Verdana" pitchFamily="34" charset="0"/>
                          <a:ea typeface="宋体" pitchFamily="2" charset="-122"/>
                        </a:rPr>
                        <a:t>mp3</a:t>
                      </a:r>
                      <a:endParaRPr kumimoji="0" lang="zh-CN" altLang="en-US" sz="1800" b="0" i="0" u="none" strike="noStrike" cap="none" normalizeH="0" baseline="0" smtClean="0">
                        <a:ln>
                          <a:noFill/>
                        </a:ln>
                        <a:solidFill>
                          <a:srgbClr val="0B1749"/>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B1749"/>
                          </a:solidFill>
                          <a:effectLst/>
                          <a:latin typeface="Verdana" pitchFamily="34" charset="0"/>
                          <a:ea typeface="宋体" pitchFamily="2" charset="-122"/>
                        </a:rPr>
                        <a:t>112</a:t>
                      </a:r>
                      <a:r>
                        <a:rPr kumimoji="0" lang="zh-CN" altLang="en-US" sz="1800" b="0" i="0" u="none" strike="noStrike" cap="none" normalizeH="0" baseline="0" smtClean="0">
                          <a:ln>
                            <a:noFill/>
                          </a:ln>
                          <a:solidFill>
                            <a:srgbClr val="0B1749"/>
                          </a:solidFill>
                          <a:effectLst/>
                          <a:latin typeface="Verdana" pitchFamily="34" charset="0"/>
                          <a:ea typeface="宋体" pitchFamily="2" charset="-122"/>
                        </a:rPr>
                        <a:t>分贝</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B1749"/>
                          </a:solidFill>
                          <a:effectLst/>
                          <a:latin typeface="Verdana" pitchFamily="34" charset="0"/>
                          <a:ea typeface="宋体" pitchFamily="2" charset="-122"/>
                        </a:rPr>
                        <a:t>一般交谈</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B1749"/>
                          </a:solidFill>
                          <a:effectLst/>
                          <a:latin typeface="Verdana" pitchFamily="34" charset="0"/>
                          <a:ea typeface="宋体" pitchFamily="2" charset="-122"/>
                        </a:rPr>
                        <a:t>50</a:t>
                      </a:r>
                      <a:r>
                        <a:rPr kumimoji="0" lang="zh-CN" altLang="en-US" sz="1800" b="0" i="0" u="none" strike="noStrike" cap="none" normalizeH="0" baseline="0" smtClean="0">
                          <a:ln>
                            <a:noFill/>
                          </a:ln>
                          <a:solidFill>
                            <a:srgbClr val="0B1749"/>
                          </a:solidFill>
                          <a:effectLst/>
                          <a:latin typeface="Verdana" pitchFamily="34" charset="0"/>
                          <a:ea typeface="宋体" pitchFamily="2" charset="-122"/>
                        </a:rPr>
                        <a:t>分贝</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r>
              <a:tr h="4603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B1749"/>
                          </a:solidFill>
                          <a:effectLst/>
                          <a:latin typeface="Verdana" pitchFamily="34" charset="0"/>
                          <a:ea typeface="宋体" pitchFamily="2" charset="-122"/>
                        </a:rPr>
                        <a:t>螺旋桨飞机起飞</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B1749"/>
                          </a:solidFill>
                          <a:effectLst/>
                          <a:latin typeface="Verdana" pitchFamily="34" charset="0"/>
                          <a:ea typeface="宋体" pitchFamily="2" charset="-122"/>
                        </a:rPr>
                        <a:t>110</a:t>
                      </a:r>
                      <a:r>
                        <a:rPr kumimoji="0" lang="zh-CN" altLang="en-US" sz="1800" b="0" i="0" u="none" strike="noStrike" cap="none" normalizeH="0" baseline="0" smtClean="0">
                          <a:ln>
                            <a:noFill/>
                          </a:ln>
                          <a:solidFill>
                            <a:srgbClr val="0B1749"/>
                          </a:solidFill>
                          <a:effectLst/>
                          <a:latin typeface="Verdana" pitchFamily="34" charset="0"/>
                          <a:ea typeface="宋体" pitchFamily="2" charset="-122"/>
                        </a:rPr>
                        <a:t>分贝</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B1749"/>
                          </a:solidFill>
                          <a:effectLst/>
                          <a:latin typeface="Verdana" pitchFamily="34" charset="0"/>
                          <a:ea typeface="宋体" pitchFamily="2" charset="-122"/>
                        </a:rPr>
                        <a:t>安静的交谈</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B1749"/>
                          </a:solidFill>
                          <a:effectLst/>
                          <a:latin typeface="Verdana" pitchFamily="34" charset="0"/>
                          <a:ea typeface="宋体" pitchFamily="2" charset="-122"/>
                        </a:rPr>
                        <a:t>30</a:t>
                      </a:r>
                      <a:r>
                        <a:rPr kumimoji="0" lang="zh-CN" altLang="en-US" sz="1800" b="0" i="0" u="none" strike="noStrike" cap="none" normalizeH="0" baseline="0" smtClean="0">
                          <a:ln>
                            <a:noFill/>
                          </a:ln>
                          <a:solidFill>
                            <a:srgbClr val="0B1749"/>
                          </a:solidFill>
                          <a:effectLst/>
                          <a:latin typeface="Verdana" pitchFamily="34" charset="0"/>
                          <a:ea typeface="宋体" pitchFamily="2" charset="-122"/>
                        </a:rPr>
                        <a:t>分贝</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r>
              <a:tr h="4603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B1749"/>
                          </a:solidFill>
                          <a:effectLst/>
                          <a:latin typeface="Verdana" pitchFamily="34" charset="0"/>
                          <a:ea typeface="宋体" pitchFamily="2" charset="-122"/>
                        </a:rPr>
                        <a:t>电钻声</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B1749"/>
                          </a:solidFill>
                          <a:effectLst/>
                          <a:latin typeface="Verdana" pitchFamily="34" charset="0"/>
                          <a:ea typeface="宋体" pitchFamily="2" charset="-122"/>
                        </a:rPr>
                        <a:t>100</a:t>
                      </a:r>
                      <a:r>
                        <a:rPr kumimoji="0" lang="zh-CN" altLang="en-US" sz="1800" b="0" i="0" u="none" strike="noStrike" cap="none" normalizeH="0" baseline="0" smtClean="0">
                          <a:ln>
                            <a:noFill/>
                          </a:ln>
                          <a:solidFill>
                            <a:srgbClr val="0B1749"/>
                          </a:solidFill>
                          <a:effectLst/>
                          <a:latin typeface="Verdana" pitchFamily="34" charset="0"/>
                          <a:ea typeface="宋体" pitchFamily="2" charset="-122"/>
                        </a:rPr>
                        <a:t>分贝</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B1749"/>
                          </a:solidFill>
                          <a:effectLst/>
                          <a:latin typeface="Verdana" pitchFamily="34" charset="0"/>
                          <a:ea typeface="宋体" pitchFamily="2" charset="-122"/>
                        </a:rPr>
                        <a:t>窃窃私语</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B1749"/>
                          </a:solidFill>
                          <a:effectLst/>
                          <a:latin typeface="Verdana" pitchFamily="34" charset="0"/>
                          <a:ea typeface="宋体" pitchFamily="2" charset="-122"/>
                        </a:rPr>
                        <a:t>20</a:t>
                      </a:r>
                      <a:r>
                        <a:rPr kumimoji="0" lang="zh-CN" altLang="en-US" sz="1800" b="0" i="0" u="none" strike="noStrike" cap="none" normalizeH="0" baseline="0" smtClean="0">
                          <a:ln>
                            <a:noFill/>
                          </a:ln>
                          <a:solidFill>
                            <a:srgbClr val="0B1749"/>
                          </a:solidFill>
                          <a:effectLst/>
                          <a:latin typeface="Verdana" pitchFamily="34" charset="0"/>
                          <a:ea typeface="宋体" pitchFamily="2" charset="-122"/>
                        </a:rPr>
                        <a:t>分贝</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r>
              <a:tr h="4603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B1749"/>
                          </a:solidFill>
                          <a:effectLst/>
                          <a:latin typeface="Verdana" pitchFamily="34" charset="0"/>
                          <a:ea typeface="宋体" pitchFamily="2" charset="-122"/>
                        </a:rPr>
                        <a:t>嘈杂的酒吧</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B1749"/>
                          </a:solidFill>
                          <a:effectLst/>
                          <a:latin typeface="Verdana" pitchFamily="34" charset="0"/>
                          <a:ea typeface="宋体" pitchFamily="2" charset="-122"/>
                        </a:rPr>
                        <a:t>90</a:t>
                      </a:r>
                      <a:r>
                        <a:rPr kumimoji="0" lang="zh-CN" altLang="en-US" sz="1800" b="0" i="0" u="none" strike="noStrike" cap="none" normalizeH="0" baseline="0" smtClean="0">
                          <a:ln>
                            <a:noFill/>
                          </a:ln>
                          <a:solidFill>
                            <a:srgbClr val="0B1749"/>
                          </a:solidFill>
                          <a:effectLst/>
                          <a:latin typeface="Verdana" pitchFamily="34" charset="0"/>
                          <a:ea typeface="宋体" pitchFamily="2" charset="-122"/>
                        </a:rPr>
                        <a:t>分贝</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B1749"/>
                          </a:solidFill>
                          <a:effectLst/>
                          <a:latin typeface="Verdana" pitchFamily="34" charset="0"/>
                          <a:ea typeface="宋体" pitchFamily="2" charset="-122"/>
                        </a:rPr>
                        <a:t>树叶掉落</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B1749"/>
                          </a:solidFill>
                          <a:effectLst/>
                          <a:latin typeface="Verdana" pitchFamily="34" charset="0"/>
                          <a:ea typeface="宋体" pitchFamily="2" charset="-122"/>
                        </a:rPr>
                        <a:t>10</a:t>
                      </a:r>
                      <a:r>
                        <a:rPr kumimoji="0" lang="zh-CN" altLang="en-US" sz="1800" b="0" i="0" u="none" strike="noStrike" cap="none" normalizeH="0" baseline="0" smtClean="0">
                          <a:ln>
                            <a:noFill/>
                          </a:ln>
                          <a:solidFill>
                            <a:srgbClr val="0B1749"/>
                          </a:solidFill>
                          <a:effectLst/>
                          <a:latin typeface="Verdana" pitchFamily="34" charset="0"/>
                          <a:ea typeface="宋体" pitchFamily="2" charset="-122"/>
                        </a:rPr>
                        <a:t>分贝</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8"/>
                    </a:solidFill>
                  </a:tcPr>
                </a:tc>
              </a:tr>
              <a:tr h="4603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0" i="0" u="none" strike="noStrike" cap="none" normalizeH="0" baseline="0" smtClean="0">
                          <a:ln>
                            <a:noFill/>
                          </a:ln>
                          <a:solidFill>
                            <a:srgbClr val="0B1749"/>
                          </a:solidFill>
                          <a:effectLst/>
                          <a:latin typeface="Verdana" pitchFamily="34" charset="0"/>
                          <a:ea typeface="宋体" pitchFamily="2" charset="-122"/>
                        </a:rPr>
                        <a:t>嘈杂的办公室</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smtClean="0">
                          <a:ln>
                            <a:noFill/>
                          </a:ln>
                          <a:solidFill>
                            <a:srgbClr val="0B1749"/>
                          </a:solidFill>
                          <a:effectLst/>
                          <a:latin typeface="Verdana" pitchFamily="34" charset="0"/>
                          <a:ea typeface="宋体" pitchFamily="2" charset="-122"/>
                        </a:rPr>
                        <a:t>80</a:t>
                      </a:r>
                      <a:r>
                        <a:rPr kumimoji="0" lang="zh-CN" altLang="en-US" sz="1800" b="0" i="0" u="none" strike="noStrike" cap="none" normalizeH="0" baseline="0" smtClean="0">
                          <a:ln>
                            <a:noFill/>
                          </a:ln>
                          <a:solidFill>
                            <a:srgbClr val="0B1749"/>
                          </a:solidFill>
                          <a:effectLst/>
                          <a:latin typeface="Verdana" pitchFamily="34" charset="0"/>
                          <a:ea typeface="宋体" pitchFamily="2" charset="-122"/>
                        </a:rPr>
                        <a:t>分贝</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B1749"/>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rgbClr val="0B1749"/>
                        </a:solidFill>
                        <a:effectLst/>
                        <a:latin typeface="Verdana" pitchFamily="34" charset="0"/>
                        <a:ea typeface="宋体" pitchFamily="2"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D0DCF1"/>
                    </a:solidFill>
                  </a:tcPr>
                </a:tc>
              </a:tr>
            </a:tbl>
          </a:graphicData>
        </a:graphic>
      </p:graphicFrame>
      <p:sp>
        <p:nvSpPr>
          <p:cNvPr id="20531" name="TextBox 5"/>
          <p:cNvSpPr txBox="1">
            <a:spLocks noChangeArrowheads="1"/>
          </p:cNvSpPr>
          <p:nvPr/>
        </p:nvSpPr>
        <p:spPr bwMode="auto">
          <a:xfrm>
            <a:off x="1214438" y="5214938"/>
            <a:ext cx="7215187" cy="904875"/>
          </a:xfrm>
          <a:prstGeom prst="rect">
            <a:avLst/>
          </a:prstGeom>
          <a:noFill/>
          <a:ln w="9525">
            <a:noFill/>
            <a:miter lim="800000"/>
            <a:headEnd/>
            <a:tailEnd/>
          </a:ln>
        </p:spPr>
        <p:txBody>
          <a:bodyPr>
            <a:spAutoFit/>
          </a:bodyPr>
          <a:lstStyle/>
          <a:p>
            <a:pPr>
              <a:spcBef>
                <a:spcPct val="20000"/>
              </a:spcBef>
              <a:buClr>
                <a:schemeClr val="tx2"/>
              </a:buClr>
              <a:buFont typeface="Wingdings" pitchFamily="2" charset="2"/>
              <a:buNone/>
            </a:pPr>
            <a:r>
              <a:rPr lang="en-US" altLang="zh-CN" dirty="0"/>
              <a:t>60</a:t>
            </a:r>
            <a:r>
              <a:rPr lang="zh-CN" altLang="en-US" dirty="0"/>
              <a:t>分贝的声音强度</a:t>
            </a:r>
            <a:r>
              <a:rPr lang="zh-CN" altLang="en-US" dirty="0" smtClean="0"/>
              <a:t>是</a:t>
            </a:r>
            <a:r>
              <a:rPr lang="en-US" altLang="zh-CN" dirty="0" smtClean="0"/>
              <a:t>20</a:t>
            </a:r>
            <a:r>
              <a:rPr lang="zh-CN" altLang="en-US" dirty="0"/>
              <a:t>分贝声音强度的多少倍？</a:t>
            </a:r>
            <a:endParaRPr lang="en-US" altLang="zh-CN" dirty="0"/>
          </a:p>
          <a:p>
            <a:pPr>
              <a:spcBef>
                <a:spcPct val="20000"/>
              </a:spcBef>
              <a:buClr>
                <a:schemeClr val="tx2"/>
              </a:buClr>
              <a:buFont typeface="Wingdings" pitchFamily="2" charset="2"/>
              <a:buNone/>
            </a:pPr>
            <a:r>
              <a:rPr lang="zh-CN" altLang="en-US" dirty="0"/>
              <a:t>为什么采用对数形式表示声音强度？</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zh-CN" altLang="en-US" dirty="0" smtClean="0">
                <a:ea typeface="宋体" pitchFamily="2" charset="-122"/>
              </a:rPr>
              <a:t>声音的三要素</a:t>
            </a:r>
            <a:r>
              <a:rPr lang="en-US" altLang="zh-CN" dirty="0" smtClean="0">
                <a:ea typeface="宋体" pitchFamily="2" charset="-122"/>
              </a:rPr>
              <a:t>——</a:t>
            </a:r>
            <a:r>
              <a:rPr lang="zh-CN" altLang="en-US" dirty="0" smtClean="0">
                <a:ea typeface="宋体" pitchFamily="2" charset="-122"/>
              </a:rPr>
              <a:t>响度</a:t>
            </a:r>
          </a:p>
        </p:txBody>
      </p:sp>
      <p:sp>
        <p:nvSpPr>
          <p:cNvPr id="33795" name="内容占位符 2"/>
          <p:cNvSpPr>
            <a:spLocks noGrp="1"/>
          </p:cNvSpPr>
          <p:nvPr>
            <p:ph idx="1"/>
          </p:nvPr>
        </p:nvSpPr>
        <p:spPr>
          <a:xfrm>
            <a:off x="395536" y="1052736"/>
            <a:ext cx="8640960" cy="5184576"/>
          </a:xfrm>
        </p:spPr>
        <p:txBody>
          <a:bodyPr/>
          <a:lstStyle/>
          <a:p>
            <a:r>
              <a:rPr lang="zh-CN" altLang="en-US" sz="2800" dirty="0" smtClean="0">
                <a:ea typeface="宋体" pitchFamily="2" charset="-122"/>
              </a:rPr>
              <a:t>同样强度、不同频率，感觉不同</a:t>
            </a:r>
            <a:endParaRPr lang="en-US" altLang="zh-CN" sz="2800" dirty="0" smtClean="0">
              <a:ea typeface="宋体" pitchFamily="2" charset="-122"/>
            </a:endParaRPr>
          </a:p>
          <a:p>
            <a:pPr lvl="1"/>
            <a:r>
              <a:rPr lang="en-US" altLang="zh-CN" sz="2400" dirty="0" smtClean="0">
                <a:ea typeface="宋体" pitchFamily="2" charset="-122"/>
              </a:rPr>
              <a:t>20Hz-20KHz</a:t>
            </a:r>
            <a:r>
              <a:rPr lang="zh-CN" altLang="en-US" sz="2400" dirty="0" smtClean="0">
                <a:ea typeface="宋体" pitchFamily="2" charset="-122"/>
              </a:rPr>
              <a:t>以外的声音信号人耳听不到，</a:t>
            </a:r>
            <a:r>
              <a:rPr lang="en-US" altLang="zh-CN" sz="2400" dirty="0" smtClean="0">
                <a:ea typeface="宋体" pitchFamily="2" charset="-122"/>
              </a:rPr>
              <a:t>20KHz</a:t>
            </a:r>
            <a:r>
              <a:rPr lang="zh-CN" altLang="en-US" sz="2400" dirty="0" smtClean="0">
                <a:ea typeface="宋体" pitchFamily="2" charset="-122"/>
              </a:rPr>
              <a:t>以上为超音，</a:t>
            </a:r>
            <a:r>
              <a:rPr lang="en-US" altLang="zh-CN" sz="2400" dirty="0" smtClean="0">
                <a:ea typeface="宋体" pitchFamily="2" charset="-122"/>
              </a:rPr>
              <a:t>20Hz</a:t>
            </a:r>
            <a:r>
              <a:rPr lang="zh-CN" altLang="en-US" sz="2400" dirty="0" smtClean="0">
                <a:ea typeface="宋体" pitchFamily="2" charset="-122"/>
              </a:rPr>
              <a:t>以下为次音</a:t>
            </a:r>
            <a:endParaRPr lang="en-US" altLang="zh-CN" sz="2400" dirty="0" smtClean="0">
              <a:ea typeface="宋体" pitchFamily="2" charset="-122"/>
            </a:endParaRPr>
          </a:p>
          <a:p>
            <a:pPr lvl="1"/>
            <a:r>
              <a:rPr lang="zh-CN" altLang="en-US" sz="2400" dirty="0" smtClean="0">
                <a:ea typeface="宋体" pitchFamily="2" charset="-122"/>
              </a:rPr>
              <a:t>音频范围内，相同声压级而不同频率的声音，敏感程度也不同，</a:t>
            </a:r>
            <a:r>
              <a:rPr lang="en-US" altLang="zh-CN" sz="2400" dirty="0" smtClean="0">
                <a:ea typeface="宋体" pitchFamily="2" charset="-122"/>
              </a:rPr>
              <a:t>3KHz-5KHz</a:t>
            </a:r>
            <a:r>
              <a:rPr lang="zh-CN" altLang="en-US" sz="2400" dirty="0" smtClean="0">
                <a:ea typeface="宋体" pitchFamily="2" charset="-122"/>
              </a:rPr>
              <a:t>最敏感</a:t>
            </a:r>
            <a:endParaRPr lang="en-US" altLang="zh-CN" sz="2400" dirty="0" smtClean="0">
              <a:ea typeface="宋体" pitchFamily="2" charset="-122"/>
            </a:endParaRPr>
          </a:p>
          <a:p>
            <a:r>
              <a:rPr lang="zh-CN" altLang="en-US" sz="2800" dirty="0" smtClean="0">
                <a:ea typeface="宋体" pitchFamily="2" charset="-122"/>
              </a:rPr>
              <a:t>为表示人类的听觉频响特性，定义了主观物理量响度（</a:t>
            </a:r>
            <a:r>
              <a:rPr lang="en-US" altLang="zh-CN" sz="2800" dirty="0" err="1" smtClean="0">
                <a:ea typeface="宋体" pitchFamily="2" charset="-122"/>
              </a:rPr>
              <a:t>sone</a:t>
            </a:r>
            <a:r>
              <a:rPr lang="zh-CN" altLang="en-US" sz="2800" dirty="0" smtClean="0">
                <a:ea typeface="宋体" pitchFamily="2" charset="-122"/>
              </a:rPr>
              <a:t>，宋）和响度级（</a:t>
            </a:r>
            <a:r>
              <a:rPr lang="en-US" altLang="zh-CN" sz="2800" dirty="0" err="1" smtClean="0">
                <a:ea typeface="宋体" pitchFamily="2" charset="-122"/>
              </a:rPr>
              <a:t>phon</a:t>
            </a:r>
            <a:r>
              <a:rPr lang="zh-CN" altLang="en-US" sz="2800" dirty="0" smtClean="0">
                <a:ea typeface="宋体" pitchFamily="2" charset="-122"/>
              </a:rPr>
              <a:t>，方）</a:t>
            </a:r>
            <a:endParaRPr lang="en-US" altLang="zh-CN" sz="2800" dirty="0" smtClean="0">
              <a:ea typeface="宋体" pitchFamily="2" charset="-122"/>
            </a:endParaRPr>
          </a:p>
          <a:p>
            <a:pPr lvl="1"/>
            <a:r>
              <a:rPr lang="zh-CN" altLang="en-US" sz="2400" dirty="0" smtClean="0">
                <a:ea typeface="宋体" pitchFamily="2" charset="-122"/>
              </a:rPr>
              <a:t>同一响度级的不同频率信号所对应的声压级也不同</a:t>
            </a:r>
            <a:endParaRPr lang="en-US" altLang="zh-CN" sz="2400" dirty="0" smtClean="0">
              <a:ea typeface="宋体" pitchFamily="2" charset="-122"/>
            </a:endParaRPr>
          </a:p>
          <a:p>
            <a:pPr lvl="1"/>
            <a:r>
              <a:rPr lang="en-US" altLang="zh-CN" sz="2400" dirty="0" smtClean="0"/>
              <a:t>40dB</a:t>
            </a:r>
            <a:r>
              <a:rPr lang="zh-CN" altLang="zh-CN" sz="2400" dirty="0" smtClean="0"/>
              <a:t>的</a:t>
            </a:r>
            <a:r>
              <a:rPr lang="en-US" altLang="zh-CN" sz="2400" dirty="0" smtClean="0"/>
              <a:t>1kHz</a:t>
            </a:r>
            <a:r>
              <a:rPr lang="zh-CN" altLang="zh-CN" sz="2400" dirty="0" smtClean="0"/>
              <a:t>标准音的响度等于</a:t>
            </a:r>
            <a:r>
              <a:rPr lang="en-US" altLang="zh-CN" sz="2400" dirty="0" smtClean="0"/>
              <a:t>1</a:t>
            </a:r>
            <a:r>
              <a:rPr lang="zh-CN" altLang="zh-CN" sz="2400" dirty="0" smtClean="0"/>
              <a:t>宋</a:t>
            </a:r>
            <a:endParaRPr lang="en-US" altLang="zh-CN" sz="2400" dirty="0" smtClean="0">
              <a:ea typeface="宋体" pitchFamily="2" charset="-122"/>
            </a:endParaRPr>
          </a:p>
          <a:p>
            <a:pPr lvl="1"/>
            <a:r>
              <a:rPr lang="zh-CN" altLang="en-US" sz="2400" dirty="0" smtClean="0">
                <a:ea typeface="宋体" pitchFamily="2" charset="-122"/>
              </a:rPr>
              <a:t>响度级数以</a:t>
            </a:r>
            <a:r>
              <a:rPr lang="en-US" altLang="zh-CN" sz="2400" dirty="0" smtClean="0">
                <a:ea typeface="宋体" pitchFamily="2" charset="-122"/>
              </a:rPr>
              <a:t>1KHz</a:t>
            </a:r>
            <a:r>
              <a:rPr lang="zh-CN" altLang="en-US" sz="2400" dirty="0" smtClean="0">
                <a:ea typeface="宋体" pitchFamily="2" charset="-122"/>
              </a:rPr>
              <a:t>信号的声压级数定义的</a:t>
            </a:r>
            <a:endParaRPr lang="en-US" altLang="zh-CN" sz="2400" dirty="0" smtClean="0">
              <a:ea typeface="宋体" pitchFamily="2" charset="-122"/>
            </a:endParaRPr>
          </a:p>
          <a:p>
            <a:pPr lvl="1"/>
            <a:r>
              <a:rPr lang="zh-CN" altLang="en-US" sz="2400" dirty="0" smtClean="0">
                <a:ea typeface="宋体" pitchFamily="2" charset="-122"/>
              </a:rPr>
              <a:t>响度</a:t>
            </a:r>
            <a:r>
              <a:rPr lang="en-US" altLang="zh-CN" sz="2400" dirty="0" smtClean="0">
                <a:ea typeface="宋体" pitchFamily="2" charset="-122"/>
              </a:rPr>
              <a:t>S</a:t>
            </a:r>
            <a:r>
              <a:rPr lang="zh-CN" altLang="en-US" sz="2400" dirty="0" smtClean="0">
                <a:ea typeface="宋体" pitchFamily="2" charset="-122"/>
              </a:rPr>
              <a:t>和响度级</a:t>
            </a:r>
            <a:r>
              <a:rPr lang="en-US" altLang="zh-CN" sz="2400" dirty="0" smtClean="0">
                <a:ea typeface="宋体" pitchFamily="2" charset="-122"/>
              </a:rPr>
              <a:t>P</a:t>
            </a:r>
            <a:r>
              <a:rPr lang="zh-CN" altLang="en-US" sz="2400" dirty="0" smtClean="0">
                <a:ea typeface="宋体" pitchFamily="2" charset="-122"/>
              </a:rPr>
              <a:t>之间的关系                   </a:t>
            </a:r>
            <a:r>
              <a:rPr lang="en-US" altLang="zh-CN" sz="2400" dirty="0" smtClean="0"/>
              <a:t>40</a:t>
            </a:r>
            <a:r>
              <a:rPr lang="zh-CN" altLang="zh-CN" sz="2400" dirty="0" smtClean="0"/>
              <a:t>方 ≤ </a:t>
            </a:r>
            <a:r>
              <a:rPr lang="en-US" altLang="zh-CN" sz="2400" i="1" dirty="0" smtClean="0"/>
              <a:t>P </a:t>
            </a:r>
            <a:r>
              <a:rPr lang="zh-CN" altLang="zh-CN" sz="2400" dirty="0" smtClean="0"/>
              <a:t>≤ </a:t>
            </a:r>
            <a:r>
              <a:rPr lang="en-US" altLang="zh-CN" sz="2400" dirty="0" smtClean="0"/>
              <a:t>105</a:t>
            </a:r>
            <a:r>
              <a:rPr lang="zh-CN" altLang="zh-CN" sz="2400" dirty="0" smtClean="0"/>
              <a:t>方</a:t>
            </a:r>
            <a:r>
              <a:rPr lang="zh-CN" altLang="en-US" sz="2400" dirty="0" smtClean="0"/>
              <a:t>或                                                                </a:t>
            </a:r>
            <a:r>
              <a:rPr lang="en-US" altLang="zh-CN" sz="2400" dirty="0" smtClean="0"/>
              <a:t>1</a:t>
            </a:r>
            <a:r>
              <a:rPr lang="zh-CN" altLang="zh-CN" sz="2400" dirty="0" smtClean="0"/>
              <a:t>宋 ≤ </a:t>
            </a:r>
            <a:r>
              <a:rPr lang="en-US" altLang="zh-CN" sz="2400" i="1" dirty="0" smtClean="0"/>
              <a:t>S </a:t>
            </a:r>
            <a:r>
              <a:rPr lang="zh-CN" altLang="zh-CN" sz="2400" dirty="0" smtClean="0"/>
              <a:t>≤ </a:t>
            </a:r>
            <a:r>
              <a:rPr lang="en-US" altLang="zh-CN" sz="2400" dirty="0" smtClean="0"/>
              <a:t>91</a:t>
            </a:r>
            <a:r>
              <a:rPr lang="zh-CN" altLang="zh-CN" sz="2400" dirty="0" smtClean="0"/>
              <a:t>宋</a:t>
            </a:r>
            <a:endParaRPr lang="en-US" altLang="zh-CN" sz="2400" dirty="0" smtClean="0">
              <a:ea typeface="宋体" pitchFamily="2" charset="-122"/>
            </a:endParaRPr>
          </a:p>
        </p:txBody>
      </p:sp>
      <p:sp>
        <p:nvSpPr>
          <p:cNvPr id="337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760834" name="Rectangle 2"/>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60833" name="Object 1"/>
          <p:cNvGraphicFramePr>
            <a:graphicFrameLocks noChangeAspect="1"/>
          </p:cNvGraphicFramePr>
          <p:nvPr/>
        </p:nvGraphicFramePr>
        <p:xfrm>
          <a:off x="5076056" y="5445224"/>
          <a:ext cx="1443887" cy="372616"/>
        </p:xfrm>
        <a:graphic>
          <a:graphicData uri="http://schemas.openxmlformats.org/presentationml/2006/ole">
            <p:oleObj spid="_x0000_s760833" name="公式" r:id="rId4" imgW="774364" imgH="203112" progId="Equation.3">
              <p:embed/>
            </p:oleObj>
          </a:graphicData>
        </a:graphic>
      </p:graphicFrame>
      <p:sp>
        <p:nvSpPr>
          <p:cNvPr id="760836" name="Rectangle 4"/>
          <p:cNvSpPr>
            <a:spLocks noChangeArrowheads="1"/>
          </p:cNvSpPr>
          <p:nvPr/>
        </p:nvSpPr>
        <p:spPr bwMode="auto">
          <a:xfrm>
            <a:off x="0" y="0"/>
            <a:ext cx="9144000" cy="0"/>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60835" name="Object 3"/>
          <p:cNvGraphicFramePr>
            <a:graphicFrameLocks noChangeAspect="1"/>
          </p:cNvGraphicFramePr>
          <p:nvPr/>
        </p:nvGraphicFramePr>
        <p:xfrm>
          <a:off x="1541402" y="5877272"/>
          <a:ext cx="5334854" cy="432048"/>
        </p:xfrm>
        <a:graphic>
          <a:graphicData uri="http://schemas.openxmlformats.org/presentationml/2006/ole">
            <p:oleObj spid="_x0000_s760835" name="公式" r:id="rId5" imgW="2705100" imgH="215900" progId="Equation.3">
              <p:embed/>
            </p:oleObj>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等响曲线</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758786" name="Picture 2"/>
          <p:cNvPicPr>
            <a:picLocks noChangeAspect="1" noChangeArrowheads="1"/>
          </p:cNvPicPr>
          <p:nvPr/>
        </p:nvPicPr>
        <p:blipFill>
          <a:blip r:embed="rId2" cstate="print"/>
          <a:srcRect/>
          <a:stretch>
            <a:fillRect/>
          </a:stretch>
        </p:blipFill>
        <p:spPr bwMode="auto">
          <a:xfrm>
            <a:off x="971600" y="980728"/>
            <a:ext cx="5904656" cy="533735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60648"/>
            <a:ext cx="7086600" cy="563563"/>
          </a:xfrm>
        </p:spPr>
        <p:txBody>
          <a:bodyPr/>
          <a:lstStyle/>
          <a:p>
            <a:r>
              <a:rPr lang="zh-CN" altLang="en-US" dirty="0" smtClean="0"/>
              <a:t>对等响曲线的理解</a:t>
            </a:r>
            <a:endParaRPr lang="zh-CN" altLang="en-US" dirty="0"/>
          </a:p>
        </p:txBody>
      </p:sp>
      <p:sp>
        <p:nvSpPr>
          <p:cNvPr id="3" name="内容占位符 2"/>
          <p:cNvSpPr>
            <a:spLocks noGrp="1"/>
          </p:cNvSpPr>
          <p:nvPr>
            <p:ph idx="1"/>
          </p:nvPr>
        </p:nvSpPr>
        <p:spPr>
          <a:xfrm>
            <a:off x="539552" y="836712"/>
            <a:ext cx="8424936" cy="4700588"/>
          </a:xfrm>
        </p:spPr>
        <p:txBody>
          <a:bodyPr/>
          <a:lstStyle/>
          <a:p>
            <a:r>
              <a:rPr lang="zh-CN" altLang="en-US" sz="2400" dirty="0" smtClean="0"/>
              <a:t>等响曲线：</a:t>
            </a:r>
            <a:r>
              <a:rPr lang="zh-CN" altLang="zh-CN" sz="2400" dirty="0" smtClean="0"/>
              <a:t>听者认为响度相同</a:t>
            </a:r>
            <a:r>
              <a:rPr lang="zh-CN" altLang="en-US" sz="2400" dirty="0" smtClean="0"/>
              <a:t>，</a:t>
            </a:r>
            <a:r>
              <a:rPr lang="zh-CN" altLang="zh-CN" sz="2400" dirty="0" smtClean="0"/>
              <a:t>声压级同频率的关系，纵坐标是声压级，横坐标是频率，二者是声音的客观物理量</a:t>
            </a:r>
          </a:p>
          <a:p>
            <a:r>
              <a:rPr lang="zh-CN" altLang="en-US" sz="2400" dirty="0" smtClean="0"/>
              <a:t>响度级为</a:t>
            </a:r>
            <a:r>
              <a:rPr lang="en-US" altLang="zh-CN" sz="2400" dirty="0" smtClean="0"/>
              <a:t>0</a:t>
            </a:r>
            <a:r>
              <a:rPr lang="zh-CN" altLang="en-US" sz="2400" dirty="0" smtClean="0"/>
              <a:t>方的等响曲线以下的声音一般人耳听不见，该曲线为闻阈或绝对听阈，是音频信号压缩的重要依据</a:t>
            </a:r>
            <a:endParaRPr lang="en-US" altLang="zh-CN" sz="2400" dirty="0" smtClean="0"/>
          </a:p>
          <a:p>
            <a:r>
              <a:rPr lang="zh-CN" altLang="en-US" sz="2400" dirty="0" smtClean="0"/>
              <a:t>声音的响度级超过</a:t>
            </a:r>
            <a:r>
              <a:rPr lang="en-US" altLang="zh-CN" sz="2400" dirty="0" smtClean="0"/>
              <a:t>120</a:t>
            </a:r>
            <a:r>
              <a:rPr lang="zh-CN" altLang="en-US" sz="2400" dirty="0" smtClean="0"/>
              <a:t>方时，人耳会感到痛痒，该曲线称为痛阈</a:t>
            </a:r>
            <a:endParaRPr lang="en-US" altLang="zh-CN" sz="2400" dirty="0" smtClean="0"/>
          </a:p>
          <a:p>
            <a:r>
              <a:rPr lang="zh-CN" altLang="zh-CN" sz="2400" dirty="0" smtClean="0"/>
              <a:t>两线之间按响度不同又分为</a:t>
            </a:r>
            <a:r>
              <a:rPr lang="en-US" altLang="zh-CN" sz="2400" dirty="0" smtClean="0"/>
              <a:t>13</a:t>
            </a:r>
            <a:r>
              <a:rPr lang="zh-CN" altLang="zh-CN" sz="2400" dirty="0" smtClean="0"/>
              <a:t>个响度级</a:t>
            </a:r>
            <a:r>
              <a:rPr lang="zh-CN" altLang="en-US" sz="2400" dirty="0" smtClean="0"/>
              <a:t>（</a:t>
            </a:r>
            <a:r>
              <a:rPr lang="en-US" altLang="zh-CN" sz="2400" dirty="0" smtClean="0"/>
              <a:t>0-120</a:t>
            </a:r>
            <a:r>
              <a:rPr lang="zh-CN" altLang="en-US" sz="2400" dirty="0" smtClean="0"/>
              <a:t>），</a:t>
            </a:r>
            <a:r>
              <a:rPr lang="zh-CN" altLang="zh-CN" sz="2400" dirty="0" smtClean="0"/>
              <a:t>单位为方</a:t>
            </a:r>
            <a:endParaRPr lang="en-US" altLang="zh-CN" sz="2400" dirty="0" smtClean="0"/>
          </a:p>
          <a:p>
            <a:r>
              <a:rPr lang="zh-CN" altLang="en-US" sz="2400" dirty="0" smtClean="0"/>
              <a:t>人耳对不同频率的敏感程度差别很大</a:t>
            </a:r>
            <a:endParaRPr lang="en-US" altLang="zh-CN" sz="2400" dirty="0" smtClean="0"/>
          </a:p>
          <a:p>
            <a:pPr lvl="1"/>
            <a:r>
              <a:rPr lang="en-US" altLang="zh-CN" sz="2000" dirty="0" smtClean="0"/>
              <a:t>1KHz 10dB</a:t>
            </a:r>
            <a:r>
              <a:rPr lang="zh-CN" altLang="en-US" sz="2000" dirty="0" smtClean="0"/>
              <a:t>～</a:t>
            </a:r>
            <a:r>
              <a:rPr lang="en-US" altLang="zh-CN" sz="2000" dirty="0" smtClean="0"/>
              <a:t>200Hz 30dB</a:t>
            </a:r>
            <a:endParaRPr lang="zh-CN" altLang="zh-CN" sz="2000" dirty="0" smtClean="0"/>
          </a:p>
          <a:p>
            <a:r>
              <a:rPr lang="zh-CN" altLang="zh-CN" sz="2400" dirty="0" smtClean="0"/>
              <a:t>每条等响曲线所代表的响度级(方)的大小，由该曲线在1</a:t>
            </a:r>
            <a:r>
              <a:rPr lang="en-US" altLang="zh-CN" sz="2400" dirty="0" smtClean="0"/>
              <a:t>K</a:t>
            </a:r>
            <a:r>
              <a:rPr lang="zh-CN" altLang="zh-CN" sz="2400" dirty="0" smtClean="0"/>
              <a:t>Hz时的声压级的分贝值而定。</a:t>
            </a:r>
            <a:endParaRPr lang="en-US" altLang="zh-CN" sz="2400" dirty="0" smtClean="0"/>
          </a:p>
          <a:p>
            <a:pPr lvl="1"/>
            <a:r>
              <a:rPr lang="zh-CN" altLang="zh-CN" sz="2000" dirty="0" smtClean="0"/>
              <a:t>例如，噪声听起来与频率1</a:t>
            </a:r>
            <a:r>
              <a:rPr lang="en-US" altLang="zh-CN" sz="2000" dirty="0" smtClean="0"/>
              <a:t>K</a:t>
            </a:r>
            <a:r>
              <a:rPr lang="zh-CN" altLang="zh-CN" sz="2000" dirty="0" smtClean="0"/>
              <a:t>Hz的声压级为85dB的基准音一样响，则该噪声的响度级就是85方</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声音的三要素</a:t>
            </a:r>
            <a:r>
              <a:rPr lang="en-US" altLang="zh-CN" dirty="0" smtClean="0">
                <a:ea typeface="宋体" pitchFamily="2" charset="-122"/>
              </a:rPr>
              <a:t>——</a:t>
            </a:r>
            <a:r>
              <a:rPr lang="zh-CN" altLang="en-US" dirty="0" smtClean="0">
                <a:ea typeface="宋体" pitchFamily="2" charset="-122"/>
              </a:rPr>
              <a:t>音调</a:t>
            </a:r>
            <a:endParaRPr lang="zh-CN" altLang="en-US" dirty="0"/>
          </a:p>
        </p:txBody>
      </p:sp>
      <p:sp>
        <p:nvSpPr>
          <p:cNvPr id="3" name="内容占位符 2"/>
          <p:cNvSpPr>
            <a:spLocks noGrp="1"/>
          </p:cNvSpPr>
          <p:nvPr>
            <p:ph idx="1"/>
          </p:nvPr>
        </p:nvSpPr>
        <p:spPr>
          <a:xfrm>
            <a:off x="467544" y="1124744"/>
            <a:ext cx="8219256" cy="5040560"/>
          </a:xfrm>
        </p:spPr>
        <p:txBody>
          <a:bodyPr/>
          <a:lstStyle/>
          <a:p>
            <a:r>
              <a:rPr lang="zh-CN" altLang="en-US" sz="2800" dirty="0" smtClean="0">
                <a:latin typeface="Arial" pitchFamily="34" charset="0"/>
                <a:ea typeface="宋体" pitchFamily="2" charset="-122"/>
              </a:rPr>
              <a:t>代表声音的高低，单位</a:t>
            </a:r>
            <a:r>
              <a:rPr lang="en-US" altLang="zh-CN" sz="2800" dirty="0" smtClean="0">
                <a:latin typeface="Arial" pitchFamily="34" charset="0"/>
                <a:ea typeface="宋体" pitchFamily="2" charset="-122"/>
              </a:rPr>
              <a:t>Mel                                     </a:t>
            </a:r>
            <a:r>
              <a:rPr lang="zh-CN" altLang="en-US" sz="2800" dirty="0" smtClean="0">
                <a:latin typeface="Arial" pitchFamily="34" charset="0"/>
                <a:ea typeface="宋体" pitchFamily="2" charset="-122"/>
              </a:rPr>
              <a:t>音乐中的术语称为音高</a:t>
            </a:r>
            <a:endParaRPr lang="en-US" altLang="zh-CN" sz="2800" dirty="0" smtClean="0">
              <a:latin typeface="Arial" pitchFamily="34" charset="0"/>
              <a:ea typeface="宋体" pitchFamily="2" charset="-122"/>
            </a:endParaRPr>
          </a:p>
          <a:p>
            <a:r>
              <a:rPr lang="zh-CN" altLang="en-US" sz="2800" dirty="0" smtClean="0">
                <a:latin typeface="Arial" pitchFamily="34" charset="0"/>
                <a:ea typeface="宋体" pitchFamily="2" charset="-122"/>
              </a:rPr>
              <a:t>指基频信号，频率越低声音越低沉</a:t>
            </a:r>
            <a:endParaRPr lang="en-US" altLang="zh-CN" sz="2800" dirty="0" smtClean="0">
              <a:latin typeface="Arial" pitchFamily="34" charset="0"/>
              <a:ea typeface="宋体" pitchFamily="2" charset="-122"/>
            </a:endParaRPr>
          </a:p>
          <a:p>
            <a:r>
              <a:rPr lang="zh-CN" altLang="zh-CN" sz="2800" dirty="0" smtClean="0"/>
              <a:t>影响音调的因素</a:t>
            </a:r>
            <a:r>
              <a:rPr lang="zh-CN" altLang="en-US" sz="2800" dirty="0" smtClean="0"/>
              <a:t>：</a:t>
            </a:r>
            <a:r>
              <a:rPr lang="zh-CN" altLang="en-US" sz="2800" dirty="0" smtClean="0">
                <a:latin typeface="Arial" pitchFamily="34" charset="0"/>
                <a:ea typeface="宋体" pitchFamily="2" charset="-122"/>
              </a:rPr>
              <a:t>频率、</a:t>
            </a:r>
            <a:r>
              <a:rPr lang="zh-CN" altLang="zh-CN" sz="2800" dirty="0" smtClean="0"/>
              <a:t>声压级和持续时间</a:t>
            </a:r>
            <a:r>
              <a:rPr lang="zh-CN" altLang="en-US" sz="2800" dirty="0" smtClean="0"/>
              <a:t>，与频率大体成对数关系</a:t>
            </a:r>
            <a:endParaRPr lang="en-US" altLang="zh-CN" sz="2800" dirty="0" smtClean="0">
              <a:latin typeface="Arial" pitchFamily="34" charset="0"/>
              <a:ea typeface="宋体" pitchFamily="2" charset="-122"/>
            </a:endParaRPr>
          </a:p>
          <a:p>
            <a:r>
              <a:rPr lang="zh-CN" altLang="en-US" sz="2800" dirty="0" smtClean="0">
                <a:latin typeface="Arial" pitchFamily="34" charset="0"/>
                <a:ea typeface="宋体" pitchFamily="2" charset="-122"/>
              </a:rPr>
              <a:t>音乐中的音阶是按频率的对数取等分确定的</a:t>
            </a:r>
            <a:endParaRPr lang="en-US" altLang="zh-CN" sz="2800" dirty="0" smtClean="0">
              <a:latin typeface="Arial" pitchFamily="34" charset="0"/>
              <a:ea typeface="宋体" pitchFamily="2" charset="-122"/>
            </a:endParaRPr>
          </a:p>
          <a:p>
            <a:r>
              <a:rPr lang="zh-CN" altLang="zh-CN" sz="2800" dirty="0" smtClean="0"/>
              <a:t>测量音高时则以40 dB声强为基准</a:t>
            </a:r>
            <a:endParaRPr lang="en-US" altLang="zh-CN" sz="2800" dirty="0" smtClean="0"/>
          </a:p>
          <a:p>
            <a:pPr lvl="1"/>
            <a:r>
              <a:rPr lang="zh-CN" altLang="zh-CN" sz="2400" dirty="0" smtClean="0"/>
              <a:t>测量主观音高时，让实验者听两个声强级为40 dB的纯音，固定其中一个纯音的频率，调节另一个纯音的频率，直到他感到后者的音高为前者的两倍，就标定这两个声音的音高差为两倍</a:t>
            </a:r>
            <a:endParaRPr lang="zh-CN" altLang="en-US" sz="2400" dirty="0" smtClean="0"/>
          </a:p>
          <a:p>
            <a:pPr lvl="1"/>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http://i-math.zsu.edu.cn/multimedia/multi/img/Image291.gif"/>
          <p:cNvPicPr>
            <a:picLocks noChangeAspect="1" noChangeArrowheads="1"/>
          </p:cNvPicPr>
          <p:nvPr/>
        </p:nvPicPr>
        <p:blipFill>
          <a:blip r:embed="rId3" cstate="print"/>
          <a:srcRect/>
          <a:stretch>
            <a:fillRect/>
          </a:stretch>
        </p:blipFill>
        <p:spPr bwMode="auto">
          <a:xfrm>
            <a:off x="5292080" y="1196752"/>
            <a:ext cx="3482569" cy="504056"/>
          </a:xfrm>
          <a:prstGeom prst="rect">
            <a:avLst/>
          </a:prstGeom>
          <a:no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音高</a:t>
            </a:r>
            <a:r>
              <a:rPr lang="en-US" altLang="zh-CN" dirty="0" smtClean="0"/>
              <a:t>-</a:t>
            </a:r>
            <a:r>
              <a:rPr lang="zh-CN" altLang="en-US" dirty="0" smtClean="0"/>
              <a:t>频率曲线</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6" name="图片 5" descr="Image293.gif"/>
          <p:cNvPicPr>
            <a:picLocks noChangeAspect="1"/>
          </p:cNvPicPr>
          <p:nvPr/>
        </p:nvPicPr>
        <p:blipFill>
          <a:blip r:embed="rId2" cstate="print"/>
          <a:stretch>
            <a:fillRect/>
          </a:stretch>
        </p:blipFill>
        <p:spPr>
          <a:xfrm>
            <a:off x="1475656" y="1196752"/>
            <a:ext cx="6480720" cy="4824536"/>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声音的三要素</a:t>
            </a:r>
            <a:r>
              <a:rPr lang="en-US" altLang="zh-CN" dirty="0" smtClean="0">
                <a:ea typeface="宋体" pitchFamily="2" charset="-122"/>
              </a:rPr>
              <a:t>——</a:t>
            </a:r>
            <a:r>
              <a:rPr lang="zh-CN" altLang="en-US" dirty="0" smtClean="0">
                <a:ea typeface="宋体" pitchFamily="2" charset="-122"/>
              </a:rPr>
              <a:t>音色</a:t>
            </a:r>
            <a:endParaRPr lang="zh-CN" altLang="en-US" dirty="0"/>
          </a:p>
        </p:txBody>
      </p:sp>
      <p:sp>
        <p:nvSpPr>
          <p:cNvPr id="3" name="内容占位符 2"/>
          <p:cNvSpPr>
            <a:spLocks noGrp="1"/>
          </p:cNvSpPr>
          <p:nvPr>
            <p:ph idx="1"/>
          </p:nvPr>
        </p:nvSpPr>
        <p:spPr/>
        <p:txBody>
          <a:bodyPr/>
          <a:lstStyle/>
          <a:p>
            <a:r>
              <a:rPr lang="zh-CN" altLang="zh-CN" sz="2800" dirty="0" smtClean="0"/>
              <a:t>由复音中不同谐音的分布和组成所决定的</a:t>
            </a:r>
            <a:endParaRPr lang="en-US" altLang="zh-CN" sz="2800" dirty="0" smtClean="0"/>
          </a:p>
          <a:p>
            <a:pPr lvl="1"/>
            <a:r>
              <a:rPr lang="zh-CN" altLang="zh-CN" sz="2400" dirty="0" smtClean="0"/>
              <a:t>每个人讲话都有自己的音色</a:t>
            </a:r>
            <a:endParaRPr lang="en-US" altLang="zh-CN" sz="2400" dirty="0" smtClean="0"/>
          </a:p>
          <a:p>
            <a:pPr lvl="1"/>
            <a:r>
              <a:rPr lang="zh-CN" altLang="zh-CN" sz="2400" dirty="0" smtClean="0"/>
              <a:t>每种乐器都有各自的音色，即使它们演奏相同的曲调，人们还是能将其区分开来</a:t>
            </a:r>
            <a:endParaRPr lang="en-US" altLang="zh-CN" sz="2400" dirty="0" smtClean="0">
              <a:ea typeface="宋体" pitchFamily="2" charset="-122"/>
            </a:endParaRPr>
          </a:p>
          <a:p>
            <a:r>
              <a:rPr lang="zh-CN" altLang="en-US" sz="2800" dirty="0" smtClean="0">
                <a:latin typeface="Arial" pitchFamily="34" charset="0"/>
                <a:ea typeface="宋体" pitchFamily="2" charset="-122"/>
              </a:rPr>
              <a:t>纯音：具有单一频率的声音</a:t>
            </a:r>
            <a:endParaRPr lang="en-US" altLang="zh-CN" sz="2800" dirty="0" smtClean="0">
              <a:latin typeface="Arial" pitchFamily="34" charset="0"/>
              <a:ea typeface="宋体" pitchFamily="2" charset="-122"/>
            </a:endParaRPr>
          </a:p>
          <a:p>
            <a:r>
              <a:rPr lang="zh-CN" altLang="en-US" sz="2800" dirty="0" smtClean="0">
                <a:latin typeface="Arial" pitchFamily="34" charset="0"/>
                <a:ea typeface="宋体" pitchFamily="2" charset="-122"/>
              </a:rPr>
              <a:t>复音：不同频率和不同振幅混合</a:t>
            </a:r>
            <a:endParaRPr lang="en-US" altLang="zh-CN" sz="28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基音：复音中的最低频（通常具有最大振幅），</a:t>
            </a:r>
            <a:r>
              <a:rPr lang="zh-CN" altLang="zh-CN" sz="2400" dirty="0" smtClean="0"/>
              <a:t>决定声音的高低（音调）</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谐音</a:t>
            </a:r>
            <a:r>
              <a:rPr lang="en-US" altLang="zh-CN" sz="2400" dirty="0" smtClean="0">
                <a:latin typeface="Arial" pitchFamily="34" charset="0"/>
                <a:ea typeface="宋体" pitchFamily="2" charset="-122"/>
              </a:rPr>
              <a:t>/</a:t>
            </a:r>
            <a:r>
              <a:rPr lang="zh-CN" altLang="en-US" sz="2400" dirty="0" smtClean="0">
                <a:latin typeface="Arial" pitchFamily="34" charset="0"/>
                <a:ea typeface="宋体" pitchFamily="2" charset="-122"/>
              </a:rPr>
              <a:t>泛音：基频的整数倍，</a:t>
            </a:r>
            <a:r>
              <a:rPr lang="zh-CN" altLang="zh-CN" sz="2400" dirty="0" smtClean="0"/>
              <a:t>决定声音的</a:t>
            </a:r>
            <a:r>
              <a:rPr lang="zh-CN" altLang="en-US" sz="2400" dirty="0" smtClean="0"/>
              <a:t>音品</a:t>
            </a:r>
            <a:r>
              <a:rPr lang="zh-CN" altLang="zh-CN" sz="2400" dirty="0" smtClean="0"/>
              <a:t>（音</a:t>
            </a:r>
            <a:r>
              <a:rPr lang="zh-CN" altLang="en-US" sz="2400" dirty="0" smtClean="0"/>
              <a:t>色</a:t>
            </a:r>
            <a:r>
              <a:rPr lang="zh-CN" altLang="zh-CN" sz="2400" dirty="0" smtClean="0"/>
              <a:t>）</a:t>
            </a:r>
            <a:endParaRPr lang="en-US" altLang="zh-CN" sz="2400" dirty="0" smtClean="0">
              <a:latin typeface="Arial" pitchFamily="34" charset="0"/>
              <a:ea typeface="宋体" pitchFamily="2" charset="-122"/>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复音的基频与谐频</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756738" name="Picture 2"/>
          <p:cNvPicPr>
            <a:picLocks noChangeAspect="1" noChangeArrowheads="1"/>
          </p:cNvPicPr>
          <p:nvPr/>
        </p:nvPicPr>
        <p:blipFill>
          <a:blip r:embed="rId2" cstate="print"/>
          <a:srcRect/>
          <a:stretch>
            <a:fillRect/>
          </a:stretch>
        </p:blipFill>
        <p:spPr bwMode="auto">
          <a:xfrm>
            <a:off x="683568" y="1124744"/>
            <a:ext cx="7776864" cy="4505762"/>
          </a:xfrm>
          <a:prstGeom prst="rect">
            <a:avLst/>
          </a:prstGeom>
          <a:noFill/>
          <a:ln w="9525">
            <a:noFill/>
            <a:miter lim="800000"/>
            <a:headEnd/>
            <a:tailEnd/>
          </a:ln>
        </p:spPr>
      </p:pic>
      <p:sp>
        <p:nvSpPr>
          <p:cNvPr id="6" name="TextBox 5"/>
          <p:cNvSpPr txBox="1"/>
          <p:nvPr/>
        </p:nvSpPr>
        <p:spPr>
          <a:xfrm>
            <a:off x="971600" y="5661248"/>
            <a:ext cx="6768199" cy="461665"/>
          </a:xfrm>
          <a:prstGeom prst="rect">
            <a:avLst/>
          </a:prstGeom>
          <a:noFill/>
        </p:spPr>
        <p:txBody>
          <a:bodyPr wrap="none" rtlCol="0">
            <a:spAutoFit/>
          </a:bodyPr>
          <a:lstStyle/>
          <a:p>
            <a:r>
              <a:rPr lang="en-US" altLang="zh-CN" dirty="0" smtClean="0"/>
              <a:t>f0</a:t>
            </a:r>
            <a:r>
              <a:rPr lang="zh-CN" altLang="zh-CN" dirty="0" smtClean="0"/>
              <a:t>为基频（红色），</a:t>
            </a:r>
            <a:r>
              <a:rPr lang="en-US" altLang="zh-CN" dirty="0" smtClean="0"/>
              <a:t> </a:t>
            </a:r>
            <a:r>
              <a:rPr lang="en-US" altLang="zh-CN" dirty="0" err="1" smtClean="0"/>
              <a:t>fi</a:t>
            </a:r>
            <a:r>
              <a:rPr lang="en-US" altLang="zh-CN" dirty="0" smtClean="0"/>
              <a:t> = </a:t>
            </a:r>
            <a:r>
              <a:rPr lang="en-US" altLang="zh-CN" dirty="0" err="1" smtClean="0"/>
              <a:t>i</a:t>
            </a:r>
            <a:r>
              <a:rPr lang="en-US" altLang="zh-CN" dirty="0" smtClean="0"/>
              <a:t> * f </a:t>
            </a:r>
            <a:r>
              <a:rPr lang="zh-CN" altLang="zh-CN" dirty="0" smtClean="0"/>
              <a:t>为谐频（蓝色）</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1285875" y="274638"/>
            <a:ext cx="7400925" cy="1143000"/>
          </a:xfrm>
        </p:spPr>
        <p:txBody>
          <a:bodyPr/>
          <a:lstStyle/>
          <a:p>
            <a:r>
              <a:rPr lang="zh-CN" altLang="en-US" smtClean="0">
                <a:ea typeface="宋体" pitchFamily="2" charset="-122"/>
              </a:rPr>
              <a:t>前言</a:t>
            </a:r>
          </a:p>
        </p:txBody>
      </p:sp>
      <p:sp>
        <p:nvSpPr>
          <p:cNvPr id="16387" name="文本占位符 2"/>
          <p:cNvSpPr>
            <a:spLocks noGrp="1"/>
          </p:cNvSpPr>
          <p:nvPr>
            <p:ph type="body" idx="1"/>
          </p:nvPr>
        </p:nvSpPr>
        <p:spPr/>
        <p:txBody>
          <a:bodyPr/>
          <a:lstStyle/>
          <a:p>
            <a:r>
              <a:rPr lang="zh-CN" altLang="en-US" sz="3200" smtClean="0">
                <a:ea typeface="宋体" pitchFamily="2" charset="-122"/>
              </a:rPr>
              <a:t>音频信息的应用</a:t>
            </a:r>
          </a:p>
        </p:txBody>
      </p:sp>
      <p:sp>
        <p:nvSpPr>
          <p:cNvPr id="16388" name="内容占位符 3"/>
          <p:cNvSpPr>
            <a:spLocks noGrp="1"/>
          </p:cNvSpPr>
          <p:nvPr>
            <p:ph sz="half" idx="2"/>
          </p:nvPr>
        </p:nvSpPr>
        <p:spPr/>
        <p:txBody>
          <a:bodyPr/>
          <a:lstStyle/>
          <a:p>
            <a:r>
              <a:rPr lang="zh-CN" altLang="en-US" sz="2800" dirty="0" smtClean="0">
                <a:ea typeface="宋体" pitchFamily="2" charset="-122"/>
              </a:rPr>
              <a:t>视频图像配音、配乐</a:t>
            </a:r>
            <a:endParaRPr lang="en-US" altLang="zh-CN" sz="2800" dirty="0" smtClean="0">
              <a:ea typeface="宋体" pitchFamily="2" charset="-122"/>
            </a:endParaRPr>
          </a:p>
          <a:p>
            <a:r>
              <a:rPr lang="zh-CN" altLang="en-US" sz="2800" dirty="0" smtClean="0">
                <a:ea typeface="宋体" pitchFamily="2" charset="-122"/>
              </a:rPr>
              <a:t>可视电话、电视会议</a:t>
            </a:r>
          </a:p>
          <a:p>
            <a:r>
              <a:rPr lang="zh-CN" altLang="en-US" sz="2800" dirty="0" smtClean="0">
                <a:ea typeface="宋体" pitchFamily="2" charset="-122"/>
              </a:rPr>
              <a:t>静态图像</a:t>
            </a:r>
            <a:r>
              <a:rPr lang="en-US" altLang="zh-CN" sz="2800" dirty="0" smtClean="0">
                <a:ea typeface="宋体" pitchFamily="2" charset="-122"/>
              </a:rPr>
              <a:t>+</a:t>
            </a:r>
            <a:r>
              <a:rPr lang="zh-CN" altLang="en-US" sz="2800" dirty="0" smtClean="0">
                <a:ea typeface="宋体" pitchFamily="2" charset="-122"/>
              </a:rPr>
              <a:t>解说</a:t>
            </a:r>
            <a:r>
              <a:rPr lang="en-US" altLang="zh-CN" sz="2800" dirty="0" smtClean="0">
                <a:ea typeface="宋体" pitchFamily="2" charset="-122"/>
              </a:rPr>
              <a:t>/</a:t>
            </a:r>
            <a:r>
              <a:rPr lang="zh-CN" altLang="en-US" sz="2800" dirty="0" smtClean="0">
                <a:ea typeface="宋体" pitchFamily="2" charset="-122"/>
              </a:rPr>
              <a:t>背景音乐</a:t>
            </a:r>
            <a:endParaRPr lang="en-US" altLang="zh-CN" sz="2800" dirty="0" smtClean="0">
              <a:ea typeface="宋体" pitchFamily="2" charset="-122"/>
            </a:endParaRPr>
          </a:p>
          <a:p>
            <a:r>
              <a:rPr lang="zh-CN" altLang="en-US" sz="2800" dirty="0" smtClean="0">
                <a:ea typeface="宋体" pitchFamily="2" charset="-122"/>
              </a:rPr>
              <a:t>音乐会、电影的立体声</a:t>
            </a:r>
            <a:endParaRPr lang="en-US" altLang="zh-CN" sz="2800" dirty="0" smtClean="0">
              <a:ea typeface="宋体" pitchFamily="2" charset="-122"/>
            </a:endParaRPr>
          </a:p>
          <a:p>
            <a:r>
              <a:rPr lang="zh-CN" altLang="en-US" sz="2800" dirty="0" smtClean="0">
                <a:ea typeface="宋体" pitchFamily="2" charset="-122"/>
              </a:rPr>
              <a:t>游戏的音响效果</a:t>
            </a:r>
            <a:endParaRPr lang="en-US" altLang="zh-CN" sz="2800" dirty="0" smtClean="0">
              <a:ea typeface="宋体" pitchFamily="2" charset="-122"/>
            </a:endParaRPr>
          </a:p>
          <a:p>
            <a:r>
              <a:rPr lang="zh-CN" altLang="en-US" sz="2800" dirty="0" smtClean="0">
                <a:ea typeface="宋体" pitchFamily="2" charset="-122"/>
              </a:rPr>
              <a:t>电子读物的有声输出</a:t>
            </a:r>
            <a:endParaRPr lang="en-US" altLang="zh-CN" sz="2800" dirty="0" smtClean="0">
              <a:ea typeface="宋体" pitchFamily="2" charset="-122"/>
            </a:endParaRPr>
          </a:p>
        </p:txBody>
      </p:sp>
      <p:sp>
        <p:nvSpPr>
          <p:cNvPr id="16389" name="文本占位符 4"/>
          <p:cNvSpPr>
            <a:spLocks noGrp="1"/>
          </p:cNvSpPr>
          <p:nvPr>
            <p:ph type="body" sz="quarter" idx="3"/>
          </p:nvPr>
        </p:nvSpPr>
        <p:spPr/>
        <p:txBody>
          <a:bodyPr/>
          <a:lstStyle/>
          <a:p>
            <a:r>
              <a:rPr lang="zh-CN" altLang="en-US" sz="3200" smtClean="0">
                <a:ea typeface="宋体" pitchFamily="2" charset="-122"/>
              </a:rPr>
              <a:t>音频处理技术</a:t>
            </a:r>
          </a:p>
        </p:txBody>
      </p:sp>
      <p:sp>
        <p:nvSpPr>
          <p:cNvPr id="16390" name="内容占位符 5"/>
          <p:cNvSpPr>
            <a:spLocks noGrp="1"/>
          </p:cNvSpPr>
          <p:nvPr>
            <p:ph sz="quarter" idx="4"/>
          </p:nvPr>
        </p:nvSpPr>
        <p:spPr/>
        <p:txBody>
          <a:bodyPr/>
          <a:lstStyle/>
          <a:p>
            <a:r>
              <a:rPr lang="zh-CN" altLang="en-US" sz="2800" dirty="0" smtClean="0">
                <a:ea typeface="宋体" pitchFamily="2" charset="-122"/>
              </a:rPr>
              <a:t>声电转换</a:t>
            </a:r>
            <a:endParaRPr lang="en-US" altLang="zh-CN" sz="2800" dirty="0" smtClean="0">
              <a:ea typeface="宋体" pitchFamily="2" charset="-122"/>
            </a:endParaRPr>
          </a:p>
          <a:p>
            <a:r>
              <a:rPr lang="zh-CN" altLang="en-US" sz="2800" dirty="0" smtClean="0">
                <a:ea typeface="宋体" pitchFamily="2" charset="-122"/>
              </a:rPr>
              <a:t>音频信号的存储、重放、加工、处理</a:t>
            </a:r>
            <a:endParaRPr lang="en-US" altLang="zh-CN" sz="2800" dirty="0" smtClean="0">
              <a:ea typeface="宋体" pitchFamily="2" charset="-122"/>
            </a:endParaRPr>
          </a:p>
          <a:p>
            <a:r>
              <a:rPr lang="zh-CN" altLang="en-US" sz="2800" dirty="0" smtClean="0">
                <a:ea typeface="宋体" pitchFamily="2" charset="-122"/>
              </a:rPr>
              <a:t>数字化音频信号的编码、压缩、传输、存取、纠错</a:t>
            </a:r>
            <a:endParaRPr lang="en-US" altLang="zh-CN" sz="2800" dirty="0" smtClean="0">
              <a:ea typeface="宋体" pitchFamily="2" charset="-122"/>
            </a:endParaRPr>
          </a:p>
          <a:p>
            <a:endParaRPr lang="zh-CN" altLang="en-US" sz="2800" dirty="0" smtClean="0">
              <a:ea typeface="宋体" pitchFamily="2" charset="-122"/>
            </a:endParaRPr>
          </a:p>
        </p:txBody>
      </p:sp>
      <p:sp>
        <p:nvSpPr>
          <p:cNvPr id="16391" name="日期占位符 6"/>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掩蔽效应</a:t>
            </a:r>
            <a:endParaRPr lang="zh-CN" altLang="en-US" dirty="0"/>
          </a:p>
        </p:txBody>
      </p:sp>
      <p:sp>
        <p:nvSpPr>
          <p:cNvPr id="3" name="内容占位符 2"/>
          <p:cNvSpPr>
            <a:spLocks noGrp="1"/>
          </p:cNvSpPr>
          <p:nvPr>
            <p:ph idx="1"/>
          </p:nvPr>
        </p:nvSpPr>
        <p:spPr>
          <a:xfrm>
            <a:off x="529208" y="1124744"/>
            <a:ext cx="8291264" cy="4947444"/>
          </a:xfrm>
        </p:spPr>
        <p:txBody>
          <a:bodyPr/>
          <a:lstStyle/>
          <a:p>
            <a:pPr algn="just"/>
            <a:r>
              <a:rPr lang="zh-CN" altLang="en-US" sz="2800" dirty="0" smtClean="0">
                <a:ea typeface="宋体" pitchFamily="2" charset="-122"/>
              </a:rPr>
              <a:t>人的听觉存在</a:t>
            </a:r>
            <a:r>
              <a:rPr lang="zh-CN" altLang="en-US" sz="2800" dirty="0" smtClean="0">
                <a:solidFill>
                  <a:srgbClr val="FF0000"/>
                </a:solidFill>
                <a:ea typeface="宋体" pitchFamily="2" charset="-122"/>
              </a:rPr>
              <a:t>掩蔽效应</a:t>
            </a:r>
            <a:endParaRPr lang="en-US" altLang="zh-CN" sz="2800" dirty="0" smtClean="0">
              <a:solidFill>
                <a:srgbClr val="FF0000"/>
              </a:solidFill>
              <a:ea typeface="宋体" pitchFamily="2" charset="-122"/>
            </a:endParaRPr>
          </a:p>
          <a:p>
            <a:pPr lvl="1" algn="just"/>
            <a:r>
              <a:rPr lang="zh-CN" altLang="en-US" sz="2400" dirty="0" smtClean="0"/>
              <a:t>一个较弱的声音</a:t>
            </a:r>
            <a:r>
              <a:rPr lang="en-US" altLang="zh-CN" sz="2400" dirty="0" smtClean="0"/>
              <a:t>(</a:t>
            </a:r>
            <a:r>
              <a:rPr lang="zh-CN" altLang="en-US" sz="2400" dirty="0" smtClean="0"/>
              <a:t>被掩蔽音</a:t>
            </a:r>
            <a:r>
              <a:rPr lang="en-US" altLang="zh-CN" sz="2400" dirty="0" smtClean="0"/>
              <a:t>)</a:t>
            </a:r>
            <a:r>
              <a:rPr lang="zh-CN" altLang="en-US" sz="2400" dirty="0" smtClean="0"/>
              <a:t>的听觉感受被另一个较强的声音</a:t>
            </a:r>
            <a:r>
              <a:rPr lang="en-US" altLang="zh-CN" sz="2400" dirty="0" smtClean="0"/>
              <a:t>(</a:t>
            </a:r>
            <a:r>
              <a:rPr lang="zh-CN" altLang="en-US" sz="2400" dirty="0" smtClean="0"/>
              <a:t>掩蔽音</a:t>
            </a:r>
            <a:r>
              <a:rPr lang="en-US" altLang="zh-CN" sz="2400" dirty="0" smtClean="0"/>
              <a:t>)</a:t>
            </a:r>
            <a:r>
              <a:rPr lang="zh-CN" altLang="en-US" sz="2400" dirty="0" smtClean="0"/>
              <a:t>影响的现象称为人耳的“掩蔽效应”。</a:t>
            </a:r>
            <a:endParaRPr lang="en-US" altLang="zh-CN" sz="2400" dirty="0" smtClean="0"/>
          </a:p>
          <a:p>
            <a:pPr lvl="1" algn="just"/>
            <a:r>
              <a:rPr lang="zh-CN" altLang="en-US" sz="2400" dirty="0" smtClean="0">
                <a:ea typeface="宋体" pitchFamily="2" charset="-122"/>
              </a:rPr>
              <a:t>频域掩蔽（同时掩蔽）：</a:t>
            </a:r>
            <a:r>
              <a:rPr lang="zh-CN" altLang="en-US" sz="2400" dirty="0" smtClean="0"/>
              <a:t>掩蔽声与被掩蔽声同时作用</a:t>
            </a:r>
            <a:endParaRPr lang="en-US" altLang="zh-CN" sz="2400" dirty="0" smtClean="0"/>
          </a:p>
          <a:p>
            <a:pPr lvl="2" algn="just"/>
            <a:r>
              <a:rPr lang="zh-CN" altLang="en-US" sz="2000" dirty="0" smtClean="0">
                <a:ea typeface="宋体" pitchFamily="2" charset="-122"/>
              </a:rPr>
              <a:t>声场中的一个强音能掩蔽与之同时发生的附近频率的弱音</a:t>
            </a:r>
            <a:endParaRPr lang="en-US" altLang="zh-CN" sz="2000" dirty="0" smtClean="0">
              <a:ea typeface="宋体" pitchFamily="2" charset="-122"/>
            </a:endParaRPr>
          </a:p>
          <a:p>
            <a:pPr lvl="2" algn="just"/>
            <a:r>
              <a:rPr lang="zh-CN" altLang="en-US" sz="2000" dirty="0" smtClean="0"/>
              <a:t>掩蔽声在掩蔽效应发生期间一直起作用，是种较强的掩蔽效应</a:t>
            </a:r>
            <a:endParaRPr lang="en-US" altLang="zh-CN" sz="2000" dirty="0" smtClean="0">
              <a:ea typeface="宋体" pitchFamily="2" charset="-122"/>
            </a:endParaRPr>
          </a:p>
          <a:p>
            <a:pPr lvl="1" algn="just"/>
            <a:r>
              <a:rPr lang="zh-CN" altLang="en-US" sz="2400" dirty="0" smtClean="0">
                <a:ea typeface="宋体" pitchFamily="2" charset="-122"/>
              </a:rPr>
              <a:t>时域掩蔽：</a:t>
            </a:r>
            <a:r>
              <a:rPr lang="zh-CN" altLang="en-US" sz="2400" dirty="0" smtClean="0"/>
              <a:t>掩蔽效应发生在掩蔽声与被掩蔽声不同时出现时，又称异时掩蔽</a:t>
            </a:r>
            <a:endParaRPr lang="en-US" altLang="zh-CN" sz="2400" dirty="0" smtClean="0"/>
          </a:p>
          <a:p>
            <a:pPr lvl="2" algn="just"/>
            <a:r>
              <a:rPr lang="zh-CN" altLang="en-US" sz="2000" dirty="0" smtClean="0"/>
              <a:t>导前掩蔽：掩蔽声音出现之前的一段时间内发生掩蔽效应</a:t>
            </a:r>
            <a:endParaRPr lang="en-US" altLang="zh-CN" sz="2000" dirty="0" smtClean="0"/>
          </a:p>
          <a:p>
            <a:pPr lvl="2" algn="just"/>
            <a:r>
              <a:rPr lang="zh-CN" altLang="en-US" sz="2000" dirty="0" smtClean="0"/>
              <a:t>滞后掩蔽：掩蔽声音出现之后的一段时间内发生掩蔽效应</a:t>
            </a:r>
            <a:endParaRPr lang="en-US" altLang="zh-CN" sz="2000" dirty="0" smtClean="0"/>
          </a:p>
          <a:p>
            <a:pPr lvl="2" algn="just"/>
            <a:r>
              <a:rPr lang="zh-CN" altLang="en-US" sz="2000" dirty="0" smtClean="0"/>
              <a:t>主要原因：人的大脑处理信息需要花费一定的时间</a:t>
            </a:r>
            <a:endParaRPr lang="en-US" altLang="zh-CN" sz="2000" dirty="0" smtClean="0"/>
          </a:p>
          <a:p>
            <a:pPr lvl="2" algn="just"/>
            <a:r>
              <a:rPr lang="zh-CN" altLang="en-US" sz="2000" dirty="0" smtClean="0"/>
              <a:t>异时掩蔽也随着时间的推移很快会衰减，是种弱掩蔽效应</a:t>
            </a:r>
            <a:endParaRPr lang="en-US" altLang="zh-CN" sz="2000" dirty="0" smtClean="0"/>
          </a:p>
          <a:p>
            <a:pPr lvl="1" algn="just"/>
            <a:endParaRPr lang="en-US" altLang="zh-CN" sz="2400" dirty="0" smtClean="0">
              <a:ea typeface="宋体" pitchFamily="2" charset="-122"/>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频域掩蔽效应示意图</a:t>
            </a:r>
            <a:endParaRPr lang="zh-CN" altLang="en-US" dirty="0"/>
          </a:p>
        </p:txBody>
      </p:sp>
      <p:pic>
        <p:nvPicPr>
          <p:cNvPr id="5" name="内容占位符 4" descr="Image294.gif"/>
          <p:cNvPicPr>
            <a:picLocks noGrp="1" noChangeAspect="1"/>
          </p:cNvPicPr>
          <p:nvPr>
            <p:ph idx="1"/>
          </p:nvPr>
        </p:nvPicPr>
        <p:blipFill>
          <a:blip r:embed="rId2" cstate="print"/>
          <a:stretch>
            <a:fillRect/>
          </a:stretch>
        </p:blipFill>
        <p:spPr>
          <a:xfrm>
            <a:off x="1215456" y="1196752"/>
            <a:ext cx="6740920" cy="2713558"/>
          </a:xfrm>
        </p:spPr>
      </p:pic>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TextBox 5"/>
          <p:cNvSpPr txBox="1"/>
          <p:nvPr/>
        </p:nvSpPr>
        <p:spPr>
          <a:xfrm>
            <a:off x="1475656" y="3861048"/>
            <a:ext cx="5760640" cy="400110"/>
          </a:xfrm>
          <a:prstGeom prst="rect">
            <a:avLst/>
          </a:prstGeom>
          <a:noFill/>
        </p:spPr>
        <p:txBody>
          <a:bodyPr wrap="square" rtlCol="0">
            <a:spAutoFit/>
          </a:bodyPr>
          <a:lstStyle/>
          <a:p>
            <a:r>
              <a:rPr lang="zh-CN" altLang="zh-CN" sz="2000" dirty="0" smtClean="0"/>
              <a:t>声强为60 dB、频率为1000 Hz纯音的掩蔽效应</a:t>
            </a:r>
            <a:endParaRPr lang="zh-CN" altLang="en-US" sz="2000" dirty="0"/>
          </a:p>
        </p:txBody>
      </p:sp>
      <p:sp>
        <p:nvSpPr>
          <p:cNvPr id="7" name="TextBox 6"/>
          <p:cNvSpPr txBox="1"/>
          <p:nvPr/>
        </p:nvSpPr>
        <p:spPr>
          <a:xfrm>
            <a:off x="755576" y="4293096"/>
            <a:ext cx="7848872" cy="1938992"/>
          </a:xfrm>
          <a:prstGeom prst="rect">
            <a:avLst/>
          </a:prstGeom>
          <a:noFill/>
        </p:spPr>
        <p:txBody>
          <a:bodyPr wrap="square" rtlCol="0">
            <a:spAutoFit/>
          </a:bodyPr>
          <a:lstStyle/>
          <a:p>
            <a:r>
              <a:rPr lang="zh-CN" altLang="en-US" sz="2000" dirty="0" smtClean="0"/>
              <a:t>虚线为音频信号的绝对听阈曲线</a:t>
            </a:r>
            <a:endParaRPr lang="en-US" altLang="zh-CN" sz="2000" dirty="0" smtClean="0"/>
          </a:p>
          <a:p>
            <a:r>
              <a:rPr lang="en-US" altLang="zh-CN" sz="2000" dirty="0" smtClean="0"/>
              <a:t>1kHz</a:t>
            </a:r>
            <a:r>
              <a:rPr lang="zh-CN" altLang="en-US" sz="2000" dirty="0" smtClean="0"/>
              <a:t>附近频率的信号的幅值必须高于尖峰状曲线所对应的分贝值时才能被人耳察觉</a:t>
            </a:r>
            <a:endParaRPr lang="en-US" altLang="zh-CN" sz="2000" dirty="0" smtClean="0"/>
          </a:p>
          <a:p>
            <a:pPr marL="0" lvl="2"/>
            <a:r>
              <a:rPr lang="en-US" altLang="zh-CN" sz="2000" dirty="0" smtClean="0"/>
              <a:t>1KHz</a:t>
            </a:r>
            <a:r>
              <a:rPr lang="zh-CN" altLang="en-US" sz="2000" dirty="0" smtClean="0"/>
              <a:t>强音</a:t>
            </a:r>
            <a:r>
              <a:rPr lang="en-US" altLang="zh-CN" sz="2000" dirty="0" smtClean="0"/>
              <a:t>+</a:t>
            </a:r>
            <a:r>
              <a:rPr lang="zh-CN" altLang="en-US" sz="2000" dirty="0" smtClean="0"/>
              <a:t>低</a:t>
            </a:r>
            <a:r>
              <a:rPr lang="en-US" altLang="zh-CN" sz="2000" dirty="0" smtClean="0"/>
              <a:t>18dB</a:t>
            </a:r>
            <a:r>
              <a:rPr lang="zh-CN" altLang="en-US" sz="2000" dirty="0" smtClean="0"/>
              <a:t>的</a:t>
            </a:r>
            <a:r>
              <a:rPr lang="en-US" altLang="zh-CN" sz="2000" dirty="0" smtClean="0"/>
              <a:t>1100Hz</a:t>
            </a:r>
            <a:r>
              <a:rPr lang="zh-CN" altLang="en-US" sz="2000" dirty="0" smtClean="0"/>
              <a:t>弱音→后者听不到</a:t>
            </a:r>
            <a:endParaRPr lang="en-US" altLang="zh-CN" sz="2000" dirty="0" smtClean="0"/>
          </a:p>
          <a:p>
            <a:pPr marL="0" lvl="2"/>
            <a:r>
              <a:rPr lang="en-US" altLang="zh-CN" sz="2000" dirty="0" smtClean="0"/>
              <a:t>1KHz</a:t>
            </a:r>
            <a:r>
              <a:rPr lang="zh-CN" altLang="en-US" sz="2000" dirty="0" smtClean="0"/>
              <a:t>强音</a:t>
            </a:r>
            <a:r>
              <a:rPr lang="en-US" altLang="zh-CN" sz="2000" dirty="0" smtClean="0"/>
              <a:t>+</a:t>
            </a:r>
            <a:r>
              <a:rPr lang="zh-CN" altLang="en-US" sz="2000" dirty="0" smtClean="0"/>
              <a:t>低</a:t>
            </a:r>
            <a:r>
              <a:rPr lang="en-US" altLang="zh-CN" sz="2000" dirty="0" smtClean="0"/>
              <a:t>18dB</a:t>
            </a:r>
            <a:r>
              <a:rPr lang="zh-CN" altLang="en-US" sz="2000" dirty="0" smtClean="0"/>
              <a:t>的</a:t>
            </a:r>
            <a:r>
              <a:rPr lang="en-US" altLang="zh-CN" sz="2000" dirty="0" smtClean="0"/>
              <a:t>2000Hz</a:t>
            </a:r>
            <a:r>
              <a:rPr lang="zh-CN" altLang="en-US" sz="2000" dirty="0" smtClean="0"/>
              <a:t>弱音→后者能听到</a:t>
            </a:r>
            <a:endParaRPr lang="en-US" altLang="zh-CN" sz="2000" dirty="0" smtClean="0"/>
          </a:p>
          <a:p>
            <a:pPr marL="0" lvl="2"/>
            <a:r>
              <a:rPr lang="en-US" altLang="zh-CN" sz="2000" dirty="0" smtClean="0"/>
              <a:t>1KHz</a:t>
            </a:r>
            <a:r>
              <a:rPr lang="zh-CN" altLang="en-US" sz="2000" dirty="0" smtClean="0"/>
              <a:t>强音</a:t>
            </a:r>
            <a:r>
              <a:rPr lang="en-US" altLang="zh-CN" sz="2000" dirty="0" smtClean="0"/>
              <a:t>+</a:t>
            </a:r>
            <a:r>
              <a:rPr lang="zh-CN" altLang="en-US" sz="2000" dirty="0" smtClean="0"/>
              <a:t>低</a:t>
            </a:r>
            <a:r>
              <a:rPr lang="en-US" altLang="zh-CN" sz="2000" dirty="0" smtClean="0"/>
              <a:t>45dB</a:t>
            </a:r>
            <a:r>
              <a:rPr lang="zh-CN" altLang="en-US" sz="2000" dirty="0" smtClean="0"/>
              <a:t>的</a:t>
            </a:r>
            <a:r>
              <a:rPr lang="en-US" altLang="zh-CN" sz="2000" smtClean="0"/>
              <a:t>2000Hz</a:t>
            </a:r>
            <a:r>
              <a:rPr lang="zh-CN" altLang="en-US" sz="2000" dirty="0" smtClean="0"/>
              <a:t>弱音→后者听不到</a:t>
            </a:r>
            <a:endParaRPr lang="zh-CN" alt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不同纯音的掩蔽效应</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图片 4" descr="Image295.gif"/>
          <p:cNvPicPr>
            <a:picLocks noChangeAspect="1"/>
          </p:cNvPicPr>
          <p:nvPr/>
        </p:nvPicPr>
        <p:blipFill>
          <a:blip r:embed="rId2" cstate="print"/>
          <a:stretch>
            <a:fillRect/>
          </a:stretch>
        </p:blipFill>
        <p:spPr>
          <a:xfrm>
            <a:off x="1044893" y="1268760"/>
            <a:ext cx="7533837" cy="3024336"/>
          </a:xfrm>
          <a:prstGeom prst="rect">
            <a:avLst/>
          </a:prstGeom>
        </p:spPr>
      </p:pic>
      <p:sp>
        <p:nvSpPr>
          <p:cNvPr id="6" name="TextBox 5"/>
          <p:cNvSpPr txBox="1"/>
          <p:nvPr/>
        </p:nvSpPr>
        <p:spPr>
          <a:xfrm>
            <a:off x="899592" y="4697849"/>
            <a:ext cx="7848872" cy="1323439"/>
          </a:xfrm>
          <a:prstGeom prst="rect">
            <a:avLst/>
          </a:prstGeom>
          <a:noFill/>
        </p:spPr>
        <p:txBody>
          <a:bodyPr wrap="square" rtlCol="0">
            <a:spAutoFit/>
          </a:bodyPr>
          <a:lstStyle/>
          <a:p>
            <a:r>
              <a:rPr lang="zh-CN" altLang="zh-CN" sz="2000" dirty="0" smtClean="0"/>
              <a:t>在250 Hz、1 kHz、4 kHz和8 kHz纯音附近，对其他纯音的掩蔽效果最明显</a:t>
            </a:r>
            <a:endParaRPr lang="en-US" altLang="zh-CN" sz="2000" dirty="0" smtClean="0"/>
          </a:p>
          <a:p>
            <a:r>
              <a:rPr lang="zh-CN" altLang="zh-CN" sz="2000" dirty="0" smtClean="0"/>
              <a:t>低频纯音可以有效地掩蔽高频纯音，但高频纯音对低频纯音的掩蔽作用则不明显</a:t>
            </a:r>
            <a:endParaRPr lang="zh-CN" altLang="en-US" sz="20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时域掩蔽效应示意图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图片 4" descr="Image298.gif"/>
          <p:cNvPicPr>
            <a:picLocks noChangeAspect="1"/>
          </p:cNvPicPr>
          <p:nvPr/>
        </p:nvPicPr>
        <p:blipFill>
          <a:blip r:embed="rId2" cstate="print"/>
          <a:stretch>
            <a:fillRect/>
          </a:stretch>
        </p:blipFill>
        <p:spPr>
          <a:xfrm>
            <a:off x="1403648" y="1340768"/>
            <a:ext cx="6283331" cy="3456384"/>
          </a:xfrm>
          <a:prstGeom prst="rect">
            <a:avLst/>
          </a:prstGeom>
        </p:spPr>
      </p:pic>
      <p:sp>
        <p:nvSpPr>
          <p:cNvPr id="6" name="TextBox 5"/>
          <p:cNvSpPr txBox="1"/>
          <p:nvPr/>
        </p:nvSpPr>
        <p:spPr>
          <a:xfrm>
            <a:off x="1475656" y="4973106"/>
            <a:ext cx="6624736" cy="707886"/>
          </a:xfrm>
          <a:prstGeom prst="rect">
            <a:avLst/>
          </a:prstGeom>
          <a:noFill/>
        </p:spPr>
        <p:txBody>
          <a:bodyPr wrap="square" rtlCol="0">
            <a:spAutoFit/>
          </a:bodyPr>
          <a:lstStyle/>
          <a:p>
            <a:r>
              <a:rPr lang="zh-CN" altLang="zh-CN" sz="2000" dirty="0" smtClean="0"/>
              <a:t>超前掩蔽很短，只有大约5～20 ms</a:t>
            </a:r>
            <a:endParaRPr lang="en-US" altLang="zh-CN" sz="2000" dirty="0" smtClean="0"/>
          </a:p>
          <a:p>
            <a:r>
              <a:rPr lang="zh-CN" altLang="zh-CN" sz="2000" dirty="0" smtClean="0"/>
              <a:t>滞后掩蔽可以持续50～</a:t>
            </a:r>
            <a:r>
              <a:rPr lang="en-US" altLang="zh-CN" sz="2000" dirty="0" smtClean="0"/>
              <a:t>2</a:t>
            </a:r>
            <a:r>
              <a:rPr lang="zh-CN" altLang="zh-CN" sz="2000" dirty="0" smtClean="0"/>
              <a:t>00 ms</a:t>
            </a:r>
            <a:endParaRPr lang="zh-CN" altLang="en-US" sz="20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a:xfrm>
            <a:off x="1295400" y="214313"/>
            <a:ext cx="7086600" cy="563562"/>
          </a:xfrm>
        </p:spPr>
        <p:txBody>
          <a:bodyPr/>
          <a:lstStyle/>
          <a:p>
            <a:r>
              <a:rPr lang="zh-CN" altLang="en-US" smtClean="0">
                <a:ea typeface="宋体" pitchFamily="2" charset="-122"/>
              </a:rPr>
              <a:t>声音心理学与实际物理量的关系</a:t>
            </a:r>
          </a:p>
        </p:txBody>
      </p:sp>
      <p:sp>
        <p:nvSpPr>
          <p:cNvPr id="3481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2" name="Group 3"/>
          <p:cNvGrpSpPr>
            <a:grpSpLocks/>
          </p:cNvGrpSpPr>
          <p:nvPr/>
        </p:nvGrpSpPr>
        <p:grpSpPr bwMode="auto">
          <a:xfrm>
            <a:off x="285750" y="785813"/>
            <a:ext cx="8572500" cy="5715000"/>
            <a:chOff x="-3" y="-3"/>
            <a:chExt cx="3633" cy="3372"/>
          </a:xfrm>
        </p:grpSpPr>
        <p:grpSp>
          <p:nvGrpSpPr>
            <p:cNvPr id="3" name="Group 4"/>
            <p:cNvGrpSpPr>
              <a:grpSpLocks/>
            </p:cNvGrpSpPr>
            <p:nvPr/>
          </p:nvGrpSpPr>
          <p:grpSpPr bwMode="auto">
            <a:xfrm>
              <a:off x="0" y="0"/>
              <a:ext cx="3627" cy="3366"/>
              <a:chOff x="0" y="0"/>
              <a:chExt cx="3627" cy="3366"/>
            </a:xfrm>
          </p:grpSpPr>
          <p:grpSp>
            <p:nvGrpSpPr>
              <p:cNvPr id="4" name="Group 5"/>
              <p:cNvGrpSpPr>
                <a:grpSpLocks/>
              </p:cNvGrpSpPr>
              <p:nvPr/>
            </p:nvGrpSpPr>
            <p:grpSpPr bwMode="auto">
              <a:xfrm>
                <a:off x="0" y="0"/>
                <a:ext cx="1209" cy="374"/>
                <a:chOff x="0" y="0"/>
                <a:chExt cx="1209" cy="374"/>
              </a:xfrm>
            </p:grpSpPr>
            <p:sp>
              <p:nvSpPr>
                <p:cNvPr id="34902" name="Rectangle 6"/>
                <p:cNvSpPr>
                  <a:spLocks noChangeArrowheads="1"/>
                </p:cNvSpPr>
                <p:nvPr/>
              </p:nvSpPr>
              <p:spPr bwMode="auto">
                <a:xfrm>
                  <a:off x="43" y="0"/>
                  <a:ext cx="1123" cy="374"/>
                </a:xfrm>
                <a:prstGeom prst="rect">
                  <a:avLst/>
                </a:prstGeom>
                <a:noFill/>
                <a:ln w="9525">
                  <a:noFill/>
                  <a:miter lim="800000"/>
                  <a:headEnd/>
                  <a:tailEnd/>
                </a:ln>
              </p:spPr>
              <p:txBody>
                <a:bodyPr anchor="ctr"/>
                <a:lstStyle/>
                <a:p>
                  <a:pPr algn="ctr">
                    <a:spcBef>
                      <a:spcPct val="20000"/>
                    </a:spcBef>
                    <a:buClr>
                      <a:schemeClr val="tx2"/>
                    </a:buClr>
                    <a:buFont typeface="Wingdings" pitchFamily="2" charset="2"/>
                    <a:buNone/>
                    <a:tabLst>
                      <a:tab pos="66675" algn="l"/>
                      <a:tab pos="200025" algn="l"/>
                    </a:tabLst>
                  </a:pPr>
                  <a:r>
                    <a:rPr kumimoji="1" lang="zh-CN" altLang="en-US" sz="2000" dirty="0">
                      <a:ea typeface="黑体" pitchFamily="49" charset="-122"/>
                    </a:rPr>
                    <a:t>心理变量</a:t>
                  </a:r>
                  <a:endParaRPr kumimoji="1" lang="zh-CN" altLang="en-US" sz="2000" dirty="0">
                    <a:latin typeface="Arial Narrow" pitchFamily="34" charset="0"/>
                    <a:ea typeface="黑体" pitchFamily="49" charset="-122"/>
                  </a:endParaRPr>
                </a:p>
                <a:p>
                  <a:pPr algn="ctr" eaLnBrk="0" hangingPunct="0">
                    <a:spcBef>
                      <a:spcPct val="20000"/>
                    </a:spcBef>
                    <a:buClr>
                      <a:schemeClr val="tx2"/>
                    </a:buClr>
                    <a:buFont typeface="Wingdings" pitchFamily="2" charset="2"/>
                    <a:buNone/>
                    <a:tabLst>
                      <a:tab pos="66675" algn="l"/>
                      <a:tab pos="200025" algn="l"/>
                    </a:tabLst>
                  </a:pPr>
                  <a:endParaRPr kumimoji="1" lang="zh-CN" altLang="en-US" sz="2000" dirty="0"/>
                </a:p>
              </p:txBody>
            </p:sp>
            <p:sp>
              <p:nvSpPr>
                <p:cNvPr id="34903" name="Rectangle 7"/>
                <p:cNvSpPr>
                  <a:spLocks noChangeArrowheads="1"/>
                </p:cNvSpPr>
                <p:nvPr/>
              </p:nvSpPr>
              <p:spPr bwMode="auto">
                <a:xfrm>
                  <a:off x="0" y="0"/>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5" name="Group 8"/>
              <p:cNvGrpSpPr>
                <a:grpSpLocks/>
              </p:cNvGrpSpPr>
              <p:nvPr/>
            </p:nvGrpSpPr>
            <p:grpSpPr bwMode="auto">
              <a:xfrm>
                <a:off x="1209" y="0"/>
                <a:ext cx="1209" cy="374"/>
                <a:chOff x="1209" y="0"/>
                <a:chExt cx="1209" cy="374"/>
              </a:xfrm>
            </p:grpSpPr>
            <p:sp>
              <p:nvSpPr>
                <p:cNvPr id="34900" name="Rectangle 9"/>
                <p:cNvSpPr>
                  <a:spLocks noChangeArrowheads="1"/>
                </p:cNvSpPr>
                <p:nvPr/>
              </p:nvSpPr>
              <p:spPr bwMode="auto">
                <a:xfrm>
                  <a:off x="1252" y="0"/>
                  <a:ext cx="1123" cy="374"/>
                </a:xfrm>
                <a:prstGeom prst="rect">
                  <a:avLst/>
                </a:prstGeom>
                <a:noFill/>
                <a:ln w="9525">
                  <a:noFill/>
                  <a:miter lim="800000"/>
                  <a:headEnd/>
                  <a:tailEnd/>
                </a:ln>
              </p:spPr>
              <p:txBody>
                <a:bodyPr anchor="ctr"/>
                <a:lstStyle/>
                <a:p>
                  <a:pPr algn="ctr">
                    <a:spcBef>
                      <a:spcPct val="20000"/>
                    </a:spcBef>
                    <a:buClr>
                      <a:schemeClr val="tx2"/>
                    </a:buClr>
                    <a:buFont typeface="Wingdings" pitchFamily="2" charset="2"/>
                    <a:buNone/>
                    <a:tabLst>
                      <a:tab pos="66675" algn="l"/>
                      <a:tab pos="200025" algn="l"/>
                    </a:tabLst>
                  </a:pPr>
                  <a:r>
                    <a:rPr kumimoji="1" lang="zh-CN" altLang="en-US" sz="2000" dirty="0">
                      <a:ea typeface="黑体" pitchFamily="49" charset="-122"/>
                    </a:rPr>
                    <a:t>首要的物理变量</a:t>
                  </a:r>
                  <a:endParaRPr kumimoji="1" lang="zh-CN" altLang="en-US" sz="2000" dirty="0">
                    <a:latin typeface="Arial Narrow" pitchFamily="34" charset="0"/>
                    <a:ea typeface="黑体" pitchFamily="49" charset="-122"/>
                  </a:endParaRPr>
                </a:p>
                <a:p>
                  <a:pPr algn="ctr" eaLnBrk="0" hangingPunct="0">
                    <a:spcBef>
                      <a:spcPct val="20000"/>
                    </a:spcBef>
                    <a:buClr>
                      <a:schemeClr val="tx2"/>
                    </a:buClr>
                    <a:buFont typeface="Wingdings" pitchFamily="2" charset="2"/>
                    <a:buNone/>
                    <a:tabLst>
                      <a:tab pos="66675" algn="l"/>
                      <a:tab pos="200025" algn="l"/>
                    </a:tabLst>
                  </a:pPr>
                  <a:endParaRPr kumimoji="1" lang="zh-CN" altLang="en-US" sz="2000" dirty="0"/>
                </a:p>
              </p:txBody>
            </p:sp>
            <p:sp>
              <p:nvSpPr>
                <p:cNvPr id="34901" name="Rectangle 10"/>
                <p:cNvSpPr>
                  <a:spLocks noChangeArrowheads="1"/>
                </p:cNvSpPr>
                <p:nvPr/>
              </p:nvSpPr>
              <p:spPr bwMode="auto">
                <a:xfrm>
                  <a:off x="1209" y="0"/>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6" name="Group 11"/>
              <p:cNvGrpSpPr>
                <a:grpSpLocks/>
              </p:cNvGrpSpPr>
              <p:nvPr/>
            </p:nvGrpSpPr>
            <p:grpSpPr bwMode="auto">
              <a:xfrm>
                <a:off x="2418" y="0"/>
                <a:ext cx="1209" cy="374"/>
                <a:chOff x="2418" y="0"/>
                <a:chExt cx="1209" cy="374"/>
              </a:xfrm>
            </p:grpSpPr>
            <p:sp>
              <p:nvSpPr>
                <p:cNvPr id="34898" name="Rectangle 12"/>
                <p:cNvSpPr>
                  <a:spLocks noChangeArrowheads="1"/>
                </p:cNvSpPr>
                <p:nvPr/>
              </p:nvSpPr>
              <p:spPr bwMode="auto">
                <a:xfrm>
                  <a:off x="2461" y="0"/>
                  <a:ext cx="1123" cy="374"/>
                </a:xfrm>
                <a:prstGeom prst="rect">
                  <a:avLst/>
                </a:prstGeom>
                <a:noFill/>
                <a:ln w="9525">
                  <a:noFill/>
                  <a:miter lim="800000"/>
                  <a:headEnd/>
                  <a:tailEnd/>
                </a:ln>
              </p:spPr>
              <p:txBody>
                <a:bodyPr anchor="ctr"/>
                <a:lstStyle/>
                <a:p>
                  <a:pPr algn="ctr">
                    <a:spcBef>
                      <a:spcPct val="20000"/>
                    </a:spcBef>
                    <a:buClr>
                      <a:schemeClr val="tx2"/>
                    </a:buClr>
                    <a:buFont typeface="Wingdings" pitchFamily="2" charset="2"/>
                    <a:buNone/>
                    <a:tabLst>
                      <a:tab pos="66675" algn="l"/>
                      <a:tab pos="200025" algn="l"/>
                    </a:tabLst>
                  </a:pPr>
                  <a:r>
                    <a:rPr kumimoji="1" lang="zh-CN" altLang="en-US" sz="2000">
                      <a:ea typeface="黑体" pitchFamily="49" charset="-122"/>
                    </a:rPr>
                    <a:t>次要的物理变量</a:t>
                  </a:r>
                  <a:endParaRPr kumimoji="1" lang="zh-CN" altLang="en-US" sz="2000">
                    <a:latin typeface="Arial Narrow" pitchFamily="34" charset="0"/>
                    <a:ea typeface="黑体" pitchFamily="49" charset="-122"/>
                  </a:endParaRPr>
                </a:p>
                <a:p>
                  <a:pPr algn="ctr" eaLnBrk="0" hangingPunct="0">
                    <a:spcBef>
                      <a:spcPct val="20000"/>
                    </a:spcBef>
                    <a:buClr>
                      <a:schemeClr val="tx2"/>
                    </a:buClr>
                    <a:buFont typeface="Wingdings" pitchFamily="2" charset="2"/>
                    <a:buNone/>
                    <a:tabLst>
                      <a:tab pos="66675" algn="l"/>
                      <a:tab pos="200025" algn="l"/>
                    </a:tabLst>
                  </a:pPr>
                  <a:endParaRPr kumimoji="1" lang="zh-CN" altLang="en-US" sz="2000"/>
                </a:p>
              </p:txBody>
            </p:sp>
            <p:sp>
              <p:nvSpPr>
                <p:cNvPr id="34899" name="Rectangle 13"/>
                <p:cNvSpPr>
                  <a:spLocks noChangeArrowheads="1"/>
                </p:cNvSpPr>
                <p:nvPr/>
              </p:nvSpPr>
              <p:spPr bwMode="auto">
                <a:xfrm>
                  <a:off x="2418" y="0"/>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7" name="Group 14"/>
              <p:cNvGrpSpPr>
                <a:grpSpLocks/>
              </p:cNvGrpSpPr>
              <p:nvPr/>
            </p:nvGrpSpPr>
            <p:grpSpPr bwMode="auto">
              <a:xfrm>
                <a:off x="0" y="374"/>
                <a:ext cx="1209" cy="374"/>
                <a:chOff x="0" y="374"/>
                <a:chExt cx="1209" cy="374"/>
              </a:xfrm>
            </p:grpSpPr>
            <p:sp>
              <p:nvSpPr>
                <p:cNvPr id="34896" name="Rectangle 15"/>
                <p:cNvSpPr>
                  <a:spLocks noChangeArrowheads="1"/>
                </p:cNvSpPr>
                <p:nvPr/>
              </p:nvSpPr>
              <p:spPr bwMode="auto">
                <a:xfrm>
                  <a:off x="43" y="374"/>
                  <a:ext cx="1123" cy="374"/>
                </a:xfrm>
                <a:prstGeom prst="rect">
                  <a:avLst/>
                </a:prstGeom>
                <a:noFill/>
                <a:ln w="9525">
                  <a:noFill/>
                  <a:miter lim="800000"/>
                  <a:headEnd/>
                  <a:tailEnd/>
                </a:ln>
              </p:spPr>
              <p:txBody>
                <a:bodyPr anchor="ctr"/>
                <a:lstStyle/>
                <a:p>
                  <a:pPr algn="just">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a:latin typeface="楷体_GB2312"/>
                      <a:ea typeface="楷体_GB2312"/>
                      <a:cs typeface="楷体_GB2312"/>
                    </a:rPr>
                    <a:t>响度</a:t>
                  </a:r>
                </a:p>
                <a:p>
                  <a:pPr algn="just" eaLnBrk="0" hangingPunct="0">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p:txBody>
            </p:sp>
            <p:sp>
              <p:nvSpPr>
                <p:cNvPr id="34897" name="Rectangle 16"/>
                <p:cNvSpPr>
                  <a:spLocks noChangeArrowheads="1"/>
                </p:cNvSpPr>
                <p:nvPr/>
              </p:nvSpPr>
              <p:spPr bwMode="auto">
                <a:xfrm>
                  <a:off x="0" y="374"/>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8" name="Group 17"/>
              <p:cNvGrpSpPr>
                <a:grpSpLocks/>
              </p:cNvGrpSpPr>
              <p:nvPr/>
            </p:nvGrpSpPr>
            <p:grpSpPr bwMode="auto">
              <a:xfrm>
                <a:off x="1209" y="374"/>
                <a:ext cx="1209" cy="374"/>
                <a:chOff x="1209" y="374"/>
                <a:chExt cx="1209" cy="374"/>
              </a:xfrm>
            </p:grpSpPr>
            <p:sp>
              <p:nvSpPr>
                <p:cNvPr id="34894" name="Rectangle 18"/>
                <p:cNvSpPr>
                  <a:spLocks noChangeArrowheads="1"/>
                </p:cNvSpPr>
                <p:nvPr/>
              </p:nvSpPr>
              <p:spPr bwMode="auto">
                <a:xfrm>
                  <a:off x="1252" y="374"/>
                  <a:ext cx="1123" cy="374"/>
                </a:xfrm>
                <a:prstGeom prst="rect">
                  <a:avLst/>
                </a:prstGeom>
                <a:noFill/>
                <a:ln w="9525">
                  <a:noFill/>
                  <a:miter lim="800000"/>
                  <a:headEnd/>
                  <a:tailEnd/>
                </a:ln>
              </p:spPr>
              <p:txBody>
                <a:bodyPr anchor="ctr"/>
                <a:lstStyle/>
                <a:p>
                  <a:pPr algn="just">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a:latin typeface="楷体_GB2312"/>
                      <a:ea typeface="楷体_GB2312"/>
                      <a:cs typeface="楷体_GB2312"/>
                    </a:rPr>
                    <a:t>声强</a:t>
                  </a:r>
                </a:p>
                <a:p>
                  <a:pPr algn="just" eaLnBrk="0" hangingPunct="0">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p:txBody>
            </p:sp>
            <p:sp>
              <p:nvSpPr>
                <p:cNvPr id="34895" name="Rectangle 19"/>
                <p:cNvSpPr>
                  <a:spLocks noChangeArrowheads="1"/>
                </p:cNvSpPr>
                <p:nvPr/>
              </p:nvSpPr>
              <p:spPr bwMode="auto">
                <a:xfrm>
                  <a:off x="1209" y="374"/>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9" name="Group 20"/>
              <p:cNvGrpSpPr>
                <a:grpSpLocks/>
              </p:cNvGrpSpPr>
              <p:nvPr/>
            </p:nvGrpSpPr>
            <p:grpSpPr bwMode="auto">
              <a:xfrm>
                <a:off x="2418" y="374"/>
                <a:ext cx="1209" cy="374"/>
                <a:chOff x="2418" y="374"/>
                <a:chExt cx="1209" cy="374"/>
              </a:xfrm>
            </p:grpSpPr>
            <p:sp>
              <p:nvSpPr>
                <p:cNvPr id="34892" name="Rectangle 21"/>
                <p:cNvSpPr>
                  <a:spLocks noChangeArrowheads="1"/>
                </p:cNvSpPr>
                <p:nvPr/>
              </p:nvSpPr>
              <p:spPr bwMode="auto">
                <a:xfrm>
                  <a:off x="2461" y="374"/>
                  <a:ext cx="1123" cy="374"/>
                </a:xfrm>
                <a:prstGeom prst="rect">
                  <a:avLst/>
                </a:prstGeom>
                <a:noFill/>
                <a:ln w="9525">
                  <a:noFill/>
                  <a:miter lim="800000"/>
                  <a:headEnd/>
                  <a:tailEnd/>
                </a:ln>
              </p:spPr>
              <p:txBody>
                <a:bodyPr anchor="ctr"/>
                <a:lstStyle/>
                <a:p>
                  <a:pPr algn="just">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a:latin typeface="楷体_GB2312"/>
                      <a:ea typeface="楷体_GB2312"/>
                      <a:cs typeface="楷体_GB2312"/>
                    </a:rPr>
                    <a:t>声波频率</a:t>
                  </a:r>
                </a:p>
                <a:p>
                  <a:pPr algn="just" eaLnBrk="0" hangingPunct="0">
                    <a:spcBef>
                      <a:spcPct val="20000"/>
                    </a:spcBef>
                    <a:buClr>
                      <a:schemeClr val="tx2"/>
                    </a:buClr>
                    <a:buFont typeface="Wingdings" pitchFamily="2" charset="2"/>
                    <a:buNone/>
                    <a:tabLst>
                      <a:tab pos="66675" algn="l"/>
                      <a:tab pos="200025" algn="l"/>
                    </a:tabLst>
                  </a:pPr>
                  <a:endParaRPr kumimoji="1" lang="zh-CN" altLang="en-US" sz="2800"/>
                </a:p>
              </p:txBody>
            </p:sp>
            <p:sp>
              <p:nvSpPr>
                <p:cNvPr id="34893" name="Rectangle 22"/>
                <p:cNvSpPr>
                  <a:spLocks noChangeArrowheads="1"/>
                </p:cNvSpPr>
                <p:nvPr/>
              </p:nvSpPr>
              <p:spPr bwMode="auto">
                <a:xfrm>
                  <a:off x="2418" y="374"/>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10" name="Group 23"/>
              <p:cNvGrpSpPr>
                <a:grpSpLocks/>
              </p:cNvGrpSpPr>
              <p:nvPr/>
            </p:nvGrpSpPr>
            <p:grpSpPr bwMode="auto">
              <a:xfrm>
                <a:off x="0" y="748"/>
                <a:ext cx="1209" cy="374"/>
                <a:chOff x="0" y="748"/>
                <a:chExt cx="1209" cy="374"/>
              </a:xfrm>
            </p:grpSpPr>
            <p:sp>
              <p:nvSpPr>
                <p:cNvPr id="34890" name="Rectangle 24"/>
                <p:cNvSpPr>
                  <a:spLocks noChangeArrowheads="1"/>
                </p:cNvSpPr>
                <p:nvPr/>
              </p:nvSpPr>
              <p:spPr bwMode="auto">
                <a:xfrm>
                  <a:off x="43" y="748"/>
                  <a:ext cx="1123" cy="374"/>
                </a:xfrm>
                <a:prstGeom prst="rect">
                  <a:avLst/>
                </a:prstGeom>
                <a:noFill/>
                <a:ln w="9525">
                  <a:noFill/>
                  <a:miter lim="800000"/>
                  <a:headEnd/>
                  <a:tailEnd/>
                </a:ln>
              </p:spPr>
              <p:txBody>
                <a:bodyPr anchor="ctr"/>
                <a:lstStyle/>
                <a:p>
                  <a:pPr algn="just">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a:latin typeface="楷体_GB2312"/>
                      <a:ea typeface="楷体_GB2312"/>
                      <a:cs typeface="楷体_GB2312"/>
                    </a:rPr>
                    <a:t>音调</a:t>
                  </a:r>
                </a:p>
                <a:p>
                  <a:pPr algn="just" eaLnBrk="0" hangingPunct="0">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p:txBody>
            </p:sp>
            <p:sp>
              <p:nvSpPr>
                <p:cNvPr id="34891" name="Rectangle 25"/>
                <p:cNvSpPr>
                  <a:spLocks noChangeArrowheads="1"/>
                </p:cNvSpPr>
                <p:nvPr/>
              </p:nvSpPr>
              <p:spPr bwMode="auto">
                <a:xfrm>
                  <a:off x="0" y="748"/>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11" name="Group 26"/>
              <p:cNvGrpSpPr>
                <a:grpSpLocks/>
              </p:cNvGrpSpPr>
              <p:nvPr/>
            </p:nvGrpSpPr>
            <p:grpSpPr bwMode="auto">
              <a:xfrm>
                <a:off x="1209" y="748"/>
                <a:ext cx="1209" cy="374"/>
                <a:chOff x="1209" y="748"/>
                <a:chExt cx="1209" cy="374"/>
              </a:xfrm>
            </p:grpSpPr>
            <p:sp>
              <p:nvSpPr>
                <p:cNvPr id="34888" name="Rectangle 27"/>
                <p:cNvSpPr>
                  <a:spLocks noChangeArrowheads="1"/>
                </p:cNvSpPr>
                <p:nvPr/>
              </p:nvSpPr>
              <p:spPr bwMode="auto">
                <a:xfrm>
                  <a:off x="1252" y="748"/>
                  <a:ext cx="1123" cy="374"/>
                </a:xfrm>
                <a:prstGeom prst="rect">
                  <a:avLst/>
                </a:prstGeom>
                <a:noFill/>
                <a:ln w="9525">
                  <a:noFill/>
                  <a:miter lim="800000"/>
                  <a:headEnd/>
                  <a:tailEnd/>
                </a:ln>
              </p:spPr>
              <p:txBody>
                <a:bodyPr anchor="ctr"/>
                <a:lstStyle/>
                <a:p>
                  <a:pPr algn="ctr">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a:latin typeface="楷体_GB2312"/>
                      <a:ea typeface="楷体_GB2312"/>
                      <a:cs typeface="楷体_GB2312"/>
                    </a:rPr>
                    <a:t>声波频率</a:t>
                  </a:r>
                </a:p>
                <a:p>
                  <a:pPr algn="just" eaLnBrk="0" hangingPunct="0">
                    <a:spcBef>
                      <a:spcPct val="20000"/>
                    </a:spcBef>
                    <a:buClr>
                      <a:schemeClr val="tx2"/>
                    </a:buClr>
                    <a:buFont typeface="Wingdings" pitchFamily="2" charset="2"/>
                    <a:buNone/>
                    <a:tabLst>
                      <a:tab pos="66675" algn="l"/>
                      <a:tab pos="200025" algn="l"/>
                    </a:tabLst>
                  </a:pPr>
                  <a:endParaRPr kumimoji="1" lang="zh-CN" altLang="en-US"/>
                </a:p>
              </p:txBody>
            </p:sp>
            <p:sp>
              <p:nvSpPr>
                <p:cNvPr id="34889" name="Rectangle 28"/>
                <p:cNvSpPr>
                  <a:spLocks noChangeArrowheads="1"/>
                </p:cNvSpPr>
                <p:nvPr/>
              </p:nvSpPr>
              <p:spPr bwMode="auto">
                <a:xfrm>
                  <a:off x="1209" y="748"/>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12" name="Group 29"/>
              <p:cNvGrpSpPr>
                <a:grpSpLocks/>
              </p:cNvGrpSpPr>
              <p:nvPr/>
            </p:nvGrpSpPr>
            <p:grpSpPr bwMode="auto">
              <a:xfrm>
                <a:off x="2418" y="748"/>
                <a:ext cx="1209" cy="374"/>
                <a:chOff x="2418" y="748"/>
                <a:chExt cx="1209" cy="374"/>
              </a:xfrm>
            </p:grpSpPr>
            <p:sp>
              <p:nvSpPr>
                <p:cNvPr id="34886" name="Rectangle 30"/>
                <p:cNvSpPr>
                  <a:spLocks noChangeArrowheads="1"/>
                </p:cNvSpPr>
                <p:nvPr/>
              </p:nvSpPr>
              <p:spPr bwMode="auto">
                <a:xfrm>
                  <a:off x="2461" y="748"/>
                  <a:ext cx="1123" cy="374"/>
                </a:xfrm>
                <a:prstGeom prst="rect">
                  <a:avLst/>
                </a:prstGeom>
                <a:noFill/>
                <a:ln w="9525">
                  <a:noFill/>
                  <a:miter lim="800000"/>
                  <a:headEnd/>
                  <a:tailEnd/>
                </a:ln>
              </p:spPr>
              <p:txBody>
                <a:bodyPr anchor="ctr"/>
                <a:lstStyle/>
                <a:p>
                  <a:pPr algn="ctr">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a:latin typeface="楷体_GB2312"/>
                      <a:ea typeface="楷体_GB2312"/>
                      <a:cs typeface="楷体_GB2312"/>
                    </a:rPr>
                    <a:t>声强</a:t>
                  </a:r>
                </a:p>
                <a:p>
                  <a:pPr algn="just" eaLnBrk="0" hangingPunct="0">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p:txBody>
            </p:sp>
            <p:sp>
              <p:nvSpPr>
                <p:cNvPr id="34887" name="Rectangle 31"/>
                <p:cNvSpPr>
                  <a:spLocks noChangeArrowheads="1"/>
                </p:cNvSpPr>
                <p:nvPr/>
              </p:nvSpPr>
              <p:spPr bwMode="auto">
                <a:xfrm>
                  <a:off x="2418" y="748"/>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13" name="Group 32"/>
              <p:cNvGrpSpPr>
                <a:grpSpLocks/>
              </p:cNvGrpSpPr>
              <p:nvPr/>
            </p:nvGrpSpPr>
            <p:grpSpPr bwMode="auto">
              <a:xfrm>
                <a:off x="0" y="1122"/>
                <a:ext cx="1209" cy="374"/>
                <a:chOff x="0" y="1122"/>
                <a:chExt cx="1209" cy="374"/>
              </a:xfrm>
            </p:grpSpPr>
            <p:sp>
              <p:nvSpPr>
                <p:cNvPr id="34884" name="Rectangle 33"/>
                <p:cNvSpPr>
                  <a:spLocks noChangeArrowheads="1"/>
                </p:cNvSpPr>
                <p:nvPr/>
              </p:nvSpPr>
              <p:spPr bwMode="auto">
                <a:xfrm>
                  <a:off x="43" y="1122"/>
                  <a:ext cx="1123" cy="374"/>
                </a:xfrm>
                <a:prstGeom prst="rect">
                  <a:avLst/>
                </a:prstGeom>
                <a:noFill/>
                <a:ln w="9525">
                  <a:noFill/>
                  <a:miter lim="800000"/>
                  <a:headEnd/>
                  <a:tailEnd/>
                </a:ln>
              </p:spPr>
              <p:txBody>
                <a:bodyPr anchor="ctr"/>
                <a:lstStyle/>
                <a:p>
                  <a:pPr algn="just">
                    <a:spcBef>
                      <a:spcPct val="20000"/>
                    </a:spcBef>
                    <a:buClr>
                      <a:schemeClr val="tx2"/>
                    </a:buClr>
                    <a:buFont typeface="Wingdings" pitchFamily="2" charset="2"/>
                    <a:buNone/>
                    <a:tabLst>
                      <a:tab pos="66675" algn="l"/>
                      <a:tab pos="200025" algn="l"/>
                    </a:tabLst>
                  </a:pPr>
                  <a:endParaRPr kumimoji="1" lang="zh-CN" altLang="en-US">
                    <a:latin typeface="宋体" pitchFamily="2" charset="-12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a:latin typeface="宋体" pitchFamily="2" charset="-122"/>
                      <a:ea typeface="楷体_GB2312"/>
                      <a:cs typeface="楷体_GB2312"/>
                    </a:rPr>
                    <a:t>音色</a:t>
                  </a:r>
                </a:p>
                <a:p>
                  <a:pPr algn="just" eaLnBrk="0" hangingPunct="0">
                    <a:spcBef>
                      <a:spcPct val="20000"/>
                    </a:spcBef>
                    <a:buClr>
                      <a:schemeClr val="tx2"/>
                    </a:buClr>
                    <a:buFont typeface="Wingdings" pitchFamily="2" charset="2"/>
                    <a:buNone/>
                    <a:tabLst>
                      <a:tab pos="66675" algn="l"/>
                      <a:tab pos="200025" algn="l"/>
                    </a:tabLst>
                  </a:pPr>
                  <a:endParaRPr kumimoji="1" lang="zh-CN" altLang="en-US">
                    <a:ea typeface="楷体_GB2312"/>
                    <a:cs typeface="楷体_GB2312"/>
                  </a:endParaRPr>
                </a:p>
              </p:txBody>
            </p:sp>
            <p:sp>
              <p:nvSpPr>
                <p:cNvPr id="34885" name="Rectangle 34"/>
                <p:cNvSpPr>
                  <a:spLocks noChangeArrowheads="1"/>
                </p:cNvSpPr>
                <p:nvPr/>
              </p:nvSpPr>
              <p:spPr bwMode="auto">
                <a:xfrm>
                  <a:off x="0" y="1122"/>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14" name="Group 35"/>
              <p:cNvGrpSpPr>
                <a:grpSpLocks/>
              </p:cNvGrpSpPr>
              <p:nvPr/>
            </p:nvGrpSpPr>
            <p:grpSpPr bwMode="auto">
              <a:xfrm>
                <a:off x="1209" y="1122"/>
                <a:ext cx="1209" cy="374"/>
                <a:chOff x="1209" y="1122"/>
                <a:chExt cx="1209" cy="374"/>
              </a:xfrm>
            </p:grpSpPr>
            <p:sp>
              <p:nvSpPr>
                <p:cNvPr id="34882" name="Rectangle 36"/>
                <p:cNvSpPr>
                  <a:spLocks noChangeArrowheads="1"/>
                </p:cNvSpPr>
                <p:nvPr/>
              </p:nvSpPr>
              <p:spPr bwMode="auto">
                <a:xfrm>
                  <a:off x="1252" y="1122"/>
                  <a:ext cx="1123" cy="374"/>
                </a:xfrm>
                <a:prstGeom prst="rect">
                  <a:avLst/>
                </a:prstGeom>
                <a:noFill/>
                <a:ln w="9525">
                  <a:noFill/>
                  <a:miter lim="800000"/>
                  <a:headEnd/>
                  <a:tailEnd/>
                </a:ln>
              </p:spPr>
              <p:txBody>
                <a:bodyPr anchor="ctr"/>
                <a:lstStyle/>
                <a:p>
                  <a:pPr algn="ctr">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a:latin typeface="楷体_GB2312"/>
                      <a:ea typeface="楷体_GB2312"/>
                      <a:cs typeface="楷体_GB2312"/>
                    </a:rPr>
                    <a:t>声波复合</a:t>
                  </a:r>
                </a:p>
                <a:p>
                  <a:pPr algn="just" eaLnBrk="0" hangingPunct="0">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p:txBody>
            </p:sp>
            <p:sp>
              <p:nvSpPr>
                <p:cNvPr id="34883" name="Rectangle 37"/>
                <p:cNvSpPr>
                  <a:spLocks noChangeArrowheads="1"/>
                </p:cNvSpPr>
                <p:nvPr/>
              </p:nvSpPr>
              <p:spPr bwMode="auto">
                <a:xfrm>
                  <a:off x="1209" y="1122"/>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15" name="Group 38"/>
              <p:cNvGrpSpPr>
                <a:grpSpLocks/>
              </p:cNvGrpSpPr>
              <p:nvPr/>
            </p:nvGrpSpPr>
            <p:grpSpPr bwMode="auto">
              <a:xfrm>
                <a:off x="2418" y="1122"/>
                <a:ext cx="1209" cy="374"/>
                <a:chOff x="2418" y="1122"/>
                <a:chExt cx="1209" cy="374"/>
              </a:xfrm>
            </p:grpSpPr>
            <p:sp>
              <p:nvSpPr>
                <p:cNvPr id="34880" name="Rectangle 39"/>
                <p:cNvSpPr>
                  <a:spLocks noChangeArrowheads="1"/>
                </p:cNvSpPr>
                <p:nvPr/>
              </p:nvSpPr>
              <p:spPr bwMode="auto">
                <a:xfrm>
                  <a:off x="2461" y="1122"/>
                  <a:ext cx="1123" cy="374"/>
                </a:xfrm>
                <a:prstGeom prst="rect">
                  <a:avLst/>
                </a:prstGeom>
                <a:noFill/>
                <a:ln w="9525">
                  <a:noFill/>
                  <a:miter lim="800000"/>
                  <a:headEnd/>
                  <a:tailEnd/>
                </a:ln>
              </p:spPr>
              <p:txBody>
                <a:bodyPr anchor="ctr"/>
                <a:lstStyle/>
                <a:p>
                  <a:pPr algn="just">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a:latin typeface="楷体_GB2312"/>
                      <a:ea typeface="楷体_GB2312"/>
                      <a:cs typeface="楷体_GB2312"/>
                    </a:rPr>
                    <a:t>－</a:t>
                  </a:r>
                </a:p>
                <a:p>
                  <a:pPr algn="just" eaLnBrk="0" hangingPunct="0">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p:txBody>
            </p:sp>
            <p:sp>
              <p:nvSpPr>
                <p:cNvPr id="34881" name="Rectangle 40"/>
                <p:cNvSpPr>
                  <a:spLocks noChangeArrowheads="1"/>
                </p:cNvSpPr>
                <p:nvPr/>
              </p:nvSpPr>
              <p:spPr bwMode="auto">
                <a:xfrm>
                  <a:off x="2418" y="1122"/>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16" name="Group 41"/>
              <p:cNvGrpSpPr>
                <a:grpSpLocks/>
              </p:cNvGrpSpPr>
              <p:nvPr/>
            </p:nvGrpSpPr>
            <p:grpSpPr bwMode="auto">
              <a:xfrm>
                <a:off x="0" y="1496"/>
                <a:ext cx="1209" cy="374"/>
                <a:chOff x="0" y="1496"/>
                <a:chExt cx="1209" cy="374"/>
              </a:xfrm>
            </p:grpSpPr>
            <p:sp>
              <p:nvSpPr>
                <p:cNvPr id="34878" name="Rectangle 42"/>
                <p:cNvSpPr>
                  <a:spLocks noChangeArrowheads="1"/>
                </p:cNvSpPr>
                <p:nvPr/>
              </p:nvSpPr>
              <p:spPr bwMode="auto">
                <a:xfrm>
                  <a:off x="43" y="1496"/>
                  <a:ext cx="1123" cy="374"/>
                </a:xfrm>
                <a:prstGeom prst="rect">
                  <a:avLst/>
                </a:prstGeom>
                <a:noFill/>
                <a:ln w="9525">
                  <a:noFill/>
                  <a:miter lim="800000"/>
                  <a:headEnd/>
                  <a:tailEnd/>
                </a:ln>
              </p:spPr>
              <p:txBody>
                <a:bodyPr anchor="ctr"/>
                <a:lstStyle/>
                <a:p>
                  <a:pPr algn="ctr">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a:latin typeface="楷体_GB2312"/>
                      <a:ea typeface="楷体_GB2312"/>
                      <a:cs typeface="楷体_GB2312"/>
                    </a:rPr>
                    <a:t>音量</a:t>
                  </a:r>
                </a:p>
                <a:p>
                  <a:pPr algn="just" eaLnBrk="0" hangingPunct="0">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p:txBody>
            </p:sp>
            <p:sp>
              <p:nvSpPr>
                <p:cNvPr id="34879" name="Rectangle 43"/>
                <p:cNvSpPr>
                  <a:spLocks noChangeArrowheads="1"/>
                </p:cNvSpPr>
                <p:nvPr/>
              </p:nvSpPr>
              <p:spPr bwMode="auto">
                <a:xfrm>
                  <a:off x="0" y="1496"/>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17" name="Group 44"/>
              <p:cNvGrpSpPr>
                <a:grpSpLocks/>
              </p:cNvGrpSpPr>
              <p:nvPr/>
            </p:nvGrpSpPr>
            <p:grpSpPr bwMode="auto">
              <a:xfrm>
                <a:off x="1209" y="1496"/>
                <a:ext cx="1209" cy="374"/>
                <a:chOff x="1209" y="1496"/>
                <a:chExt cx="1209" cy="374"/>
              </a:xfrm>
            </p:grpSpPr>
            <p:sp>
              <p:nvSpPr>
                <p:cNvPr id="34876" name="Rectangle 45"/>
                <p:cNvSpPr>
                  <a:spLocks noChangeArrowheads="1"/>
                </p:cNvSpPr>
                <p:nvPr/>
              </p:nvSpPr>
              <p:spPr bwMode="auto">
                <a:xfrm>
                  <a:off x="1252" y="1496"/>
                  <a:ext cx="1123" cy="374"/>
                </a:xfrm>
                <a:prstGeom prst="rect">
                  <a:avLst/>
                </a:prstGeom>
                <a:noFill/>
                <a:ln w="9525">
                  <a:noFill/>
                  <a:miter lim="800000"/>
                  <a:headEnd/>
                  <a:tailEnd/>
                </a:ln>
              </p:spPr>
              <p:txBody>
                <a:bodyPr anchor="ctr"/>
                <a:lstStyle/>
                <a:p>
                  <a:pPr algn="ctr">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a:latin typeface="楷体_GB2312"/>
                      <a:ea typeface="楷体_GB2312"/>
                      <a:cs typeface="楷体_GB2312"/>
                    </a:rPr>
                    <a:t>频率和强度</a:t>
                  </a:r>
                </a:p>
                <a:p>
                  <a:pPr algn="just" eaLnBrk="0" hangingPunct="0">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p:txBody>
            </p:sp>
            <p:sp>
              <p:nvSpPr>
                <p:cNvPr id="34877" name="Rectangle 46"/>
                <p:cNvSpPr>
                  <a:spLocks noChangeArrowheads="1"/>
                </p:cNvSpPr>
                <p:nvPr/>
              </p:nvSpPr>
              <p:spPr bwMode="auto">
                <a:xfrm>
                  <a:off x="1209" y="1496"/>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18" name="Group 47"/>
              <p:cNvGrpSpPr>
                <a:grpSpLocks/>
              </p:cNvGrpSpPr>
              <p:nvPr/>
            </p:nvGrpSpPr>
            <p:grpSpPr bwMode="auto">
              <a:xfrm>
                <a:off x="2418" y="1496"/>
                <a:ext cx="1209" cy="374"/>
                <a:chOff x="2418" y="1496"/>
                <a:chExt cx="1209" cy="374"/>
              </a:xfrm>
            </p:grpSpPr>
            <p:sp>
              <p:nvSpPr>
                <p:cNvPr id="34874" name="Rectangle 48"/>
                <p:cNvSpPr>
                  <a:spLocks noChangeArrowheads="1"/>
                </p:cNvSpPr>
                <p:nvPr/>
              </p:nvSpPr>
              <p:spPr bwMode="auto">
                <a:xfrm>
                  <a:off x="2461" y="1496"/>
                  <a:ext cx="1123" cy="374"/>
                </a:xfrm>
                <a:prstGeom prst="rect">
                  <a:avLst/>
                </a:prstGeom>
                <a:noFill/>
                <a:ln w="9525">
                  <a:noFill/>
                  <a:miter lim="800000"/>
                  <a:headEnd/>
                  <a:tailEnd/>
                </a:ln>
              </p:spPr>
              <p:txBody>
                <a:bodyPr anchor="ctr"/>
                <a:lstStyle/>
                <a:p>
                  <a:pPr algn="ctr">
                    <a:spcBef>
                      <a:spcPct val="20000"/>
                    </a:spcBef>
                    <a:buClr>
                      <a:schemeClr val="tx2"/>
                    </a:buClr>
                    <a:buFont typeface="Wingdings" pitchFamily="2" charset="2"/>
                    <a:buNone/>
                    <a:tabLst>
                      <a:tab pos="66675" algn="l"/>
                      <a:tab pos="200025" algn="l"/>
                    </a:tabLst>
                  </a:pPr>
                  <a:r>
                    <a:rPr kumimoji="1" lang="zh-CN" altLang="en-US">
                      <a:latin typeface="楷体_GB2312"/>
                      <a:ea typeface="楷体_GB2312"/>
                      <a:cs typeface="楷体_GB2312"/>
                    </a:rPr>
                    <a:t>－</a:t>
                  </a:r>
                </a:p>
                <a:p>
                  <a:pPr algn="just" eaLnBrk="0" hangingPunct="0">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p:txBody>
            </p:sp>
            <p:sp>
              <p:nvSpPr>
                <p:cNvPr id="34875" name="Rectangle 49"/>
                <p:cNvSpPr>
                  <a:spLocks noChangeArrowheads="1"/>
                </p:cNvSpPr>
                <p:nvPr/>
              </p:nvSpPr>
              <p:spPr bwMode="auto">
                <a:xfrm>
                  <a:off x="2418" y="1496"/>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19" name="Group 50"/>
              <p:cNvGrpSpPr>
                <a:grpSpLocks/>
              </p:cNvGrpSpPr>
              <p:nvPr/>
            </p:nvGrpSpPr>
            <p:grpSpPr bwMode="auto">
              <a:xfrm>
                <a:off x="0" y="1870"/>
                <a:ext cx="1209" cy="374"/>
                <a:chOff x="0" y="1870"/>
                <a:chExt cx="1209" cy="374"/>
              </a:xfrm>
            </p:grpSpPr>
            <p:sp>
              <p:nvSpPr>
                <p:cNvPr id="34872" name="Rectangle 51"/>
                <p:cNvSpPr>
                  <a:spLocks noChangeArrowheads="1"/>
                </p:cNvSpPr>
                <p:nvPr/>
              </p:nvSpPr>
              <p:spPr bwMode="auto">
                <a:xfrm>
                  <a:off x="43" y="1870"/>
                  <a:ext cx="1123" cy="374"/>
                </a:xfrm>
                <a:prstGeom prst="rect">
                  <a:avLst/>
                </a:prstGeom>
                <a:noFill/>
                <a:ln w="9525">
                  <a:noFill/>
                  <a:miter lim="800000"/>
                  <a:headEnd/>
                  <a:tailEnd/>
                </a:ln>
              </p:spPr>
              <p:txBody>
                <a:bodyPr anchor="ctr"/>
                <a:lstStyle/>
                <a:p>
                  <a:pPr algn="ctr">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a:latin typeface="楷体_GB2312"/>
                      <a:ea typeface="楷体_GB2312"/>
                      <a:cs typeface="楷体_GB2312"/>
                    </a:rPr>
                    <a:t>密度</a:t>
                  </a:r>
                </a:p>
                <a:p>
                  <a:pPr algn="just" eaLnBrk="0" hangingPunct="0">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p:txBody>
            </p:sp>
            <p:sp>
              <p:nvSpPr>
                <p:cNvPr id="34873" name="Rectangle 52"/>
                <p:cNvSpPr>
                  <a:spLocks noChangeArrowheads="1"/>
                </p:cNvSpPr>
                <p:nvPr/>
              </p:nvSpPr>
              <p:spPr bwMode="auto">
                <a:xfrm>
                  <a:off x="0" y="1870"/>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20" name="Group 53"/>
              <p:cNvGrpSpPr>
                <a:grpSpLocks/>
              </p:cNvGrpSpPr>
              <p:nvPr/>
            </p:nvGrpSpPr>
            <p:grpSpPr bwMode="auto">
              <a:xfrm>
                <a:off x="1209" y="1870"/>
                <a:ext cx="1209" cy="374"/>
                <a:chOff x="1209" y="1870"/>
                <a:chExt cx="1209" cy="374"/>
              </a:xfrm>
            </p:grpSpPr>
            <p:sp>
              <p:nvSpPr>
                <p:cNvPr id="34870" name="Rectangle 54"/>
                <p:cNvSpPr>
                  <a:spLocks noChangeArrowheads="1"/>
                </p:cNvSpPr>
                <p:nvPr/>
              </p:nvSpPr>
              <p:spPr bwMode="auto">
                <a:xfrm>
                  <a:off x="1252" y="1870"/>
                  <a:ext cx="1123" cy="374"/>
                </a:xfrm>
                <a:prstGeom prst="rect">
                  <a:avLst/>
                </a:prstGeom>
                <a:noFill/>
                <a:ln w="9525">
                  <a:noFill/>
                  <a:miter lim="800000"/>
                  <a:headEnd/>
                  <a:tailEnd/>
                </a:ln>
              </p:spPr>
              <p:txBody>
                <a:bodyPr anchor="ctr"/>
                <a:lstStyle/>
                <a:p>
                  <a:pPr algn="ctr">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a:latin typeface="楷体_GB2312"/>
                      <a:ea typeface="楷体_GB2312"/>
                      <a:cs typeface="楷体_GB2312"/>
                    </a:rPr>
                    <a:t>频率和强度</a:t>
                  </a:r>
                </a:p>
                <a:p>
                  <a:pPr algn="just" eaLnBrk="0" hangingPunct="0">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p:txBody>
            </p:sp>
            <p:sp>
              <p:nvSpPr>
                <p:cNvPr id="34871" name="Rectangle 55"/>
                <p:cNvSpPr>
                  <a:spLocks noChangeArrowheads="1"/>
                </p:cNvSpPr>
                <p:nvPr/>
              </p:nvSpPr>
              <p:spPr bwMode="auto">
                <a:xfrm>
                  <a:off x="1209" y="1870"/>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21" name="Group 56"/>
              <p:cNvGrpSpPr>
                <a:grpSpLocks/>
              </p:cNvGrpSpPr>
              <p:nvPr/>
            </p:nvGrpSpPr>
            <p:grpSpPr bwMode="auto">
              <a:xfrm>
                <a:off x="2418" y="1870"/>
                <a:ext cx="1209" cy="374"/>
                <a:chOff x="2418" y="1870"/>
                <a:chExt cx="1209" cy="374"/>
              </a:xfrm>
            </p:grpSpPr>
            <p:sp>
              <p:nvSpPr>
                <p:cNvPr id="34868" name="Rectangle 57"/>
                <p:cNvSpPr>
                  <a:spLocks noChangeArrowheads="1"/>
                </p:cNvSpPr>
                <p:nvPr/>
              </p:nvSpPr>
              <p:spPr bwMode="auto">
                <a:xfrm>
                  <a:off x="2461" y="1870"/>
                  <a:ext cx="1123" cy="374"/>
                </a:xfrm>
                <a:prstGeom prst="rect">
                  <a:avLst/>
                </a:prstGeom>
                <a:noFill/>
                <a:ln w="9525">
                  <a:noFill/>
                  <a:miter lim="800000"/>
                  <a:headEnd/>
                  <a:tailEnd/>
                </a:ln>
              </p:spPr>
              <p:txBody>
                <a:bodyPr anchor="ctr"/>
                <a:lstStyle/>
                <a:p>
                  <a:pPr algn="ctr">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a:latin typeface="楷体_GB2312"/>
                      <a:ea typeface="楷体_GB2312"/>
                      <a:cs typeface="楷体_GB2312"/>
                    </a:rPr>
                    <a:t>－</a:t>
                  </a:r>
                </a:p>
                <a:p>
                  <a:pPr algn="just" eaLnBrk="0" hangingPunct="0">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p:txBody>
            </p:sp>
            <p:sp>
              <p:nvSpPr>
                <p:cNvPr id="34869" name="Rectangle 58"/>
                <p:cNvSpPr>
                  <a:spLocks noChangeArrowheads="1"/>
                </p:cNvSpPr>
                <p:nvPr/>
              </p:nvSpPr>
              <p:spPr bwMode="auto">
                <a:xfrm>
                  <a:off x="2418" y="1870"/>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22" name="Group 59"/>
              <p:cNvGrpSpPr>
                <a:grpSpLocks/>
              </p:cNvGrpSpPr>
              <p:nvPr/>
            </p:nvGrpSpPr>
            <p:grpSpPr bwMode="auto">
              <a:xfrm>
                <a:off x="0" y="2244"/>
                <a:ext cx="1209" cy="374"/>
                <a:chOff x="0" y="2244"/>
                <a:chExt cx="1209" cy="374"/>
              </a:xfrm>
            </p:grpSpPr>
            <p:sp>
              <p:nvSpPr>
                <p:cNvPr id="34866" name="Rectangle 60"/>
                <p:cNvSpPr>
                  <a:spLocks noChangeArrowheads="1"/>
                </p:cNvSpPr>
                <p:nvPr/>
              </p:nvSpPr>
              <p:spPr bwMode="auto">
                <a:xfrm>
                  <a:off x="43" y="2244"/>
                  <a:ext cx="1123" cy="374"/>
                </a:xfrm>
                <a:prstGeom prst="rect">
                  <a:avLst/>
                </a:prstGeom>
                <a:noFill/>
                <a:ln w="9525">
                  <a:noFill/>
                  <a:miter lim="800000"/>
                  <a:headEnd/>
                  <a:tailEnd/>
                </a:ln>
              </p:spPr>
              <p:txBody>
                <a:bodyPr anchor="ctr"/>
                <a:lstStyle/>
                <a:p>
                  <a:pPr algn="ctr">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a:latin typeface="楷体_GB2312"/>
                      <a:ea typeface="楷体_GB2312"/>
                      <a:cs typeface="楷体_GB2312"/>
                    </a:rPr>
                    <a:t>谐和（流畅或粗糙）</a:t>
                  </a:r>
                </a:p>
                <a:p>
                  <a:pPr algn="just" eaLnBrk="0" hangingPunct="0">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p:txBody>
            </p:sp>
            <p:sp>
              <p:nvSpPr>
                <p:cNvPr id="34867" name="Rectangle 61"/>
                <p:cNvSpPr>
                  <a:spLocks noChangeArrowheads="1"/>
                </p:cNvSpPr>
                <p:nvPr/>
              </p:nvSpPr>
              <p:spPr bwMode="auto">
                <a:xfrm>
                  <a:off x="0" y="2244"/>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23" name="Group 62"/>
              <p:cNvGrpSpPr>
                <a:grpSpLocks/>
              </p:cNvGrpSpPr>
              <p:nvPr/>
            </p:nvGrpSpPr>
            <p:grpSpPr bwMode="auto">
              <a:xfrm>
                <a:off x="1209" y="2244"/>
                <a:ext cx="1209" cy="374"/>
                <a:chOff x="1209" y="2244"/>
                <a:chExt cx="1209" cy="374"/>
              </a:xfrm>
            </p:grpSpPr>
            <p:sp>
              <p:nvSpPr>
                <p:cNvPr id="34864" name="Rectangle 63"/>
                <p:cNvSpPr>
                  <a:spLocks noChangeArrowheads="1"/>
                </p:cNvSpPr>
                <p:nvPr/>
              </p:nvSpPr>
              <p:spPr bwMode="auto">
                <a:xfrm>
                  <a:off x="1252" y="2244"/>
                  <a:ext cx="1123" cy="374"/>
                </a:xfrm>
                <a:prstGeom prst="rect">
                  <a:avLst/>
                </a:prstGeom>
                <a:noFill/>
                <a:ln w="9525">
                  <a:noFill/>
                  <a:miter lim="800000"/>
                  <a:headEnd/>
                  <a:tailEnd/>
                </a:ln>
              </p:spPr>
              <p:txBody>
                <a:bodyPr anchor="ctr"/>
                <a:lstStyle/>
                <a:p>
                  <a:pPr algn="ctr">
                    <a:spcBef>
                      <a:spcPct val="20000"/>
                    </a:spcBef>
                    <a:buClr>
                      <a:schemeClr val="tx2"/>
                    </a:buClr>
                    <a:buFont typeface="Wingdings" pitchFamily="2" charset="2"/>
                    <a:buNone/>
                    <a:tabLst>
                      <a:tab pos="66675" algn="l"/>
                      <a:tab pos="200025" algn="l"/>
                    </a:tabLst>
                  </a:pPr>
                  <a:endParaRPr kumimoji="1" lang="zh-CN" altLang="en-US">
                    <a:latin typeface="宋体" pitchFamily="2" charset="-12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a:latin typeface="宋体" pitchFamily="2" charset="-122"/>
                      <a:ea typeface="楷体_GB2312"/>
                      <a:cs typeface="楷体_GB2312"/>
                    </a:rPr>
                    <a:t>谐波结构</a:t>
                  </a:r>
                </a:p>
                <a:p>
                  <a:pPr algn="ctr" eaLnBrk="0" hangingPunct="0">
                    <a:spcBef>
                      <a:spcPct val="20000"/>
                    </a:spcBef>
                    <a:buClr>
                      <a:schemeClr val="tx2"/>
                    </a:buClr>
                    <a:buFont typeface="Wingdings" pitchFamily="2" charset="2"/>
                    <a:buNone/>
                    <a:tabLst>
                      <a:tab pos="66675" algn="l"/>
                      <a:tab pos="200025" algn="l"/>
                    </a:tabLst>
                  </a:pPr>
                  <a:endParaRPr kumimoji="1" lang="zh-CN" altLang="en-US">
                    <a:ea typeface="楷体_GB2312"/>
                    <a:cs typeface="楷体_GB2312"/>
                  </a:endParaRPr>
                </a:p>
              </p:txBody>
            </p:sp>
            <p:sp>
              <p:nvSpPr>
                <p:cNvPr id="34865" name="Rectangle 64"/>
                <p:cNvSpPr>
                  <a:spLocks noChangeArrowheads="1"/>
                </p:cNvSpPr>
                <p:nvPr/>
              </p:nvSpPr>
              <p:spPr bwMode="auto">
                <a:xfrm>
                  <a:off x="1209" y="2244"/>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24" name="Group 65"/>
              <p:cNvGrpSpPr>
                <a:grpSpLocks/>
              </p:cNvGrpSpPr>
              <p:nvPr/>
            </p:nvGrpSpPr>
            <p:grpSpPr bwMode="auto">
              <a:xfrm>
                <a:off x="2418" y="2244"/>
                <a:ext cx="1209" cy="374"/>
                <a:chOff x="2418" y="2244"/>
                <a:chExt cx="1209" cy="374"/>
              </a:xfrm>
            </p:grpSpPr>
            <p:sp>
              <p:nvSpPr>
                <p:cNvPr id="34862" name="Rectangle 66"/>
                <p:cNvSpPr>
                  <a:spLocks noChangeArrowheads="1"/>
                </p:cNvSpPr>
                <p:nvPr/>
              </p:nvSpPr>
              <p:spPr bwMode="auto">
                <a:xfrm>
                  <a:off x="2461" y="2244"/>
                  <a:ext cx="1123" cy="374"/>
                </a:xfrm>
                <a:prstGeom prst="rect">
                  <a:avLst/>
                </a:prstGeom>
                <a:noFill/>
                <a:ln w="9525">
                  <a:noFill/>
                  <a:miter lim="800000"/>
                  <a:headEnd/>
                  <a:tailEnd/>
                </a:ln>
              </p:spPr>
              <p:txBody>
                <a:bodyPr anchor="ctr"/>
                <a:lstStyle/>
                <a:p>
                  <a:pPr algn="ctr">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a:latin typeface="楷体_GB2312"/>
                      <a:ea typeface="楷体_GB2312"/>
                      <a:cs typeface="楷体_GB2312"/>
                    </a:rPr>
                    <a:t>音乐技巧</a:t>
                  </a:r>
                </a:p>
                <a:p>
                  <a:pPr algn="just" eaLnBrk="0" hangingPunct="0">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p:txBody>
            </p:sp>
            <p:sp>
              <p:nvSpPr>
                <p:cNvPr id="34863" name="Rectangle 67"/>
                <p:cNvSpPr>
                  <a:spLocks noChangeArrowheads="1"/>
                </p:cNvSpPr>
                <p:nvPr/>
              </p:nvSpPr>
              <p:spPr bwMode="auto">
                <a:xfrm>
                  <a:off x="2418" y="2244"/>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25" name="Group 68"/>
              <p:cNvGrpSpPr>
                <a:grpSpLocks/>
              </p:cNvGrpSpPr>
              <p:nvPr/>
            </p:nvGrpSpPr>
            <p:grpSpPr bwMode="auto">
              <a:xfrm>
                <a:off x="0" y="2618"/>
                <a:ext cx="1209" cy="374"/>
                <a:chOff x="0" y="2618"/>
                <a:chExt cx="1209" cy="374"/>
              </a:xfrm>
            </p:grpSpPr>
            <p:sp>
              <p:nvSpPr>
                <p:cNvPr id="34860" name="Rectangle 69"/>
                <p:cNvSpPr>
                  <a:spLocks noChangeArrowheads="1"/>
                </p:cNvSpPr>
                <p:nvPr/>
              </p:nvSpPr>
              <p:spPr bwMode="auto">
                <a:xfrm>
                  <a:off x="43" y="2618"/>
                  <a:ext cx="1123" cy="374"/>
                </a:xfrm>
                <a:prstGeom prst="rect">
                  <a:avLst/>
                </a:prstGeom>
                <a:noFill/>
                <a:ln w="9525">
                  <a:noFill/>
                  <a:miter lim="800000"/>
                  <a:headEnd/>
                  <a:tailEnd/>
                </a:ln>
              </p:spPr>
              <p:txBody>
                <a:bodyPr anchor="ctr"/>
                <a:lstStyle/>
                <a:p>
                  <a:pPr algn="ctr">
                    <a:spcBef>
                      <a:spcPct val="20000"/>
                    </a:spcBef>
                    <a:buClr>
                      <a:schemeClr val="tx2"/>
                    </a:buClr>
                    <a:buFont typeface="Wingdings" pitchFamily="2" charset="2"/>
                    <a:buNone/>
                    <a:tabLst>
                      <a:tab pos="66675" algn="l"/>
                      <a:tab pos="200025" algn="l"/>
                    </a:tabLst>
                  </a:pPr>
                  <a:endParaRPr kumimoji="1" lang="zh-CN" altLang="en-US">
                    <a:latin typeface="宋体" pitchFamily="2" charset="-12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a:latin typeface="宋体" pitchFamily="2" charset="-122"/>
                      <a:ea typeface="楷体_GB2312"/>
                      <a:cs typeface="楷体_GB2312"/>
                    </a:rPr>
                    <a:t>噪声</a:t>
                  </a:r>
                </a:p>
                <a:p>
                  <a:pPr algn="ctr" eaLnBrk="0" hangingPunct="0">
                    <a:spcBef>
                      <a:spcPct val="20000"/>
                    </a:spcBef>
                    <a:buClr>
                      <a:schemeClr val="tx2"/>
                    </a:buClr>
                    <a:buFont typeface="Wingdings" pitchFamily="2" charset="2"/>
                    <a:buNone/>
                    <a:tabLst>
                      <a:tab pos="66675" algn="l"/>
                      <a:tab pos="200025" algn="l"/>
                    </a:tabLst>
                  </a:pPr>
                  <a:endParaRPr kumimoji="1" lang="zh-CN" altLang="en-US">
                    <a:ea typeface="楷体_GB2312"/>
                    <a:cs typeface="楷体_GB2312"/>
                  </a:endParaRPr>
                </a:p>
              </p:txBody>
            </p:sp>
            <p:sp>
              <p:nvSpPr>
                <p:cNvPr id="34861" name="Rectangle 70"/>
                <p:cNvSpPr>
                  <a:spLocks noChangeArrowheads="1"/>
                </p:cNvSpPr>
                <p:nvPr/>
              </p:nvSpPr>
              <p:spPr bwMode="auto">
                <a:xfrm>
                  <a:off x="0" y="2618"/>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26" name="Group 71"/>
              <p:cNvGrpSpPr>
                <a:grpSpLocks/>
              </p:cNvGrpSpPr>
              <p:nvPr/>
            </p:nvGrpSpPr>
            <p:grpSpPr bwMode="auto">
              <a:xfrm>
                <a:off x="1209" y="2618"/>
                <a:ext cx="1209" cy="374"/>
                <a:chOff x="1209" y="2618"/>
                <a:chExt cx="1209" cy="374"/>
              </a:xfrm>
            </p:grpSpPr>
            <p:sp>
              <p:nvSpPr>
                <p:cNvPr id="34858" name="Rectangle 72"/>
                <p:cNvSpPr>
                  <a:spLocks noChangeArrowheads="1"/>
                </p:cNvSpPr>
                <p:nvPr/>
              </p:nvSpPr>
              <p:spPr bwMode="auto">
                <a:xfrm>
                  <a:off x="1252" y="2618"/>
                  <a:ext cx="1123" cy="374"/>
                </a:xfrm>
                <a:prstGeom prst="rect">
                  <a:avLst/>
                </a:prstGeom>
                <a:noFill/>
                <a:ln w="9525">
                  <a:noFill/>
                  <a:miter lim="800000"/>
                  <a:headEnd/>
                  <a:tailEnd/>
                </a:ln>
              </p:spPr>
              <p:txBody>
                <a:bodyPr anchor="ctr"/>
                <a:lstStyle/>
                <a:p>
                  <a:pPr algn="ctr">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a:latin typeface="楷体_GB2312"/>
                      <a:ea typeface="楷体_GB2312"/>
                      <a:cs typeface="楷体_GB2312"/>
                    </a:rPr>
                    <a:t>强度</a:t>
                  </a:r>
                </a:p>
                <a:p>
                  <a:pPr algn="just" eaLnBrk="0" hangingPunct="0">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p:txBody>
            </p:sp>
            <p:sp>
              <p:nvSpPr>
                <p:cNvPr id="34859" name="Rectangle 73"/>
                <p:cNvSpPr>
                  <a:spLocks noChangeArrowheads="1"/>
                </p:cNvSpPr>
                <p:nvPr/>
              </p:nvSpPr>
              <p:spPr bwMode="auto">
                <a:xfrm>
                  <a:off x="1209" y="2618"/>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27" name="Group 74"/>
              <p:cNvGrpSpPr>
                <a:grpSpLocks/>
              </p:cNvGrpSpPr>
              <p:nvPr/>
            </p:nvGrpSpPr>
            <p:grpSpPr bwMode="auto">
              <a:xfrm>
                <a:off x="2418" y="2618"/>
                <a:ext cx="1209" cy="374"/>
                <a:chOff x="2418" y="2618"/>
                <a:chExt cx="1209" cy="374"/>
              </a:xfrm>
            </p:grpSpPr>
            <p:sp>
              <p:nvSpPr>
                <p:cNvPr id="34856" name="Rectangle 75"/>
                <p:cNvSpPr>
                  <a:spLocks noChangeArrowheads="1"/>
                </p:cNvSpPr>
                <p:nvPr/>
              </p:nvSpPr>
              <p:spPr bwMode="auto">
                <a:xfrm>
                  <a:off x="2461" y="2618"/>
                  <a:ext cx="1123" cy="374"/>
                </a:xfrm>
                <a:prstGeom prst="rect">
                  <a:avLst/>
                </a:prstGeom>
                <a:noFill/>
                <a:ln w="9525">
                  <a:noFill/>
                  <a:miter lim="800000"/>
                  <a:headEnd/>
                  <a:tailEnd/>
                </a:ln>
              </p:spPr>
              <p:txBody>
                <a:bodyPr anchor="ctr"/>
                <a:lstStyle/>
                <a:p>
                  <a:pPr algn="ctr">
                    <a:spcBef>
                      <a:spcPct val="20000"/>
                    </a:spcBef>
                    <a:buClr>
                      <a:schemeClr val="tx2"/>
                    </a:buClr>
                    <a:buFont typeface="Wingdings" pitchFamily="2" charset="2"/>
                    <a:buNone/>
                    <a:tabLst>
                      <a:tab pos="66675" algn="l"/>
                      <a:tab pos="200025" algn="l"/>
                    </a:tabLst>
                  </a:pPr>
                  <a:endParaRPr kumimoji="1" lang="zh-CN" altLang="en-US" sz="1800">
                    <a:latin typeface="楷体_GB231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sz="1800">
                      <a:latin typeface="楷体_GB2312"/>
                      <a:ea typeface="楷体_GB2312"/>
                      <a:cs typeface="楷体_GB2312"/>
                    </a:rPr>
                    <a:t>频率组合，各种时间参量</a:t>
                  </a:r>
                </a:p>
                <a:p>
                  <a:pPr algn="just" eaLnBrk="0" hangingPunct="0">
                    <a:spcBef>
                      <a:spcPct val="20000"/>
                    </a:spcBef>
                    <a:buClr>
                      <a:schemeClr val="tx2"/>
                    </a:buClr>
                    <a:buFont typeface="Wingdings" pitchFamily="2" charset="2"/>
                    <a:buNone/>
                    <a:tabLst>
                      <a:tab pos="66675" algn="l"/>
                      <a:tab pos="200025" algn="l"/>
                    </a:tabLst>
                  </a:pPr>
                  <a:endParaRPr kumimoji="1" lang="zh-CN" altLang="en-US" sz="1800">
                    <a:latin typeface="楷体_GB2312"/>
                    <a:ea typeface="楷体_GB2312"/>
                    <a:cs typeface="楷体_GB2312"/>
                  </a:endParaRPr>
                </a:p>
              </p:txBody>
            </p:sp>
            <p:sp>
              <p:nvSpPr>
                <p:cNvPr id="34857" name="Rectangle 76"/>
                <p:cNvSpPr>
                  <a:spLocks noChangeArrowheads="1"/>
                </p:cNvSpPr>
                <p:nvPr/>
              </p:nvSpPr>
              <p:spPr bwMode="auto">
                <a:xfrm>
                  <a:off x="2418" y="2618"/>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28" name="Group 77"/>
              <p:cNvGrpSpPr>
                <a:grpSpLocks/>
              </p:cNvGrpSpPr>
              <p:nvPr/>
            </p:nvGrpSpPr>
            <p:grpSpPr bwMode="auto">
              <a:xfrm>
                <a:off x="0" y="2992"/>
                <a:ext cx="1209" cy="374"/>
                <a:chOff x="0" y="2992"/>
                <a:chExt cx="1209" cy="374"/>
              </a:xfrm>
            </p:grpSpPr>
            <p:sp>
              <p:nvSpPr>
                <p:cNvPr id="34854" name="Rectangle 78"/>
                <p:cNvSpPr>
                  <a:spLocks noChangeArrowheads="1"/>
                </p:cNvSpPr>
                <p:nvPr/>
              </p:nvSpPr>
              <p:spPr bwMode="auto">
                <a:xfrm>
                  <a:off x="43" y="2992"/>
                  <a:ext cx="1123" cy="374"/>
                </a:xfrm>
                <a:prstGeom prst="rect">
                  <a:avLst/>
                </a:prstGeom>
                <a:noFill/>
                <a:ln w="9525">
                  <a:noFill/>
                  <a:miter lim="800000"/>
                  <a:headEnd/>
                  <a:tailEnd/>
                </a:ln>
              </p:spPr>
              <p:txBody>
                <a:bodyPr anchor="ctr"/>
                <a:lstStyle/>
                <a:p>
                  <a:pPr algn="ctr">
                    <a:spcBef>
                      <a:spcPct val="20000"/>
                    </a:spcBef>
                    <a:buClr>
                      <a:schemeClr val="tx2"/>
                    </a:buClr>
                    <a:buFont typeface="Wingdings" pitchFamily="2" charset="2"/>
                    <a:buNone/>
                    <a:tabLst>
                      <a:tab pos="66675" algn="l"/>
                      <a:tab pos="200025" algn="l"/>
                    </a:tabLst>
                  </a:pPr>
                  <a:endParaRPr kumimoji="1" lang="zh-CN" altLang="en-US">
                    <a:latin typeface="宋体" pitchFamily="2" charset="-12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a:latin typeface="宋体" pitchFamily="2" charset="-122"/>
                      <a:ea typeface="楷体_GB2312"/>
                      <a:cs typeface="楷体_GB2312"/>
                    </a:rPr>
                    <a:t>骚扰声</a:t>
                  </a:r>
                </a:p>
                <a:p>
                  <a:pPr algn="ctr" eaLnBrk="0" hangingPunct="0">
                    <a:spcBef>
                      <a:spcPct val="20000"/>
                    </a:spcBef>
                    <a:buClr>
                      <a:schemeClr val="tx2"/>
                    </a:buClr>
                    <a:buFont typeface="Wingdings" pitchFamily="2" charset="2"/>
                    <a:buNone/>
                    <a:tabLst>
                      <a:tab pos="66675" algn="l"/>
                      <a:tab pos="200025" algn="l"/>
                    </a:tabLst>
                  </a:pPr>
                  <a:endParaRPr kumimoji="1" lang="zh-CN" altLang="en-US">
                    <a:ea typeface="楷体_GB2312"/>
                    <a:cs typeface="楷体_GB2312"/>
                  </a:endParaRPr>
                </a:p>
              </p:txBody>
            </p:sp>
            <p:sp>
              <p:nvSpPr>
                <p:cNvPr id="34855" name="Rectangle 79"/>
                <p:cNvSpPr>
                  <a:spLocks noChangeArrowheads="1"/>
                </p:cNvSpPr>
                <p:nvPr/>
              </p:nvSpPr>
              <p:spPr bwMode="auto">
                <a:xfrm>
                  <a:off x="0" y="2992"/>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29" name="Group 80"/>
              <p:cNvGrpSpPr>
                <a:grpSpLocks/>
              </p:cNvGrpSpPr>
              <p:nvPr/>
            </p:nvGrpSpPr>
            <p:grpSpPr bwMode="auto">
              <a:xfrm>
                <a:off x="1209" y="2992"/>
                <a:ext cx="1209" cy="374"/>
                <a:chOff x="1209" y="2992"/>
                <a:chExt cx="1209" cy="374"/>
              </a:xfrm>
            </p:grpSpPr>
            <p:sp>
              <p:nvSpPr>
                <p:cNvPr id="34852" name="Rectangle 81"/>
                <p:cNvSpPr>
                  <a:spLocks noChangeArrowheads="1"/>
                </p:cNvSpPr>
                <p:nvPr/>
              </p:nvSpPr>
              <p:spPr bwMode="auto">
                <a:xfrm>
                  <a:off x="1252" y="2992"/>
                  <a:ext cx="1123" cy="374"/>
                </a:xfrm>
                <a:prstGeom prst="rect">
                  <a:avLst/>
                </a:prstGeom>
                <a:noFill/>
                <a:ln w="9525">
                  <a:noFill/>
                  <a:miter lim="800000"/>
                  <a:headEnd/>
                  <a:tailEnd/>
                </a:ln>
              </p:spPr>
              <p:txBody>
                <a:bodyPr anchor="ctr"/>
                <a:lstStyle/>
                <a:p>
                  <a:pPr algn="ctr">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a:latin typeface="楷体_GB2312"/>
                      <a:ea typeface="楷体_GB2312"/>
                      <a:cs typeface="楷体_GB2312"/>
                    </a:rPr>
                    <a:t>强度</a:t>
                  </a:r>
                </a:p>
                <a:p>
                  <a:pPr algn="just" eaLnBrk="0" hangingPunct="0">
                    <a:spcBef>
                      <a:spcPct val="20000"/>
                    </a:spcBef>
                    <a:buClr>
                      <a:schemeClr val="tx2"/>
                    </a:buClr>
                    <a:buFont typeface="Wingdings" pitchFamily="2" charset="2"/>
                    <a:buNone/>
                    <a:tabLst>
                      <a:tab pos="66675" algn="l"/>
                      <a:tab pos="200025" algn="l"/>
                    </a:tabLst>
                  </a:pPr>
                  <a:endParaRPr kumimoji="1" lang="zh-CN" altLang="en-US"/>
                </a:p>
              </p:txBody>
            </p:sp>
            <p:sp>
              <p:nvSpPr>
                <p:cNvPr id="34853" name="Rectangle 82"/>
                <p:cNvSpPr>
                  <a:spLocks noChangeArrowheads="1"/>
                </p:cNvSpPr>
                <p:nvPr/>
              </p:nvSpPr>
              <p:spPr bwMode="auto">
                <a:xfrm>
                  <a:off x="1209" y="2992"/>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nvGrpSpPr>
              <p:cNvPr id="30" name="Group 83"/>
              <p:cNvGrpSpPr>
                <a:grpSpLocks/>
              </p:cNvGrpSpPr>
              <p:nvPr/>
            </p:nvGrpSpPr>
            <p:grpSpPr bwMode="auto">
              <a:xfrm>
                <a:off x="2418" y="2992"/>
                <a:ext cx="1209" cy="374"/>
                <a:chOff x="2418" y="2992"/>
                <a:chExt cx="1209" cy="374"/>
              </a:xfrm>
            </p:grpSpPr>
            <p:sp>
              <p:nvSpPr>
                <p:cNvPr id="34850" name="Rectangle 84"/>
                <p:cNvSpPr>
                  <a:spLocks noChangeArrowheads="1"/>
                </p:cNvSpPr>
                <p:nvPr/>
              </p:nvSpPr>
              <p:spPr bwMode="auto">
                <a:xfrm>
                  <a:off x="2461" y="2992"/>
                  <a:ext cx="1123" cy="374"/>
                </a:xfrm>
                <a:prstGeom prst="rect">
                  <a:avLst/>
                </a:prstGeom>
                <a:noFill/>
                <a:ln w="9525">
                  <a:noFill/>
                  <a:miter lim="800000"/>
                  <a:headEnd/>
                  <a:tailEnd/>
                </a:ln>
              </p:spPr>
              <p:txBody>
                <a:bodyPr anchor="ctr"/>
                <a:lstStyle/>
                <a:p>
                  <a:pPr algn="ctr">
                    <a:spcBef>
                      <a:spcPct val="20000"/>
                    </a:spcBef>
                    <a:buClr>
                      <a:schemeClr val="tx2"/>
                    </a:buClr>
                    <a:buFont typeface="Wingdings" pitchFamily="2" charset="2"/>
                    <a:buNone/>
                    <a:tabLst>
                      <a:tab pos="66675" algn="l"/>
                      <a:tab pos="200025" algn="l"/>
                    </a:tabLst>
                  </a:pPr>
                  <a:endParaRPr kumimoji="1" lang="zh-CN" altLang="en-US">
                    <a:latin typeface="楷体_GB2312"/>
                    <a:ea typeface="楷体_GB2312"/>
                    <a:cs typeface="楷体_GB2312"/>
                  </a:endParaRPr>
                </a:p>
                <a:p>
                  <a:pPr algn="ctr">
                    <a:spcBef>
                      <a:spcPct val="20000"/>
                    </a:spcBef>
                    <a:buClr>
                      <a:schemeClr val="tx2"/>
                    </a:buClr>
                    <a:buFont typeface="Wingdings" pitchFamily="2" charset="2"/>
                    <a:buNone/>
                    <a:tabLst>
                      <a:tab pos="66675" algn="l"/>
                      <a:tab pos="200025" algn="l"/>
                    </a:tabLst>
                  </a:pPr>
                  <a:r>
                    <a:rPr kumimoji="1" lang="zh-CN" altLang="en-US">
                      <a:latin typeface="楷体_GB2312"/>
                      <a:ea typeface="楷体_GB2312"/>
                      <a:cs typeface="楷体_GB2312"/>
                    </a:rPr>
                    <a:t>频率组合，无意义</a:t>
                  </a:r>
                </a:p>
                <a:p>
                  <a:pPr algn="just" eaLnBrk="0" hangingPunct="0">
                    <a:spcBef>
                      <a:spcPct val="20000"/>
                    </a:spcBef>
                    <a:buClr>
                      <a:schemeClr val="tx2"/>
                    </a:buClr>
                    <a:buFont typeface="Wingdings" pitchFamily="2" charset="2"/>
                    <a:buNone/>
                    <a:tabLst>
                      <a:tab pos="66675" algn="l"/>
                      <a:tab pos="200025" algn="l"/>
                    </a:tabLst>
                  </a:pPr>
                  <a:endParaRPr kumimoji="1" lang="zh-CN" altLang="en-US"/>
                </a:p>
              </p:txBody>
            </p:sp>
            <p:sp>
              <p:nvSpPr>
                <p:cNvPr id="34851" name="Rectangle 85"/>
                <p:cNvSpPr>
                  <a:spLocks noChangeArrowheads="1"/>
                </p:cNvSpPr>
                <p:nvPr/>
              </p:nvSpPr>
              <p:spPr bwMode="auto">
                <a:xfrm>
                  <a:off x="2418" y="2992"/>
                  <a:ext cx="1209" cy="374"/>
                </a:xfrm>
                <a:prstGeom prst="rect">
                  <a:avLst/>
                </a:prstGeom>
                <a:noFill/>
                <a:ln w="7">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grpSp>
        <p:sp>
          <p:nvSpPr>
            <p:cNvPr id="34822" name="Rectangle 86"/>
            <p:cNvSpPr>
              <a:spLocks noChangeArrowheads="1"/>
            </p:cNvSpPr>
            <p:nvPr/>
          </p:nvSpPr>
          <p:spPr bwMode="auto">
            <a:xfrm>
              <a:off x="-3" y="-3"/>
              <a:ext cx="3633" cy="3372"/>
            </a:xfrm>
            <a:prstGeom prst="rect">
              <a:avLst/>
            </a:prstGeom>
            <a:noFill/>
            <a:ln w="9525">
              <a:solidFill>
                <a:srgbClr val="A0A0A0"/>
              </a:solidFill>
              <a:miter lim="800000"/>
              <a:headEnd/>
              <a:tailEnd/>
            </a:ln>
          </p:spPr>
          <p:txBody>
            <a:bodyPr wrap="none"/>
            <a:lstStyle/>
            <a:p>
              <a:pPr>
                <a:spcBef>
                  <a:spcPct val="20000"/>
                </a:spcBef>
                <a:buClr>
                  <a:schemeClr val="tx2"/>
                </a:buClr>
                <a:buFont typeface="Wingdings" pitchFamily="2" charset="2"/>
                <a:buNone/>
              </a:pP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模拟与数字信号</a:t>
            </a:r>
            <a:endParaRPr lang="zh-CN" altLang="en-US" dirty="0"/>
          </a:p>
        </p:txBody>
      </p:sp>
      <p:sp>
        <p:nvSpPr>
          <p:cNvPr id="3" name="内容占位符 2"/>
          <p:cNvSpPr>
            <a:spLocks noGrp="1"/>
          </p:cNvSpPr>
          <p:nvPr>
            <p:ph idx="1"/>
          </p:nvPr>
        </p:nvSpPr>
        <p:spPr>
          <a:xfrm>
            <a:off x="683568" y="2780928"/>
            <a:ext cx="7620000" cy="576064"/>
          </a:xfrm>
        </p:spPr>
        <p:txBody>
          <a:bodyPr/>
          <a:lstStyle/>
          <a:p>
            <a:r>
              <a:rPr lang="zh-CN" altLang="en-US" sz="2800" dirty="0" smtClean="0">
                <a:ea typeface="宋体" pitchFamily="2" charset="-122"/>
              </a:rPr>
              <a:t>模拟信号举例</a:t>
            </a:r>
            <a:endParaRPr lang="en-US" altLang="zh-CN" sz="2800" dirty="0" smtClean="0">
              <a:ea typeface="宋体" pitchFamily="2" charset="-122"/>
            </a:endParaRPr>
          </a:p>
          <a:p>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a:spLocks/>
          </p:cNvSpPr>
          <p:nvPr/>
        </p:nvSpPr>
        <p:spPr bwMode="gray">
          <a:xfrm>
            <a:off x="827584" y="1628800"/>
            <a:ext cx="7620000" cy="122413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00100" lvl="3" indent="-342900">
              <a:buClr>
                <a:schemeClr val="tx2"/>
              </a:buClr>
              <a:buFont typeface="Wingdings" pitchFamily="2" charset="2"/>
              <a:buChar char="v"/>
            </a:pPr>
            <a:r>
              <a:rPr lang="zh-CN" altLang="en-US" b="0" dirty="0" smtClean="0"/>
              <a:t>外部声音源的录制</a:t>
            </a:r>
            <a:endParaRPr lang="en-US" altLang="zh-CN" b="0" dirty="0" smtClean="0"/>
          </a:p>
          <a:p>
            <a:pPr marL="800100" lvl="3" indent="-342900">
              <a:buClr>
                <a:schemeClr val="tx2"/>
              </a:buClr>
              <a:buFont typeface="Wingdings" pitchFamily="2" charset="2"/>
              <a:buChar char="v"/>
            </a:pPr>
            <a:r>
              <a:rPr lang="en-US" altLang="zh-CN" b="0" dirty="0" smtClean="0"/>
              <a:t>MIDI</a:t>
            </a:r>
            <a:r>
              <a:rPr lang="zh-CN" altLang="en-US" b="0" dirty="0" smtClean="0"/>
              <a:t>音乐</a:t>
            </a:r>
            <a:endParaRPr lang="en-US" altLang="zh-CN" b="0" dirty="0" smtClean="0"/>
          </a:p>
          <a:p>
            <a:pPr marL="800100" lvl="3" indent="-342900">
              <a:buClr>
                <a:schemeClr val="tx2"/>
              </a:buClr>
              <a:buFont typeface="Wingdings" pitchFamily="2" charset="2"/>
              <a:buChar char="v"/>
            </a:pPr>
            <a:r>
              <a:rPr lang="en-US" altLang="zh-CN" b="0" dirty="0" smtClean="0"/>
              <a:t>CD-Audio</a:t>
            </a:r>
            <a:endParaRPr lang="zh-CN" altLang="en-US" b="0" dirty="0" smtClean="0"/>
          </a:p>
        </p:txBody>
      </p:sp>
      <p:sp>
        <p:nvSpPr>
          <p:cNvPr id="6" name="内容占位符 2"/>
          <p:cNvSpPr txBox="1">
            <a:spLocks/>
          </p:cNvSpPr>
          <p:nvPr/>
        </p:nvSpPr>
        <p:spPr bwMode="gray">
          <a:xfrm>
            <a:off x="683568" y="1124744"/>
            <a:ext cx="7620000"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en-US" sz="2800" b="1" i="0" u="none" strike="noStrike" kern="0" cap="none" spc="0" normalizeH="0" baseline="0" noProof="0" dirty="0" smtClean="0">
                <a:ln>
                  <a:noFill/>
                </a:ln>
                <a:solidFill>
                  <a:schemeClr val="tx1"/>
                </a:solidFill>
                <a:effectLst/>
                <a:uLnTx/>
                <a:uFillTx/>
                <a:latin typeface="+mn-lt"/>
                <a:ea typeface="宋体" pitchFamily="2" charset="-122"/>
                <a:cs typeface="+mn-cs"/>
              </a:rPr>
              <a:t>多媒体计算机获取声音的方式？</a:t>
            </a:r>
            <a:endParaRPr kumimoji="0" lang="zh-CN" alt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7" name="内容占位符 2"/>
          <p:cNvSpPr txBox="1">
            <a:spLocks/>
          </p:cNvSpPr>
          <p:nvPr/>
        </p:nvSpPr>
        <p:spPr bwMode="gray">
          <a:xfrm>
            <a:off x="827584" y="3284984"/>
            <a:ext cx="8124056"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00100" lvl="3" indent="-342900">
              <a:buClr>
                <a:schemeClr val="tx2"/>
              </a:buClr>
              <a:buFont typeface="Wingdings" pitchFamily="2" charset="2"/>
              <a:buChar char="v"/>
            </a:pPr>
            <a:r>
              <a:rPr lang="zh-CN" altLang="en-US" b="0" dirty="0" smtClean="0"/>
              <a:t>传统唱片、磁带记录的信号，电话、传真、电视信号</a:t>
            </a:r>
            <a:endParaRPr lang="en-US" altLang="zh-CN" b="0" dirty="0" smtClean="0"/>
          </a:p>
        </p:txBody>
      </p:sp>
      <p:sp>
        <p:nvSpPr>
          <p:cNvPr id="8" name="内容占位符 2"/>
          <p:cNvSpPr txBox="1">
            <a:spLocks/>
          </p:cNvSpPr>
          <p:nvPr/>
        </p:nvSpPr>
        <p:spPr bwMode="gray">
          <a:xfrm>
            <a:off x="683568" y="3789040"/>
            <a:ext cx="7620000"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chemeClr val="tx2"/>
              </a:buClr>
              <a:buFont typeface="Wingdings" pitchFamily="2" charset="2"/>
              <a:buChar char="v"/>
            </a:pPr>
            <a:r>
              <a:rPr lang="zh-CN" altLang="en-US" sz="2800" dirty="0" smtClean="0"/>
              <a:t>模拟信号和数字信号的各自缺点</a:t>
            </a:r>
            <a:endParaRPr lang="en-US" altLang="zh-CN" sz="2800" dirty="0" smtClean="0"/>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endParaRPr kumimoji="0" lang="en-US" altLang="zh-CN" sz="2800" b="1" i="0" u="none" strike="noStrike" kern="0" cap="none" spc="0" normalizeH="0" baseline="0" noProof="0" dirty="0" smtClean="0">
              <a:ln>
                <a:noFill/>
              </a:ln>
              <a:solidFill>
                <a:schemeClr val="tx1"/>
              </a:solidFill>
              <a:effectLst/>
              <a:uLnTx/>
              <a:uFillTx/>
              <a:latin typeface="+mn-lt"/>
              <a:ea typeface="宋体" pitchFamily="2" charset="-122"/>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endParaRPr kumimoji="0" lang="zh-CN" alt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9" name="内容占位符 2"/>
          <p:cNvSpPr txBox="1">
            <a:spLocks/>
          </p:cNvSpPr>
          <p:nvPr/>
        </p:nvSpPr>
        <p:spPr bwMode="gray">
          <a:xfrm>
            <a:off x="827584" y="4293096"/>
            <a:ext cx="8124056" cy="8640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00100" lvl="3" indent="-342900">
              <a:buClr>
                <a:schemeClr val="tx2"/>
              </a:buClr>
              <a:buFont typeface="Wingdings" pitchFamily="2" charset="2"/>
              <a:buChar char="v"/>
            </a:pPr>
            <a:r>
              <a:rPr lang="zh-CN" altLang="en-US" b="0" dirty="0" smtClean="0"/>
              <a:t>模拟信号：噪声容限较低，抗干扰能力差</a:t>
            </a:r>
            <a:endParaRPr lang="en-US" altLang="zh-CN" b="0" dirty="0" smtClean="0"/>
          </a:p>
          <a:p>
            <a:pPr marL="800100" lvl="3" indent="-342900">
              <a:buClr>
                <a:schemeClr val="tx2"/>
              </a:buClr>
              <a:buFont typeface="Wingdings" pitchFamily="2" charset="2"/>
              <a:buChar char="v"/>
            </a:pPr>
            <a:r>
              <a:rPr lang="zh-CN" altLang="en-US" b="0" dirty="0" smtClean="0"/>
              <a:t>数字信号：机器语言的载体，无法与人直接沟通</a:t>
            </a:r>
            <a:endParaRPr lang="en-US" altLang="zh-CN" b="0" dirty="0" smtClean="0"/>
          </a:p>
        </p:txBody>
      </p:sp>
      <p:sp>
        <p:nvSpPr>
          <p:cNvPr id="10" name="内容占位符 2"/>
          <p:cNvSpPr txBox="1">
            <a:spLocks/>
          </p:cNvSpPr>
          <p:nvPr/>
        </p:nvSpPr>
        <p:spPr bwMode="gray">
          <a:xfrm>
            <a:off x="755576" y="5157192"/>
            <a:ext cx="7620000" cy="57606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eaLnBrk="0" hangingPunct="0">
              <a:spcBef>
                <a:spcPct val="20000"/>
              </a:spcBef>
              <a:buClr>
                <a:schemeClr val="tx2"/>
              </a:buClr>
              <a:buFont typeface="Wingdings" pitchFamily="2" charset="2"/>
              <a:buChar char="v"/>
            </a:pPr>
            <a:r>
              <a:rPr lang="zh-CN" altLang="en-US" sz="2800" dirty="0" smtClean="0"/>
              <a:t>模拟信号和数字信号的区别</a:t>
            </a:r>
            <a:endParaRPr lang="en-US" altLang="zh-CN" sz="2800" dirty="0" smtClean="0"/>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endParaRPr kumimoji="0" lang="en-US" altLang="zh-CN" sz="2800" b="1" i="0" u="none" strike="noStrike" kern="0" cap="none" spc="0" normalizeH="0" baseline="0" noProof="0" dirty="0" smtClean="0">
              <a:ln>
                <a:noFill/>
              </a:ln>
              <a:solidFill>
                <a:schemeClr val="tx1"/>
              </a:solidFill>
              <a:effectLst/>
              <a:uLnTx/>
              <a:uFillTx/>
              <a:latin typeface="+mn-lt"/>
              <a:ea typeface="宋体" pitchFamily="2" charset="-122"/>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endParaRPr kumimoji="0" lang="zh-CN" altLang="en-US" sz="2800" b="1" i="0" u="none" strike="noStrike" kern="0" cap="none" spc="0" normalizeH="0" baseline="0" noProof="0" dirty="0">
              <a:ln>
                <a:noFill/>
              </a:ln>
              <a:solidFill>
                <a:schemeClr val="tx1"/>
              </a:solidFill>
              <a:effectLst/>
              <a:uLnTx/>
              <a:uFillTx/>
              <a:latin typeface="+mn-lt"/>
              <a:ea typeface="+mn-ea"/>
              <a:cs typeface="+mn-cs"/>
            </a:endParaRPr>
          </a:p>
        </p:txBody>
      </p:sp>
      <p:sp>
        <p:nvSpPr>
          <p:cNvPr id="11" name="内容占位符 2"/>
          <p:cNvSpPr txBox="1">
            <a:spLocks/>
          </p:cNvSpPr>
          <p:nvPr/>
        </p:nvSpPr>
        <p:spPr bwMode="gray">
          <a:xfrm>
            <a:off x="827584" y="5661248"/>
            <a:ext cx="6624736" cy="5040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800100" lvl="3" indent="-342900">
              <a:buClr>
                <a:schemeClr val="tx2"/>
              </a:buClr>
              <a:buFont typeface="Wingdings" pitchFamily="2" charset="2"/>
              <a:buChar char="v"/>
            </a:pPr>
            <a:r>
              <a:rPr lang="zh-CN" altLang="en-US" b="0" dirty="0" smtClean="0"/>
              <a:t>幅值上是否连续</a:t>
            </a:r>
            <a:endParaRPr lang="en-US" altLang="zh-CN" b="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diamond(in)">
                                      <p:cBhvr>
                                        <p:cTn id="17" dur="20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box(in)">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amond(in)">
                                      <p:cBhvr>
                                        <p:cTn id="27" dur="20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box(in)">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8" presetClass="entr" presetSubtype="16"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amond(in)">
                                      <p:cBhvr>
                                        <p:cTn id="37" dur="20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ox(in)">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ntr" presetSubtype="16"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diamond(in)">
                                      <p:cBhvr>
                                        <p:cTn id="47" dur="2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6" grpId="0"/>
      <p:bldP spid="7" grpId="0"/>
      <p:bldP spid="8" grpId="0"/>
      <p:bldP spid="9" grpId="0"/>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判断模拟与数字信号的方法</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图片 4" descr="1211764757.jpg"/>
          <p:cNvPicPr>
            <a:picLocks noChangeAspect="1"/>
          </p:cNvPicPr>
          <p:nvPr/>
        </p:nvPicPr>
        <p:blipFill>
          <a:blip r:embed="rId2" cstate="print"/>
          <a:stretch>
            <a:fillRect/>
          </a:stretch>
        </p:blipFill>
        <p:spPr>
          <a:xfrm>
            <a:off x="1115616" y="1052736"/>
            <a:ext cx="7332065" cy="1656184"/>
          </a:xfrm>
          <a:prstGeom prst="rect">
            <a:avLst/>
          </a:prstGeom>
        </p:spPr>
      </p:pic>
      <p:sp>
        <p:nvSpPr>
          <p:cNvPr id="7" name="TextBox 6"/>
          <p:cNvSpPr txBox="1"/>
          <p:nvPr/>
        </p:nvSpPr>
        <p:spPr>
          <a:xfrm>
            <a:off x="1835696" y="2492896"/>
            <a:ext cx="936104" cy="400110"/>
          </a:xfrm>
          <a:prstGeom prst="rect">
            <a:avLst/>
          </a:prstGeom>
          <a:noFill/>
        </p:spPr>
        <p:txBody>
          <a:bodyPr wrap="square" rtlCol="0">
            <a:spAutoFit/>
          </a:bodyPr>
          <a:lstStyle/>
          <a:p>
            <a:r>
              <a:rPr lang="zh-CN" altLang="en-US" sz="2000" dirty="0" smtClean="0"/>
              <a:t>（</a:t>
            </a:r>
            <a:r>
              <a:rPr lang="en-US" altLang="zh-CN" sz="2000" dirty="0" smtClean="0"/>
              <a:t>a</a:t>
            </a:r>
            <a:r>
              <a:rPr lang="zh-CN" altLang="en-US" sz="2000" dirty="0" smtClean="0"/>
              <a:t>）</a:t>
            </a:r>
            <a:endParaRPr lang="zh-CN" altLang="en-US" sz="2000" dirty="0"/>
          </a:p>
        </p:txBody>
      </p:sp>
      <p:sp>
        <p:nvSpPr>
          <p:cNvPr id="8" name="TextBox 7"/>
          <p:cNvSpPr txBox="1"/>
          <p:nvPr/>
        </p:nvSpPr>
        <p:spPr>
          <a:xfrm>
            <a:off x="6300192" y="2564904"/>
            <a:ext cx="936104" cy="400110"/>
          </a:xfrm>
          <a:prstGeom prst="rect">
            <a:avLst/>
          </a:prstGeom>
          <a:noFill/>
        </p:spPr>
        <p:txBody>
          <a:bodyPr wrap="square" rtlCol="0">
            <a:spAutoFit/>
          </a:bodyPr>
          <a:lstStyle/>
          <a:p>
            <a:r>
              <a:rPr lang="zh-CN" altLang="en-US" sz="2000" dirty="0" smtClean="0"/>
              <a:t>（</a:t>
            </a:r>
            <a:r>
              <a:rPr lang="en-US" altLang="zh-CN" sz="2000" dirty="0" smtClean="0"/>
              <a:t>b</a:t>
            </a:r>
            <a:r>
              <a:rPr lang="zh-CN" altLang="en-US" sz="2000" dirty="0" smtClean="0"/>
              <a:t>）</a:t>
            </a:r>
            <a:endParaRPr lang="zh-CN" altLang="en-US" sz="2000" dirty="0"/>
          </a:p>
        </p:txBody>
      </p:sp>
      <p:sp>
        <p:nvSpPr>
          <p:cNvPr id="9" name="TextBox 8"/>
          <p:cNvSpPr txBox="1"/>
          <p:nvPr/>
        </p:nvSpPr>
        <p:spPr>
          <a:xfrm>
            <a:off x="1547664" y="5661248"/>
            <a:ext cx="5832648" cy="461665"/>
          </a:xfrm>
          <a:prstGeom prst="rect">
            <a:avLst/>
          </a:prstGeom>
          <a:noFill/>
        </p:spPr>
        <p:txBody>
          <a:bodyPr wrap="square" rtlCol="0">
            <a:spAutoFit/>
          </a:bodyPr>
          <a:lstStyle/>
          <a:p>
            <a:r>
              <a:rPr lang="zh-CN" altLang="en-US" dirty="0" smtClean="0"/>
              <a:t>以上的图是模拟信号还是数字信号？</a:t>
            </a:r>
            <a:endParaRPr lang="zh-CN" altLang="en-US" dirty="0"/>
          </a:p>
        </p:txBody>
      </p:sp>
      <p:pic>
        <p:nvPicPr>
          <p:cNvPr id="10" name="图片 9" descr="1211764840.jpg"/>
          <p:cNvPicPr>
            <a:picLocks noChangeAspect="1"/>
          </p:cNvPicPr>
          <p:nvPr/>
        </p:nvPicPr>
        <p:blipFill>
          <a:blip r:embed="rId3" cstate="print"/>
          <a:stretch>
            <a:fillRect/>
          </a:stretch>
        </p:blipFill>
        <p:spPr>
          <a:xfrm>
            <a:off x="1619672" y="2924944"/>
            <a:ext cx="6666460" cy="1872208"/>
          </a:xfrm>
          <a:prstGeom prst="rect">
            <a:avLst/>
          </a:prstGeom>
        </p:spPr>
      </p:pic>
      <p:sp>
        <p:nvSpPr>
          <p:cNvPr id="11" name="TextBox 10"/>
          <p:cNvSpPr txBox="1"/>
          <p:nvPr/>
        </p:nvSpPr>
        <p:spPr>
          <a:xfrm>
            <a:off x="2771800" y="5189130"/>
            <a:ext cx="3960440" cy="400110"/>
          </a:xfrm>
          <a:prstGeom prst="rect">
            <a:avLst/>
          </a:prstGeom>
          <a:noFill/>
        </p:spPr>
        <p:txBody>
          <a:bodyPr wrap="square" rtlCol="0">
            <a:spAutoFit/>
          </a:bodyPr>
          <a:lstStyle/>
          <a:p>
            <a:r>
              <a:rPr lang="zh-CN" altLang="en-US" sz="2000" dirty="0" smtClean="0"/>
              <a:t>不同类型信号的波形示意图</a:t>
            </a:r>
            <a:endParaRPr lang="zh-CN" altLang="en-US" sz="2000" dirty="0"/>
          </a:p>
        </p:txBody>
      </p:sp>
      <p:sp>
        <p:nvSpPr>
          <p:cNvPr id="12" name="TextBox 11"/>
          <p:cNvSpPr txBox="1"/>
          <p:nvPr/>
        </p:nvSpPr>
        <p:spPr>
          <a:xfrm>
            <a:off x="2051720" y="4581128"/>
            <a:ext cx="936104" cy="400110"/>
          </a:xfrm>
          <a:prstGeom prst="rect">
            <a:avLst/>
          </a:prstGeom>
          <a:noFill/>
        </p:spPr>
        <p:txBody>
          <a:bodyPr wrap="square" rtlCol="0">
            <a:spAutoFit/>
          </a:bodyPr>
          <a:lstStyle/>
          <a:p>
            <a:r>
              <a:rPr lang="zh-CN" altLang="en-US" sz="2000" dirty="0" smtClean="0"/>
              <a:t>（</a:t>
            </a:r>
            <a:r>
              <a:rPr lang="en-US" altLang="zh-CN" sz="2000" dirty="0" smtClean="0"/>
              <a:t>c</a:t>
            </a:r>
            <a:r>
              <a:rPr lang="zh-CN" altLang="en-US" sz="2000" dirty="0" smtClean="0"/>
              <a:t>）</a:t>
            </a:r>
            <a:endParaRPr lang="zh-CN" altLang="en-US" sz="2000" dirty="0"/>
          </a:p>
        </p:txBody>
      </p:sp>
      <p:sp>
        <p:nvSpPr>
          <p:cNvPr id="13" name="TextBox 12"/>
          <p:cNvSpPr txBox="1"/>
          <p:nvPr/>
        </p:nvSpPr>
        <p:spPr>
          <a:xfrm>
            <a:off x="6516216" y="4509120"/>
            <a:ext cx="936104" cy="400110"/>
          </a:xfrm>
          <a:prstGeom prst="rect">
            <a:avLst/>
          </a:prstGeom>
          <a:noFill/>
        </p:spPr>
        <p:txBody>
          <a:bodyPr wrap="square" rtlCol="0">
            <a:spAutoFit/>
          </a:bodyPr>
          <a:lstStyle/>
          <a:p>
            <a:r>
              <a:rPr lang="zh-CN" altLang="en-US" sz="2000" dirty="0" smtClean="0"/>
              <a:t>（</a:t>
            </a:r>
            <a:r>
              <a:rPr lang="en-US" altLang="zh-CN" sz="2000" dirty="0" smtClean="0"/>
              <a:t>d</a:t>
            </a:r>
            <a:r>
              <a:rPr lang="zh-CN" altLang="en-US" sz="2000" dirty="0" smtClean="0"/>
              <a:t>）</a:t>
            </a:r>
            <a:endParaRPr lang="zh-CN" altLang="en-US" sz="2000" dirty="0"/>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音频数字化</a:t>
            </a:r>
            <a:endParaRPr lang="zh-CN" altLang="en-US" dirty="0"/>
          </a:p>
        </p:txBody>
      </p:sp>
      <p:sp>
        <p:nvSpPr>
          <p:cNvPr id="3" name="内容占位符 2"/>
          <p:cNvSpPr>
            <a:spLocks noGrp="1"/>
          </p:cNvSpPr>
          <p:nvPr>
            <p:ph idx="1"/>
          </p:nvPr>
        </p:nvSpPr>
        <p:spPr>
          <a:xfrm>
            <a:off x="889248" y="1361876"/>
            <a:ext cx="7859216" cy="4587404"/>
          </a:xfrm>
        </p:spPr>
        <p:txBody>
          <a:bodyPr/>
          <a:lstStyle/>
          <a:p>
            <a:r>
              <a:rPr lang="zh-CN" altLang="en-US" sz="2800" dirty="0" smtClean="0"/>
              <a:t>数字化的必要性</a:t>
            </a:r>
            <a:endParaRPr lang="en-US" altLang="zh-CN" sz="2800" dirty="0" smtClean="0"/>
          </a:p>
          <a:p>
            <a:pPr lvl="1"/>
            <a:r>
              <a:rPr lang="zh-CN" altLang="en-US" sz="2400" dirty="0" smtClean="0"/>
              <a:t>模拟信号的动态范围不足</a:t>
            </a:r>
            <a:endParaRPr lang="en-US" altLang="zh-CN" sz="2400" dirty="0" smtClean="0"/>
          </a:p>
          <a:p>
            <a:pPr lvl="2"/>
            <a:r>
              <a:rPr lang="zh-CN" altLang="en-US" sz="2000" dirty="0" smtClean="0"/>
              <a:t>磁带</a:t>
            </a:r>
            <a:r>
              <a:rPr lang="en-US" altLang="zh-CN" sz="2000" dirty="0" smtClean="0"/>
              <a:t>56 dB</a:t>
            </a:r>
            <a:r>
              <a:rPr lang="zh-CN" altLang="en-US" sz="2000" dirty="0" smtClean="0"/>
              <a:t>，</a:t>
            </a:r>
            <a:r>
              <a:rPr lang="en-US" altLang="zh-CN" sz="2000" dirty="0" smtClean="0"/>
              <a:t>CD 96 dB</a:t>
            </a:r>
          </a:p>
          <a:p>
            <a:pPr lvl="1"/>
            <a:r>
              <a:rPr lang="zh-CN" altLang="zh-CN" sz="2400" dirty="0" smtClean="0"/>
              <a:t>计算机处理、存储的都是数字信息</a:t>
            </a:r>
            <a:r>
              <a:rPr lang="zh-CN" altLang="en-US" sz="2400" dirty="0" smtClean="0"/>
              <a:t>，</a:t>
            </a:r>
            <a:r>
              <a:rPr lang="zh-CN" altLang="zh-CN" sz="2400" dirty="0" smtClean="0"/>
              <a:t>即“</a:t>
            </a:r>
            <a:r>
              <a:rPr lang="en-US" altLang="zh-CN" sz="2400" dirty="0" smtClean="0"/>
              <a:t>0</a:t>
            </a:r>
            <a:r>
              <a:rPr lang="zh-CN" altLang="zh-CN" sz="2400" dirty="0" smtClean="0"/>
              <a:t>”和“</a:t>
            </a:r>
            <a:r>
              <a:rPr lang="en-US" altLang="zh-CN" sz="2400" dirty="0" smtClean="0"/>
              <a:t>1</a:t>
            </a:r>
            <a:r>
              <a:rPr lang="zh-CN" altLang="zh-CN" sz="2400" dirty="0" smtClean="0"/>
              <a:t>”信号</a:t>
            </a:r>
            <a:endParaRPr lang="en-US" altLang="zh-CN" sz="2400" dirty="0" smtClean="0"/>
          </a:p>
          <a:p>
            <a:r>
              <a:rPr lang="zh-CN" altLang="en-US" sz="2800" dirty="0" smtClean="0"/>
              <a:t>数字化的特点</a:t>
            </a:r>
            <a:endParaRPr lang="en-US" altLang="zh-CN" sz="2800" dirty="0" smtClean="0"/>
          </a:p>
          <a:p>
            <a:pPr lvl="1"/>
            <a:r>
              <a:rPr lang="zh-CN" altLang="en-US" sz="2400" dirty="0" smtClean="0"/>
              <a:t>动态范围大</a:t>
            </a:r>
            <a:endParaRPr lang="en-US" altLang="zh-CN" sz="2400" dirty="0" smtClean="0"/>
          </a:p>
          <a:p>
            <a:pPr lvl="1"/>
            <a:r>
              <a:rPr lang="zh-CN" altLang="en-US" sz="2400" dirty="0" smtClean="0"/>
              <a:t>信息易处理</a:t>
            </a:r>
            <a:endParaRPr lang="en-US" altLang="zh-CN" sz="2400" dirty="0" smtClean="0"/>
          </a:p>
          <a:p>
            <a:pPr lvl="1"/>
            <a:r>
              <a:rPr lang="zh-CN" altLang="en-US" sz="2400" dirty="0" smtClean="0"/>
              <a:t>媒体易保存</a:t>
            </a:r>
            <a:endParaRPr lang="en-US" altLang="zh-CN" sz="2400" dirty="0" smtClean="0"/>
          </a:p>
          <a:p>
            <a:pPr lvl="1"/>
            <a:r>
              <a:rPr lang="zh-CN" altLang="en-US" sz="2400" dirty="0" smtClean="0"/>
              <a:t>成本低</a:t>
            </a:r>
            <a:endParaRPr lang="en-US" altLang="zh-CN" sz="2400" dirty="0" smtClean="0"/>
          </a:p>
          <a:p>
            <a:pPr lvl="1"/>
            <a:r>
              <a:rPr lang="zh-CN" altLang="en-US" sz="2400" dirty="0" smtClean="0"/>
              <a:t>可靠性高</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数字化方法（三步曲）</a:t>
            </a:r>
            <a:endParaRPr lang="zh-CN" altLang="en-US" dirty="0"/>
          </a:p>
        </p:txBody>
      </p:sp>
      <p:sp>
        <p:nvSpPr>
          <p:cNvPr id="3" name="内容占位符 2"/>
          <p:cNvSpPr>
            <a:spLocks noGrp="1"/>
          </p:cNvSpPr>
          <p:nvPr>
            <p:ph idx="1"/>
          </p:nvPr>
        </p:nvSpPr>
        <p:spPr/>
        <p:txBody>
          <a:bodyPr/>
          <a:lstStyle/>
          <a:p>
            <a:r>
              <a:rPr lang="zh-CN" altLang="en-US" dirty="0" smtClean="0"/>
              <a:t>采样</a:t>
            </a:r>
            <a:endParaRPr lang="en-US" altLang="zh-CN" dirty="0" smtClean="0"/>
          </a:p>
          <a:p>
            <a:pPr lvl="1"/>
            <a:r>
              <a:rPr lang="zh-CN" altLang="en-US" dirty="0" smtClean="0"/>
              <a:t>以适当的时间间隔观测模拟信号波形幅值的过程</a:t>
            </a:r>
            <a:endParaRPr lang="en-US" altLang="zh-CN" dirty="0" smtClean="0"/>
          </a:p>
          <a:p>
            <a:r>
              <a:rPr lang="zh-CN" altLang="en-US" dirty="0" smtClean="0"/>
              <a:t>量化</a:t>
            </a:r>
            <a:endParaRPr lang="en-US" altLang="zh-CN" dirty="0" smtClean="0"/>
          </a:p>
          <a:p>
            <a:pPr lvl="1"/>
            <a:r>
              <a:rPr lang="zh-CN" altLang="en-US" dirty="0" smtClean="0"/>
              <a:t>将采样时刻的信号幅值归整（四舍五入）到与其最接近的整数标度的过程</a:t>
            </a:r>
            <a:endParaRPr lang="en-US" altLang="zh-CN" dirty="0" smtClean="0"/>
          </a:p>
          <a:p>
            <a:r>
              <a:rPr lang="zh-CN" altLang="en-US" dirty="0" smtClean="0"/>
              <a:t>编码</a:t>
            </a:r>
            <a:endParaRPr lang="en-US" altLang="zh-CN" dirty="0" smtClean="0"/>
          </a:p>
          <a:p>
            <a:pPr lvl="1"/>
            <a:r>
              <a:rPr lang="zh-CN" altLang="en-US" dirty="0" smtClean="0"/>
              <a:t>将量化后的各个整数用一个二进制数码序列来表示</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采样、量化、编码的示意图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图片 4" descr="PCM编~1.PNG"/>
          <p:cNvPicPr>
            <a:picLocks noChangeAspect="1"/>
          </p:cNvPicPr>
          <p:nvPr/>
        </p:nvPicPr>
        <p:blipFill>
          <a:blip r:embed="rId2" cstate="print"/>
          <a:stretch>
            <a:fillRect/>
          </a:stretch>
        </p:blipFill>
        <p:spPr>
          <a:xfrm>
            <a:off x="571500" y="1076325"/>
            <a:ext cx="8001000" cy="470535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r>
              <a:rPr lang="zh-CN" altLang="en-US" smtClean="0">
                <a:ea typeface="宋体" pitchFamily="2" charset="-122"/>
              </a:rPr>
              <a:t>人机交互角度的音频信号处理</a:t>
            </a:r>
          </a:p>
        </p:txBody>
      </p:sp>
      <p:sp>
        <p:nvSpPr>
          <p:cNvPr id="67587" name="内容占位符 2"/>
          <p:cNvSpPr>
            <a:spLocks noGrp="1"/>
          </p:cNvSpPr>
          <p:nvPr>
            <p:ph idx="1"/>
          </p:nvPr>
        </p:nvSpPr>
        <p:spPr/>
        <p:txBody>
          <a:bodyPr/>
          <a:lstStyle/>
          <a:p>
            <a:pPr>
              <a:lnSpc>
                <a:spcPct val="140000"/>
              </a:lnSpc>
            </a:pPr>
            <a:r>
              <a:rPr lang="zh-CN" altLang="en-US" sz="2800" smtClean="0">
                <a:latin typeface="Arial" pitchFamily="34" charset="0"/>
                <a:ea typeface="宋体" pitchFamily="2" charset="-122"/>
              </a:rPr>
              <a:t>人与计算机通信（计算机接收音频信号）</a:t>
            </a:r>
            <a:endParaRPr lang="en-US" altLang="zh-CN" sz="2800" smtClean="0">
              <a:latin typeface="Arial" pitchFamily="34" charset="0"/>
              <a:ea typeface="宋体" pitchFamily="2" charset="-122"/>
            </a:endParaRPr>
          </a:p>
          <a:p>
            <a:pPr lvl="1">
              <a:lnSpc>
                <a:spcPct val="140000"/>
              </a:lnSpc>
            </a:pPr>
            <a:r>
              <a:rPr lang="zh-CN" altLang="en-US" sz="2400" smtClean="0">
                <a:latin typeface="Arial" pitchFamily="34" charset="0"/>
                <a:ea typeface="宋体" pitchFamily="2" charset="-122"/>
              </a:rPr>
              <a:t>音频获取；语音识别与理解</a:t>
            </a:r>
            <a:endParaRPr lang="en-US" altLang="zh-CN" sz="2400" smtClean="0">
              <a:latin typeface="Arial" pitchFamily="34" charset="0"/>
              <a:ea typeface="宋体" pitchFamily="2" charset="-122"/>
            </a:endParaRPr>
          </a:p>
          <a:p>
            <a:pPr>
              <a:lnSpc>
                <a:spcPct val="130000"/>
              </a:lnSpc>
            </a:pPr>
            <a:r>
              <a:rPr lang="zh-CN" altLang="en-US" sz="2800" smtClean="0">
                <a:latin typeface="Arial" pitchFamily="34" charset="0"/>
                <a:ea typeface="宋体" pitchFamily="2" charset="-122"/>
              </a:rPr>
              <a:t>计算机与人通信（计算机输出音频）</a:t>
            </a:r>
            <a:endParaRPr lang="en-US" altLang="zh-CN" sz="2800" smtClean="0">
              <a:latin typeface="Arial" pitchFamily="34" charset="0"/>
              <a:ea typeface="宋体" pitchFamily="2" charset="-122"/>
            </a:endParaRPr>
          </a:p>
          <a:p>
            <a:pPr lvl="1">
              <a:lnSpc>
                <a:spcPct val="130000"/>
              </a:lnSpc>
            </a:pPr>
            <a:r>
              <a:rPr lang="zh-CN" altLang="en-US" sz="2400" smtClean="0">
                <a:latin typeface="Arial" pitchFamily="34" charset="0"/>
                <a:ea typeface="宋体" pitchFamily="2" charset="-122"/>
              </a:rPr>
              <a:t>音频合成：包括音乐合成和语音合成</a:t>
            </a:r>
            <a:endParaRPr lang="en-US" altLang="zh-CN" sz="2400" smtClean="0">
              <a:latin typeface="Arial" pitchFamily="34" charset="0"/>
              <a:ea typeface="宋体" pitchFamily="2" charset="-122"/>
            </a:endParaRPr>
          </a:p>
          <a:p>
            <a:pPr lvl="1">
              <a:lnSpc>
                <a:spcPct val="130000"/>
              </a:lnSpc>
            </a:pPr>
            <a:r>
              <a:rPr lang="zh-CN" altLang="en-US" sz="2400" smtClean="0">
                <a:latin typeface="Arial" pitchFamily="34" charset="0"/>
                <a:ea typeface="宋体" pitchFamily="2" charset="-122"/>
              </a:rPr>
              <a:t>声音定位：包括立体声模拟</a:t>
            </a:r>
            <a:endParaRPr lang="en-US" altLang="zh-CN" sz="2400" smtClean="0">
              <a:latin typeface="Arial" pitchFamily="34" charset="0"/>
              <a:ea typeface="宋体" pitchFamily="2" charset="-122"/>
            </a:endParaRPr>
          </a:p>
          <a:p>
            <a:pPr lvl="1">
              <a:lnSpc>
                <a:spcPct val="130000"/>
              </a:lnSpc>
            </a:pPr>
            <a:r>
              <a:rPr lang="zh-CN" altLang="en-US" sz="2400" smtClean="0">
                <a:latin typeface="Arial" pitchFamily="34" charset="0"/>
                <a:ea typeface="宋体" pitchFamily="2" charset="-122"/>
              </a:rPr>
              <a:t>音频</a:t>
            </a:r>
            <a:r>
              <a:rPr lang="en-US" altLang="zh-CN" sz="2400" smtClean="0">
                <a:latin typeface="Arial" pitchFamily="34" charset="0"/>
                <a:ea typeface="宋体" pitchFamily="2" charset="-122"/>
              </a:rPr>
              <a:t>/</a:t>
            </a:r>
            <a:r>
              <a:rPr lang="zh-CN" altLang="en-US" sz="2400" smtClean="0">
                <a:latin typeface="Arial" pitchFamily="34" charset="0"/>
                <a:ea typeface="宋体" pitchFamily="2" charset="-122"/>
              </a:rPr>
              <a:t>视频同步：目的是让计算机产生真实感声音</a:t>
            </a:r>
            <a:endParaRPr lang="en-US" altLang="zh-CN" sz="2400" smtClean="0">
              <a:latin typeface="Arial" pitchFamily="34" charset="0"/>
              <a:ea typeface="宋体" pitchFamily="2" charset="-122"/>
            </a:endParaRPr>
          </a:p>
          <a:p>
            <a:pPr>
              <a:lnSpc>
                <a:spcPct val="130000"/>
              </a:lnSpc>
            </a:pPr>
            <a:r>
              <a:rPr lang="zh-CN" altLang="en-US" sz="2800" smtClean="0">
                <a:latin typeface="Arial" pitchFamily="34" charset="0"/>
                <a:ea typeface="宋体" pitchFamily="2" charset="-122"/>
              </a:rPr>
              <a:t>人</a:t>
            </a:r>
            <a:r>
              <a:rPr lang="en-US" altLang="zh-CN" sz="2800" smtClean="0">
                <a:latin typeface="Arial" pitchFamily="34" charset="0"/>
                <a:ea typeface="宋体" pitchFamily="2" charset="-122"/>
              </a:rPr>
              <a:t>—</a:t>
            </a:r>
            <a:r>
              <a:rPr lang="zh-CN" altLang="en-US" sz="2800" smtClean="0">
                <a:latin typeface="Arial" pitchFamily="34" charset="0"/>
                <a:ea typeface="宋体" pitchFamily="2" charset="-122"/>
              </a:rPr>
              <a:t>计算机</a:t>
            </a:r>
            <a:r>
              <a:rPr lang="en-US" altLang="zh-CN" sz="2800" smtClean="0">
                <a:latin typeface="Arial" pitchFamily="34" charset="0"/>
                <a:ea typeface="宋体" pitchFamily="2" charset="-122"/>
              </a:rPr>
              <a:t>—</a:t>
            </a:r>
            <a:r>
              <a:rPr lang="zh-CN" altLang="en-US" sz="2800" smtClean="0">
                <a:latin typeface="Arial" pitchFamily="34" charset="0"/>
                <a:ea typeface="宋体" pitchFamily="2" charset="-122"/>
              </a:rPr>
              <a:t>人通信（通过网络）</a:t>
            </a:r>
            <a:endParaRPr lang="en-US" altLang="zh-CN" sz="2800" smtClean="0">
              <a:latin typeface="Arial" pitchFamily="34" charset="0"/>
              <a:ea typeface="宋体" pitchFamily="2" charset="-122"/>
            </a:endParaRPr>
          </a:p>
          <a:p>
            <a:pPr lvl="1">
              <a:lnSpc>
                <a:spcPct val="130000"/>
              </a:lnSpc>
            </a:pPr>
            <a:r>
              <a:rPr lang="zh-CN" altLang="en-US" sz="2400" smtClean="0">
                <a:latin typeface="Arial" pitchFamily="34" charset="0"/>
                <a:ea typeface="宋体" pitchFamily="2" charset="-122"/>
              </a:rPr>
              <a:t>语音采集、音频编码</a:t>
            </a:r>
            <a:r>
              <a:rPr lang="en-US" altLang="zh-CN" sz="2400" smtClean="0">
                <a:latin typeface="Arial" pitchFamily="34" charset="0"/>
                <a:ea typeface="宋体" pitchFamily="2" charset="-122"/>
              </a:rPr>
              <a:t>/</a:t>
            </a:r>
            <a:r>
              <a:rPr lang="zh-CN" altLang="en-US" sz="2400" smtClean="0">
                <a:latin typeface="Arial" pitchFamily="34" charset="0"/>
                <a:ea typeface="宋体" pitchFamily="2" charset="-122"/>
              </a:rPr>
              <a:t>解码、音频传输等</a:t>
            </a:r>
          </a:p>
          <a:p>
            <a:endParaRPr lang="zh-CN" altLang="en-US" smtClean="0">
              <a:ea typeface="宋体" pitchFamily="2" charset="-122"/>
            </a:endParaRPr>
          </a:p>
        </p:txBody>
      </p:sp>
      <p:sp>
        <p:nvSpPr>
          <p:cNvPr id="675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标题 1"/>
          <p:cNvSpPr>
            <a:spLocks noGrp="1"/>
          </p:cNvSpPr>
          <p:nvPr>
            <p:ph type="title"/>
          </p:nvPr>
        </p:nvSpPr>
        <p:spPr/>
        <p:txBody>
          <a:bodyPr/>
          <a:lstStyle/>
          <a:p>
            <a:r>
              <a:rPr lang="zh-CN" altLang="en-US" dirty="0" smtClean="0">
                <a:ea typeface="宋体" pitchFamily="2" charset="-122"/>
              </a:rPr>
              <a:t>音频数字化的步骤</a:t>
            </a:r>
            <a:r>
              <a:rPr lang="en-US" altLang="zh-CN" dirty="0" smtClean="0">
                <a:ea typeface="宋体" pitchFamily="2" charset="-122"/>
              </a:rPr>
              <a:t>—</a:t>
            </a:r>
            <a:r>
              <a:rPr lang="zh-CN" altLang="en-US" dirty="0" smtClean="0">
                <a:ea typeface="宋体" pitchFamily="2" charset="-122"/>
              </a:rPr>
              <a:t>采样</a:t>
            </a:r>
          </a:p>
        </p:txBody>
      </p:sp>
      <p:sp>
        <p:nvSpPr>
          <p:cNvPr id="9222" name="内容占位符 2"/>
          <p:cNvSpPr>
            <a:spLocks noGrp="1"/>
          </p:cNvSpPr>
          <p:nvPr>
            <p:ph idx="1"/>
          </p:nvPr>
        </p:nvSpPr>
        <p:spPr>
          <a:xfrm>
            <a:off x="857250" y="2786063"/>
            <a:ext cx="8077200" cy="2914650"/>
          </a:xfrm>
        </p:spPr>
        <p:txBody>
          <a:bodyPr/>
          <a:lstStyle/>
          <a:p>
            <a:r>
              <a:rPr lang="zh-CN" altLang="en-US" sz="2800" dirty="0" smtClean="0">
                <a:ea typeface="宋体" pitchFamily="2" charset="-122"/>
              </a:rPr>
              <a:t>采样频率～抽样周期</a:t>
            </a:r>
            <a:endParaRPr lang="en-US" altLang="zh-CN" sz="2800" dirty="0" smtClean="0">
              <a:ea typeface="宋体" pitchFamily="2" charset="-122"/>
            </a:endParaRPr>
          </a:p>
          <a:p>
            <a:r>
              <a:rPr lang="zh-CN" altLang="en-US" sz="2800" dirty="0" smtClean="0">
                <a:ea typeface="宋体" pitchFamily="2" charset="-122"/>
              </a:rPr>
              <a:t>时间上的离散</a:t>
            </a:r>
            <a:endParaRPr lang="en-US" altLang="zh-CN" sz="2800" dirty="0" smtClean="0">
              <a:ea typeface="宋体" pitchFamily="2" charset="-122"/>
            </a:endParaRPr>
          </a:p>
          <a:p>
            <a:r>
              <a:rPr lang="zh-CN" altLang="en-US" sz="2800" dirty="0" smtClean="0">
                <a:ea typeface="宋体" pitchFamily="2" charset="-122"/>
              </a:rPr>
              <a:t>采样值能完全恢复原来信号么？</a:t>
            </a:r>
            <a:endParaRPr lang="en-US" altLang="zh-CN" sz="2800" dirty="0" smtClean="0">
              <a:ea typeface="宋体" pitchFamily="2" charset="-122"/>
            </a:endParaRPr>
          </a:p>
          <a:p>
            <a:pPr lvl="1"/>
            <a:r>
              <a:rPr lang="zh-CN" altLang="en-US" sz="2400" dirty="0" smtClean="0">
                <a:latin typeface="宋体" pitchFamily="2" charset="-122"/>
                <a:ea typeface="宋体" pitchFamily="2" charset="-122"/>
              </a:rPr>
              <a:t>在一定条件下，用离散的序列可以完全代表一个连续函数，什么条件？</a:t>
            </a:r>
            <a:endParaRPr lang="en-US" altLang="zh-CN" sz="2400" dirty="0" smtClean="0">
              <a:latin typeface="宋体" pitchFamily="2" charset="-122"/>
              <a:ea typeface="宋体" pitchFamily="2" charset="-122"/>
            </a:endParaRPr>
          </a:p>
          <a:p>
            <a:pPr lvl="1"/>
            <a:r>
              <a:rPr lang="en-US" altLang="zh-CN" sz="2400" dirty="0" err="1" smtClean="0">
                <a:latin typeface="Arial" pitchFamily="34" charset="0"/>
                <a:ea typeface="宋体" pitchFamily="2" charset="-122"/>
              </a:rPr>
              <a:t>Nyquist</a:t>
            </a:r>
            <a:r>
              <a:rPr lang="zh-CN" altLang="en-US" sz="2400" dirty="0" smtClean="0">
                <a:latin typeface="Arial" pitchFamily="34" charset="0"/>
                <a:ea typeface="宋体" pitchFamily="2" charset="-122"/>
              </a:rPr>
              <a:t>采样定理：</a:t>
            </a:r>
            <a:r>
              <a:rPr lang="zh-CN" altLang="en-US" sz="2400" dirty="0" smtClean="0">
                <a:latin typeface="宋体" pitchFamily="2" charset="-122"/>
                <a:ea typeface="宋体" pitchFamily="2" charset="-122"/>
              </a:rPr>
              <a:t>采样频率高于声音信号最高频率的两倍时，才能把数字信号表示的声音还原成为原来的声音</a:t>
            </a:r>
            <a:endParaRPr lang="zh-CN" altLang="en-US" sz="2400" dirty="0" smtClean="0">
              <a:latin typeface="Arial" pitchFamily="34" charset="0"/>
              <a:ea typeface="宋体" pitchFamily="2" charset="-122"/>
            </a:endParaRPr>
          </a:p>
          <a:p>
            <a:endParaRPr lang="en-US" altLang="zh-CN" dirty="0" smtClean="0">
              <a:ea typeface="宋体" pitchFamily="2" charset="-122"/>
            </a:endParaRPr>
          </a:p>
        </p:txBody>
      </p:sp>
      <p:sp>
        <p:nvSpPr>
          <p:cNvPr id="922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9218" name="Object 4"/>
          <p:cNvGraphicFramePr>
            <a:graphicFrameLocks noChangeAspect="1"/>
          </p:cNvGraphicFramePr>
          <p:nvPr/>
        </p:nvGraphicFramePr>
        <p:xfrm>
          <a:off x="785813" y="1176338"/>
          <a:ext cx="8001000" cy="1752600"/>
        </p:xfrm>
        <a:graphic>
          <a:graphicData uri="http://schemas.openxmlformats.org/presentationml/2006/ole">
            <p:oleObj spid="_x0000_s9218" name="图片" r:id="rId3" imgW="5029200" imgH="1013400" progId="Word.Picture.8">
              <p:embed/>
            </p:oleObj>
          </a:graphicData>
        </a:graphic>
      </p:graphicFrame>
      <p:graphicFrame>
        <p:nvGraphicFramePr>
          <p:cNvPr id="9219" name="Object 9"/>
          <p:cNvGraphicFramePr>
            <a:graphicFrameLocks noChangeAspect="1"/>
          </p:cNvGraphicFramePr>
          <p:nvPr/>
        </p:nvGraphicFramePr>
        <p:xfrm>
          <a:off x="6486525" y="3646488"/>
          <a:ext cx="1585913" cy="711200"/>
        </p:xfrm>
        <a:graphic>
          <a:graphicData uri="http://schemas.openxmlformats.org/presentationml/2006/ole">
            <p:oleObj spid="_x0000_s9219" name="Equation" r:id="rId4" imgW="482400" imgH="215640" progId="Equation.3">
              <p:embed/>
            </p:oleObj>
          </a:graphicData>
        </a:graphic>
      </p:graphicFrame>
      <p:graphicFrame>
        <p:nvGraphicFramePr>
          <p:cNvPr id="9220" name="Object 5"/>
          <p:cNvGraphicFramePr>
            <a:graphicFrameLocks noChangeAspect="1"/>
          </p:cNvGraphicFramePr>
          <p:nvPr/>
        </p:nvGraphicFramePr>
        <p:xfrm>
          <a:off x="5710238" y="2755900"/>
          <a:ext cx="3171825" cy="627063"/>
        </p:xfrm>
        <a:graphic>
          <a:graphicData uri="http://schemas.openxmlformats.org/presentationml/2006/ole">
            <p:oleObj spid="_x0000_s9220" name="公式" r:id="rId5" imgW="965160" imgH="190440" progId="Equation.3">
              <p:embed/>
            </p:oleObj>
          </a:graphicData>
        </a:graphic>
      </p:graphicFrame>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采样定理说明</a:t>
            </a:r>
            <a:r>
              <a:rPr lang="en-US" altLang="zh-CN" dirty="0" smtClean="0"/>
              <a:t>——</a:t>
            </a:r>
            <a:r>
              <a:rPr lang="zh-CN" altLang="en-US" dirty="0" smtClean="0"/>
              <a:t>采样信号的频谱</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431106" name="Picture 2" descr="fig6_2_1.gif (3678 字节)"/>
          <p:cNvPicPr>
            <a:picLocks noChangeAspect="1" noChangeArrowheads="1"/>
          </p:cNvPicPr>
          <p:nvPr/>
        </p:nvPicPr>
        <p:blipFill>
          <a:blip r:embed="rId2" cstate="print"/>
          <a:srcRect/>
          <a:stretch>
            <a:fillRect/>
          </a:stretch>
        </p:blipFill>
        <p:spPr bwMode="auto">
          <a:xfrm>
            <a:off x="1115616" y="1124744"/>
            <a:ext cx="7488832" cy="4907935"/>
          </a:xfrm>
          <a:prstGeom prst="rect">
            <a:avLst/>
          </a:prstGeom>
          <a:noFill/>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采样定理说明</a:t>
            </a:r>
            <a:r>
              <a:rPr lang="en-US" altLang="zh-CN" dirty="0" smtClean="0"/>
              <a:t>——</a:t>
            </a:r>
            <a:r>
              <a:rPr lang="zh-CN" altLang="en-US" dirty="0" smtClean="0"/>
              <a:t>混频现象</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图片 4" descr="z4.gif"/>
          <p:cNvPicPr>
            <a:picLocks noChangeAspect="1"/>
          </p:cNvPicPr>
          <p:nvPr/>
        </p:nvPicPr>
        <p:blipFill>
          <a:blip r:embed="rId2" cstate="print"/>
          <a:stretch>
            <a:fillRect/>
          </a:stretch>
        </p:blipFill>
        <p:spPr>
          <a:xfrm>
            <a:off x="1331640" y="1124744"/>
            <a:ext cx="6912768" cy="5163241"/>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采样定理说明</a:t>
            </a:r>
            <a:r>
              <a:rPr lang="en-US" altLang="zh-CN" dirty="0" smtClean="0"/>
              <a:t>——</a:t>
            </a:r>
            <a:r>
              <a:rPr lang="zh-CN" altLang="en-US" dirty="0" smtClean="0"/>
              <a:t>时域角度</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6" name="图片 5" descr="z5.gif"/>
          <p:cNvPicPr>
            <a:picLocks noChangeAspect="1"/>
          </p:cNvPicPr>
          <p:nvPr/>
        </p:nvPicPr>
        <p:blipFill>
          <a:blip r:embed="rId2" cstate="print"/>
          <a:stretch>
            <a:fillRect/>
          </a:stretch>
        </p:blipFill>
        <p:spPr>
          <a:xfrm>
            <a:off x="899592" y="1484784"/>
            <a:ext cx="7466092" cy="432048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音频数字化的步骤</a:t>
            </a:r>
            <a:r>
              <a:rPr lang="en-US" altLang="zh-CN" dirty="0" smtClean="0">
                <a:ea typeface="宋体" pitchFamily="2" charset="-122"/>
              </a:rPr>
              <a:t>—</a:t>
            </a:r>
            <a:r>
              <a:rPr lang="zh-CN" altLang="en-US" dirty="0" smtClean="0">
                <a:ea typeface="宋体" pitchFamily="2" charset="-122"/>
              </a:rPr>
              <a:t>量化</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98" name="TextBox 97"/>
          <p:cNvSpPr txBox="1"/>
          <p:nvPr/>
        </p:nvSpPr>
        <p:spPr>
          <a:xfrm>
            <a:off x="827584" y="2708920"/>
            <a:ext cx="7848872" cy="4007251"/>
          </a:xfrm>
          <a:prstGeom prst="rect">
            <a:avLst/>
          </a:prstGeom>
          <a:noFill/>
        </p:spPr>
        <p:txBody>
          <a:bodyPr wrap="square" rtlCol="0">
            <a:spAutoFit/>
          </a:bodyPr>
          <a:lstStyle/>
          <a:p>
            <a:pPr>
              <a:lnSpc>
                <a:spcPct val="120000"/>
              </a:lnSpc>
              <a:buFont typeface="Arial" pitchFamily="34" charset="0"/>
              <a:buChar char="•"/>
            </a:pPr>
            <a:r>
              <a:rPr lang="zh-CN" altLang="en-US" sz="2800" dirty="0" smtClean="0"/>
              <a:t>参数：量化位数～采样分辨率（采样精度）</a:t>
            </a:r>
            <a:endParaRPr lang="en-US" altLang="zh-CN" sz="2800" dirty="0" smtClean="0"/>
          </a:p>
          <a:p>
            <a:pPr>
              <a:lnSpc>
                <a:spcPct val="120000"/>
              </a:lnSpc>
              <a:buFont typeface="Arial" pitchFamily="34" charset="0"/>
              <a:buChar char="•"/>
            </a:pPr>
            <a:r>
              <a:rPr lang="zh-CN" altLang="en-US" sz="2800" dirty="0" smtClean="0"/>
              <a:t>采样是时间上的离散，量化是幅度上的离散</a:t>
            </a:r>
            <a:endParaRPr lang="en-US" altLang="zh-CN" sz="2800" dirty="0" smtClean="0"/>
          </a:p>
          <a:p>
            <a:pPr>
              <a:lnSpc>
                <a:spcPct val="120000"/>
              </a:lnSpc>
              <a:buFont typeface="Arial" pitchFamily="34" charset="0"/>
              <a:buChar char="•"/>
            </a:pPr>
            <a:r>
              <a:rPr lang="zh-CN" altLang="en-US" sz="2800" dirty="0" smtClean="0"/>
              <a:t>从数学上看，量化过程是把一连续幅度的无限集合映射成一个离散幅度的有限集合</a:t>
            </a:r>
            <a:endParaRPr lang="en-US" altLang="zh-CN" sz="2800" dirty="0" smtClean="0"/>
          </a:p>
          <a:p>
            <a:pPr>
              <a:lnSpc>
                <a:spcPct val="120000"/>
              </a:lnSpc>
              <a:buFont typeface="Arial" pitchFamily="34" charset="0"/>
              <a:buChar char="•"/>
            </a:pPr>
            <a:r>
              <a:rPr lang="zh-CN" altLang="en-US" sz="2800" dirty="0" smtClean="0"/>
              <a:t>分类</a:t>
            </a:r>
            <a:endParaRPr lang="en-US" altLang="zh-CN" sz="2800" dirty="0" smtClean="0"/>
          </a:p>
          <a:p>
            <a:pPr lvl="1">
              <a:lnSpc>
                <a:spcPct val="120000"/>
              </a:lnSpc>
            </a:pPr>
            <a:r>
              <a:rPr lang="zh-CN" altLang="en-US" dirty="0" smtClean="0">
                <a:ea typeface="宋体" charset="-122"/>
              </a:rPr>
              <a:t>均匀量化</a:t>
            </a:r>
            <a:r>
              <a:rPr lang="en-US" altLang="zh-CN" dirty="0" smtClean="0">
                <a:ea typeface="宋体" charset="-122"/>
              </a:rPr>
              <a:t>/</a:t>
            </a:r>
            <a:r>
              <a:rPr lang="zh-CN" altLang="en-US" dirty="0" smtClean="0">
                <a:ea typeface="宋体" charset="-122"/>
              </a:rPr>
              <a:t>线性量化</a:t>
            </a:r>
            <a:r>
              <a:rPr lang="en-US" altLang="zh-CN" dirty="0" smtClean="0">
                <a:ea typeface="宋体" charset="-122"/>
              </a:rPr>
              <a:t>:</a:t>
            </a:r>
            <a:r>
              <a:rPr lang="zh-CN" altLang="en-US" dirty="0" smtClean="0">
                <a:ea typeface="宋体" charset="-122"/>
              </a:rPr>
              <a:t>量化间隔相等</a:t>
            </a:r>
            <a:endParaRPr lang="en-US" altLang="zh-CN" dirty="0" smtClean="0">
              <a:ea typeface="宋体" charset="-122"/>
            </a:endParaRPr>
          </a:p>
          <a:p>
            <a:pPr lvl="1">
              <a:lnSpc>
                <a:spcPct val="120000"/>
              </a:lnSpc>
            </a:pPr>
            <a:r>
              <a:rPr lang="zh-CN" altLang="en-US" dirty="0" smtClean="0">
                <a:ea typeface="宋体" charset="-122"/>
              </a:rPr>
              <a:t>非均匀量化：广泛采用的是对数压缩特性，包括</a:t>
            </a:r>
            <a:r>
              <a:rPr lang="en-US" altLang="zh-CN" dirty="0" smtClean="0">
                <a:ea typeface="宋体" charset="-122"/>
              </a:rPr>
              <a:t>u</a:t>
            </a:r>
            <a:r>
              <a:rPr lang="zh-CN" altLang="en-US" dirty="0" smtClean="0">
                <a:ea typeface="宋体" charset="-122"/>
              </a:rPr>
              <a:t>律和</a:t>
            </a:r>
            <a:r>
              <a:rPr lang="en-US" altLang="zh-CN" dirty="0" smtClean="0">
                <a:ea typeface="宋体" charset="-122"/>
              </a:rPr>
              <a:t>A</a:t>
            </a:r>
            <a:r>
              <a:rPr lang="zh-CN" altLang="en-US" dirty="0" smtClean="0">
                <a:ea typeface="宋体" charset="-122"/>
              </a:rPr>
              <a:t>律扩压算法</a:t>
            </a:r>
            <a:endParaRPr lang="zh-CN" altLang="en-US" dirty="0"/>
          </a:p>
        </p:txBody>
      </p:sp>
      <p:graphicFrame>
        <p:nvGraphicFramePr>
          <p:cNvPr id="330755" name="Object 3"/>
          <p:cNvGraphicFramePr>
            <a:graphicFrameLocks noChangeAspect="1"/>
          </p:cNvGraphicFramePr>
          <p:nvPr/>
        </p:nvGraphicFramePr>
        <p:xfrm>
          <a:off x="1692275" y="1124744"/>
          <a:ext cx="5562600" cy="1600200"/>
        </p:xfrm>
        <a:graphic>
          <a:graphicData uri="http://schemas.openxmlformats.org/presentationml/2006/ole">
            <p:oleObj spid="_x0000_s330755" name="Visio" r:id="rId3" imgW="3408480" imgH="951840"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30755"/>
                                        </p:tgtEl>
                                        <p:attrNameLst>
                                          <p:attrName>style.visibility</p:attrName>
                                        </p:attrNameLst>
                                      </p:cBhvr>
                                      <p:to>
                                        <p:strVal val="visible"/>
                                      </p:to>
                                    </p:set>
                                    <p:animEffect transition="in" filter="blinds(horizontal)">
                                      <p:cBhvr>
                                        <p:cTn id="7" dur="500"/>
                                        <p:tgtEl>
                                          <p:spTgt spid="3307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45157"/>
            <a:ext cx="7086600" cy="563563"/>
          </a:xfrm>
        </p:spPr>
        <p:txBody>
          <a:bodyPr/>
          <a:lstStyle/>
          <a:p>
            <a:r>
              <a:rPr lang="zh-CN" altLang="en-US" dirty="0" smtClean="0"/>
              <a:t>量化的各个物理量含义</a:t>
            </a:r>
            <a:endParaRPr lang="zh-CN" altLang="en-US" dirty="0"/>
          </a:p>
        </p:txBody>
      </p:sp>
      <p:sp>
        <p:nvSpPr>
          <p:cNvPr id="3" name="内容占位符 2"/>
          <p:cNvSpPr>
            <a:spLocks noGrp="1"/>
          </p:cNvSpPr>
          <p:nvPr>
            <p:ph idx="1"/>
          </p:nvPr>
        </p:nvSpPr>
        <p:spPr>
          <a:xfrm>
            <a:off x="827584" y="5589240"/>
            <a:ext cx="7859216" cy="864096"/>
          </a:xfrm>
        </p:spPr>
        <p:txBody>
          <a:bodyPr/>
          <a:lstStyle/>
          <a:p>
            <a:r>
              <a:rPr lang="zh-CN" altLang="en-US" sz="2400" dirty="0" smtClean="0">
                <a:latin typeface="宋体" charset="-122"/>
              </a:rPr>
              <a:t>其输出信号</a:t>
            </a:r>
            <a:r>
              <a:rPr lang="en-US" altLang="zh-CN" sz="2400" dirty="0" err="1" smtClean="0">
                <a:latin typeface="Times New Roman" pitchFamily="18" charset="0"/>
              </a:rPr>
              <a:t>x</a:t>
            </a:r>
            <a:r>
              <a:rPr lang="en-US" altLang="zh-CN" sz="2400" baseline="-30000" dirty="0" err="1" smtClean="0">
                <a:latin typeface="Times New Roman" pitchFamily="18" charset="0"/>
              </a:rPr>
              <a:t>q</a:t>
            </a:r>
            <a:r>
              <a:rPr lang="en-US" altLang="zh-CN" sz="2400" dirty="0" smtClean="0">
                <a:latin typeface="Times New Roman" pitchFamily="18" charset="0"/>
              </a:rPr>
              <a:t>(t)=</a:t>
            </a:r>
            <a:r>
              <a:rPr lang="en-US" altLang="zh-CN" sz="2400" dirty="0" err="1" smtClean="0">
                <a:latin typeface="Times New Roman" pitchFamily="18" charset="0"/>
              </a:rPr>
              <a:t>x</a:t>
            </a:r>
            <a:r>
              <a:rPr lang="en-US" altLang="zh-CN" sz="2400" baseline="-30000" dirty="0" err="1" smtClean="0">
                <a:latin typeface="Times New Roman" pitchFamily="18" charset="0"/>
              </a:rPr>
              <a:t>q</a:t>
            </a:r>
            <a:r>
              <a:rPr lang="en-US" altLang="zh-CN" sz="2400" dirty="0" smtClean="0">
                <a:latin typeface="Times New Roman" pitchFamily="18" charset="0"/>
              </a:rPr>
              <a:t>(</a:t>
            </a:r>
            <a:r>
              <a:rPr lang="en-US" altLang="zh-CN" sz="2400" dirty="0" err="1" smtClean="0">
                <a:latin typeface="Times New Roman" pitchFamily="18" charset="0"/>
              </a:rPr>
              <a:t>kT</a:t>
            </a:r>
            <a:r>
              <a:rPr lang="en-US" altLang="zh-CN" sz="2400" dirty="0" smtClean="0">
                <a:latin typeface="Times New Roman" pitchFamily="18" charset="0"/>
              </a:rPr>
              <a:t>)=</a:t>
            </a:r>
            <a:r>
              <a:rPr lang="en-US" altLang="zh-CN" sz="2400" dirty="0" err="1" smtClean="0">
                <a:latin typeface="Times New Roman" pitchFamily="18" charset="0"/>
              </a:rPr>
              <a:t>q</a:t>
            </a:r>
            <a:r>
              <a:rPr lang="en-US" altLang="zh-CN" sz="2400" baseline="-30000" dirty="0" err="1" smtClean="0">
                <a:latin typeface="Times New Roman" pitchFamily="18" charset="0"/>
              </a:rPr>
              <a:t>i</a:t>
            </a:r>
            <a:r>
              <a:rPr lang="zh-CN" altLang="en-US" sz="2400" dirty="0" smtClean="0">
                <a:latin typeface="Times New Roman" pitchFamily="18" charset="0"/>
              </a:rPr>
              <a:t>，</a:t>
            </a:r>
            <a:r>
              <a:rPr lang="en-US" altLang="zh-CN" sz="2400" dirty="0" err="1" smtClean="0">
                <a:latin typeface="Times New Roman" pitchFamily="18" charset="0"/>
              </a:rPr>
              <a:t>q</a:t>
            </a:r>
            <a:r>
              <a:rPr lang="en-US" altLang="zh-CN" sz="2400" baseline="-30000" dirty="0" err="1" smtClean="0">
                <a:latin typeface="Times New Roman" pitchFamily="18" charset="0"/>
              </a:rPr>
              <a:t>i</a:t>
            </a:r>
            <a:r>
              <a:rPr lang="zh-CN" altLang="en-US" sz="2400" dirty="0" smtClean="0">
                <a:latin typeface="宋体" charset="-122"/>
              </a:rPr>
              <a:t>为第</a:t>
            </a:r>
            <a:r>
              <a:rPr lang="en-US" altLang="zh-CN" sz="2400" dirty="0" err="1" smtClean="0">
                <a:latin typeface="宋体" charset="-122"/>
              </a:rPr>
              <a:t>i</a:t>
            </a:r>
            <a:r>
              <a:rPr lang="zh-CN" altLang="en-US" sz="2400" dirty="0" smtClean="0">
                <a:latin typeface="宋体" charset="-122"/>
              </a:rPr>
              <a:t>个量化级的量化值，</a:t>
            </a:r>
            <a:r>
              <a:rPr lang="en-US" altLang="zh-CN" sz="2400" dirty="0" smtClean="0">
                <a:latin typeface="Times New Roman" pitchFamily="18" charset="0"/>
              </a:rPr>
              <a:t>m</a:t>
            </a:r>
            <a:r>
              <a:rPr lang="en-US" altLang="zh-CN" sz="2400" baseline="-30000" dirty="0" smtClean="0">
                <a:latin typeface="Times New Roman" pitchFamily="18" charset="0"/>
              </a:rPr>
              <a:t>1</a:t>
            </a:r>
            <a:r>
              <a:rPr lang="zh-CN" altLang="en-US" sz="2400" dirty="0" smtClean="0">
                <a:latin typeface="Times New Roman" pitchFamily="18" charset="0"/>
              </a:rPr>
              <a:t>、</a:t>
            </a:r>
            <a:r>
              <a:rPr lang="en-US" altLang="zh-CN" sz="2400" dirty="0" smtClean="0">
                <a:latin typeface="Times New Roman" pitchFamily="18" charset="0"/>
              </a:rPr>
              <a:t>m</a:t>
            </a:r>
            <a:r>
              <a:rPr lang="en-US" altLang="zh-CN" sz="2400" baseline="-30000" dirty="0" smtClean="0">
                <a:latin typeface="Times New Roman" pitchFamily="18" charset="0"/>
              </a:rPr>
              <a:t>2 </a:t>
            </a:r>
            <a:r>
              <a:rPr lang="en-US" altLang="zh-CN" sz="2400" baseline="-30000" dirty="0" smtClean="0">
                <a:latin typeface="Times New Roman" pitchFamily="18" charset="0"/>
                <a:sym typeface="Symbol" pitchFamily="18" charset="2"/>
              </a:rPr>
              <a:t></a:t>
            </a:r>
            <a:r>
              <a:rPr lang="en-US" altLang="zh-CN" sz="2400" dirty="0" smtClean="0">
                <a:latin typeface="Times New Roman" pitchFamily="18" charset="0"/>
              </a:rPr>
              <a:t> m</a:t>
            </a:r>
            <a:r>
              <a:rPr lang="en-US" altLang="zh-CN" sz="2400" baseline="-30000" dirty="0" smtClean="0">
                <a:latin typeface="Times New Roman" pitchFamily="18" charset="0"/>
              </a:rPr>
              <a:t>M-1</a:t>
            </a:r>
            <a:r>
              <a:rPr lang="zh-CN" altLang="en-US" sz="2400" dirty="0" smtClean="0">
                <a:latin typeface="宋体" charset="-122"/>
              </a:rPr>
              <a:t>为量化区间的端点，</a:t>
            </a:r>
            <a:r>
              <a:rPr lang="en-US" altLang="zh-CN" sz="2400" dirty="0" smtClean="0">
                <a:latin typeface="宋体" charset="-122"/>
              </a:rPr>
              <a:t>M</a:t>
            </a:r>
            <a:r>
              <a:rPr lang="zh-CN" altLang="en-US" sz="2400" dirty="0" smtClean="0">
                <a:latin typeface="宋体" charset="-122"/>
              </a:rPr>
              <a:t>为量化级数</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97" name="Picture 4"/>
          <p:cNvPicPr>
            <a:picLocks noChangeAspect="1" noChangeArrowheads="1"/>
          </p:cNvPicPr>
          <p:nvPr/>
        </p:nvPicPr>
        <p:blipFill>
          <a:blip r:embed="rId2" cstate="print"/>
          <a:srcRect/>
          <a:stretch>
            <a:fillRect/>
          </a:stretch>
        </p:blipFill>
        <p:spPr bwMode="auto">
          <a:xfrm>
            <a:off x="1547664" y="978867"/>
            <a:ext cx="5868368" cy="453836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dirty="0" smtClean="0">
                <a:ea typeface="宋体" pitchFamily="2" charset="-122"/>
              </a:rPr>
              <a:t>衡量量化器的指标</a:t>
            </a:r>
          </a:p>
        </p:txBody>
      </p:sp>
      <p:sp>
        <p:nvSpPr>
          <p:cNvPr id="225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268290" name="Object 2"/>
          <p:cNvGraphicFramePr>
            <a:graphicFrameLocks noChangeAspect="1"/>
          </p:cNvGraphicFramePr>
          <p:nvPr/>
        </p:nvGraphicFramePr>
        <p:xfrm>
          <a:off x="3203848" y="1124744"/>
          <a:ext cx="4043924" cy="1224136"/>
        </p:xfrm>
        <a:graphic>
          <a:graphicData uri="http://schemas.openxmlformats.org/presentationml/2006/ole">
            <p:oleObj spid="_x0000_s268290" name="公式" r:id="rId3" imgW="1485900" imgH="482600" progId="Equation.3">
              <p:embed/>
            </p:oleObj>
          </a:graphicData>
        </a:graphic>
      </p:graphicFrame>
      <p:graphicFrame>
        <p:nvGraphicFramePr>
          <p:cNvPr id="268291" name="Object 3"/>
          <p:cNvGraphicFramePr>
            <a:graphicFrameLocks noChangeAspect="1"/>
          </p:cNvGraphicFramePr>
          <p:nvPr/>
        </p:nvGraphicFramePr>
        <p:xfrm>
          <a:off x="3275856" y="2636912"/>
          <a:ext cx="4277017" cy="1296144"/>
        </p:xfrm>
        <a:graphic>
          <a:graphicData uri="http://schemas.openxmlformats.org/presentationml/2006/ole">
            <p:oleObj spid="_x0000_s268291" name="公式" r:id="rId4" imgW="1638300" imgH="508000" progId="Equation.3">
              <p:embed/>
            </p:oleObj>
          </a:graphicData>
        </a:graphic>
      </p:graphicFrame>
      <p:sp>
        <p:nvSpPr>
          <p:cNvPr id="8" name="TextBox 7"/>
          <p:cNvSpPr txBox="1"/>
          <p:nvPr/>
        </p:nvSpPr>
        <p:spPr>
          <a:xfrm>
            <a:off x="1043608" y="1196752"/>
            <a:ext cx="1728192" cy="523220"/>
          </a:xfrm>
          <a:prstGeom prst="rect">
            <a:avLst/>
          </a:prstGeom>
          <a:noFill/>
        </p:spPr>
        <p:txBody>
          <a:bodyPr wrap="square" rtlCol="0">
            <a:spAutoFit/>
          </a:bodyPr>
          <a:lstStyle/>
          <a:p>
            <a:r>
              <a:rPr lang="zh-CN" altLang="en-US" sz="2800" dirty="0" smtClean="0"/>
              <a:t>量化输出</a:t>
            </a:r>
            <a:endParaRPr lang="zh-CN" altLang="en-US" sz="2800" dirty="0"/>
          </a:p>
        </p:txBody>
      </p:sp>
      <p:sp>
        <p:nvSpPr>
          <p:cNvPr id="9" name="TextBox 8"/>
          <p:cNvSpPr txBox="1"/>
          <p:nvPr/>
        </p:nvSpPr>
        <p:spPr>
          <a:xfrm>
            <a:off x="1043608" y="2636912"/>
            <a:ext cx="1656184" cy="523220"/>
          </a:xfrm>
          <a:prstGeom prst="rect">
            <a:avLst/>
          </a:prstGeom>
          <a:noFill/>
        </p:spPr>
        <p:txBody>
          <a:bodyPr wrap="square" rtlCol="0">
            <a:spAutoFit/>
          </a:bodyPr>
          <a:lstStyle/>
          <a:p>
            <a:r>
              <a:rPr lang="zh-CN" altLang="en-US" sz="2800" dirty="0" smtClean="0"/>
              <a:t>量化噪声</a:t>
            </a:r>
            <a:endParaRPr lang="zh-CN" altLang="en-US" sz="2800" dirty="0"/>
          </a:p>
        </p:txBody>
      </p:sp>
      <p:sp>
        <p:nvSpPr>
          <p:cNvPr id="10" name="AutoShape 12"/>
          <p:cNvSpPr>
            <a:spLocks noChangeArrowheads="1"/>
          </p:cNvSpPr>
          <p:nvPr/>
        </p:nvSpPr>
        <p:spPr bwMode="auto">
          <a:xfrm>
            <a:off x="6516216" y="1340768"/>
            <a:ext cx="2555776" cy="1152128"/>
          </a:xfrm>
          <a:prstGeom prst="wedgeRoundRectCallout">
            <a:avLst>
              <a:gd name="adj1" fmla="val -78454"/>
              <a:gd name="adj2" fmla="val 68778"/>
              <a:gd name="adj3" fmla="val 16667"/>
            </a:avLst>
          </a:prstGeom>
          <a:solidFill>
            <a:srgbClr val="FFCC00"/>
          </a:solidFill>
          <a:ln w="9525">
            <a:solidFill>
              <a:schemeClr val="tx1"/>
            </a:solidFill>
            <a:miter lim="800000"/>
            <a:headEnd/>
            <a:tailEnd/>
          </a:ln>
          <a:effectLst/>
        </p:spPr>
        <p:txBody>
          <a:bodyPr/>
          <a:lstStyle/>
          <a:p>
            <a:r>
              <a:rPr lang="zh-CN" altLang="en-US" sz="2000" b="1" dirty="0"/>
              <a:t>抽样值和量化值之间的误差</a:t>
            </a:r>
            <a:r>
              <a:rPr lang="en-US" altLang="zh-CN" sz="2000" b="1" dirty="0"/>
              <a:t>,</a:t>
            </a:r>
            <a:r>
              <a:rPr lang="zh-CN" altLang="en-US" sz="2000" b="1" dirty="0"/>
              <a:t>称量化误差</a:t>
            </a:r>
            <a:r>
              <a:rPr lang="en-US" altLang="zh-CN" sz="2000" b="1" dirty="0"/>
              <a:t>,</a:t>
            </a:r>
            <a:r>
              <a:rPr lang="zh-CN" altLang="en-US" sz="2000" b="1" dirty="0"/>
              <a:t>又称量化噪声。</a:t>
            </a:r>
          </a:p>
        </p:txBody>
      </p:sp>
      <p:graphicFrame>
        <p:nvGraphicFramePr>
          <p:cNvPr id="268292" name="Object 4"/>
          <p:cNvGraphicFramePr>
            <a:graphicFrameLocks noChangeAspect="1"/>
          </p:cNvGraphicFramePr>
          <p:nvPr/>
        </p:nvGraphicFramePr>
        <p:xfrm>
          <a:off x="3287713" y="4259263"/>
          <a:ext cx="4932362" cy="1185862"/>
        </p:xfrm>
        <a:graphic>
          <a:graphicData uri="http://schemas.openxmlformats.org/presentationml/2006/ole">
            <p:oleObj spid="_x0000_s268292" name="公式" r:id="rId5" imgW="1600200" imgH="482400" progId="Equation.3">
              <p:embed/>
            </p:oleObj>
          </a:graphicData>
        </a:graphic>
      </p:graphicFrame>
      <p:sp>
        <p:nvSpPr>
          <p:cNvPr id="12" name="TextBox 11"/>
          <p:cNvSpPr txBox="1"/>
          <p:nvPr/>
        </p:nvSpPr>
        <p:spPr>
          <a:xfrm>
            <a:off x="1115616" y="4355812"/>
            <a:ext cx="1800200" cy="523220"/>
          </a:xfrm>
          <a:prstGeom prst="rect">
            <a:avLst/>
          </a:prstGeom>
          <a:noFill/>
        </p:spPr>
        <p:txBody>
          <a:bodyPr wrap="square" rtlCol="0">
            <a:spAutoFit/>
          </a:bodyPr>
          <a:lstStyle/>
          <a:p>
            <a:r>
              <a:rPr lang="zh-CN" altLang="en-US" sz="2800" dirty="0" smtClean="0"/>
              <a:t>信噪比</a:t>
            </a:r>
            <a:endParaRPr lang="zh-CN" altLang="en-US" sz="2800" dirty="0"/>
          </a:p>
        </p:txBody>
      </p:sp>
      <p:sp>
        <p:nvSpPr>
          <p:cNvPr id="11" name="AutoShape 11"/>
          <p:cNvSpPr>
            <a:spLocks noChangeArrowheads="1"/>
          </p:cNvSpPr>
          <p:nvPr/>
        </p:nvSpPr>
        <p:spPr bwMode="auto">
          <a:xfrm>
            <a:off x="658142" y="5661248"/>
            <a:ext cx="6434138" cy="1081088"/>
          </a:xfrm>
          <a:prstGeom prst="wedgeRoundRectCallout">
            <a:avLst>
              <a:gd name="adj1" fmla="val 562"/>
              <a:gd name="adj2" fmla="val -82919"/>
              <a:gd name="adj3" fmla="val 16667"/>
            </a:avLst>
          </a:prstGeom>
          <a:solidFill>
            <a:srgbClr val="FF99CC"/>
          </a:solidFill>
          <a:ln w="9525">
            <a:solidFill>
              <a:schemeClr val="tx1"/>
            </a:solidFill>
            <a:miter lim="800000"/>
            <a:headEnd/>
            <a:tailEnd/>
          </a:ln>
          <a:effectLst/>
        </p:spPr>
        <p:txBody>
          <a:bodyPr/>
          <a:lstStyle/>
          <a:p>
            <a:r>
              <a:rPr kumimoji="0" lang="en-US" altLang="zh-CN" b="1" dirty="0" err="1">
                <a:effectLst>
                  <a:outerShdw blurRad="38100" dist="38100" dir="2700000" algn="tl">
                    <a:srgbClr val="FFFFFF"/>
                  </a:outerShdw>
                </a:effectLst>
                <a:latin typeface="宋体" charset="-122"/>
              </a:rPr>
              <a:t>x</a:t>
            </a:r>
            <a:r>
              <a:rPr kumimoji="0" lang="en-US" altLang="zh-CN" sz="1000" b="1" dirty="0" err="1">
                <a:effectLst>
                  <a:outerShdw blurRad="38100" dist="38100" dir="2700000" algn="tl">
                    <a:srgbClr val="FFFFFF"/>
                  </a:outerShdw>
                </a:effectLst>
                <a:latin typeface="宋体" charset="-122"/>
              </a:rPr>
              <a:t>q</a:t>
            </a:r>
            <a:r>
              <a:rPr kumimoji="0" lang="en-US" altLang="zh-CN" b="1" dirty="0">
                <a:effectLst>
                  <a:outerShdw blurRad="38100" dist="38100" dir="2700000" algn="tl">
                    <a:srgbClr val="FFFFFF"/>
                  </a:outerShdw>
                </a:effectLst>
                <a:latin typeface="宋体" charset="-122"/>
              </a:rPr>
              <a:t>(t) </a:t>
            </a:r>
            <a:r>
              <a:rPr kumimoji="0" lang="zh-CN" altLang="en-US" b="1" dirty="0">
                <a:effectLst>
                  <a:outerShdw blurRad="38100" dist="38100" dir="2700000" algn="tl">
                    <a:srgbClr val="FFFFFF"/>
                  </a:outerShdw>
                </a:effectLst>
                <a:latin typeface="宋体" charset="-122"/>
              </a:rPr>
              <a:t>与</a:t>
            </a:r>
            <a:r>
              <a:rPr kumimoji="0" lang="en-US" altLang="zh-CN" b="1" dirty="0">
                <a:effectLst>
                  <a:outerShdw blurRad="38100" dist="38100" dir="2700000" algn="tl">
                    <a:srgbClr val="FFFFFF"/>
                  </a:outerShdw>
                </a:effectLst>
                <a:latin typeface="宋体" charset="-122"/>
              </a:rPr>
              <a:t>x(t) </a:t>
            </a:r>
            <a:r>
              <a:rPr kumimoji="0" lang="zh-CN" altLang="en-US" b="1" dirty="0">
                <a:effectLst>
                  <a:outerShdw blurRad="38100" dist="38100" dir="2700000" algn="tl">
                    <a:srgbClr val="FFFFFF"/>
                  </a:outerShdw>
                </a:effectLst>
                <a:latin typeface="宋体" charset="-122"/>
              </a:rPr>
              <a:t>近似程度的好坏用</a:t>
            </a:r>
            <a:r>
              <a:rPr kumimoji="0" lang="zh-CN" altLang="en-US" sz="1400" b="1" dirty="0">
                <a:effectLst>
                  <a:outerShdw blurRad="38100" dist="38100" dir="2700000" algn="tl">
                    <a:srgbClr val="FFFFFF"/>
                  </a:outerShdw>
                </a:effectLst>
                <a:latin typeface="宋体" charset="-122"/>
              </a:rPr>
              <a:t> </a:t>
            </a:r>
            <a:r>
              <a:rPr kumimoji="0" lang="en-US" altLang="zh-CN" b="1" dirty="0" smtClean="0">
                <a:effectLst>
                  <a:outerShdw blurRad="38100" dist="38100" dir="2700000" algn="tl">
                    <a:srgbClr val="FFFFFF"/>
                  </a:outerShdw>
                </a:effectLst>
                <a:latin typeface="宋体" charset="-122"/>
              </a:rPr>
              <a:t>S</a:t>
            </a:r>
            <a:r>
              <a:rPr lang="en-US" altLang="zh-CN" sz="2000" baseline="-25000" dirty="0" smtClean="0">
                <a:effectLst>
                  <a:outerShdw blurRad="38100" dist="38100" dir="2700000" algn="tl">
                    <a:srgbClr val="FFFFFF"/>
                  </a:outerShdw>
                </a:effectLst>
                <a:latin typeface="宋体" charset="-122"/>
              </a:rPr>
              <a:t>0</a:t>
            </a:r>
            <a:r>
              <a:rPr kumimoji="0" lang="en-US" altLang="en-US" sz="3200" b="1" dirty="0" smtClean="0">
                <a:effectLst>
                  <a:outerShdw blurRad="38100" dist="38100" dir="2700000" algn="tl">
                    <a:srgbClr val="FFFFFF"/>
                  </a:outerShdw>
                </a:effectLst>
                <a:latin typeface="宋体" charset="-122"/>
              </a:rPr>
              <a:t>/</a:t>
            </a:r>
            <a:r>
              <a:rPr kumimoji="0" lang="en-US" altLang="en-US" b="1" dirty="0" err="1" smtClean="0">
                <a:effectLst>
                  <a:outerShdw blurRad="38100" dist="38100" dir="2700000" algn="tl">
                    <a:srgbClr val="FFFFFF"/>
                  </a:outerShdw>
                </a:effectLst>
                <a:latin typeface="宋体" charset="-122"/>
              </a:rPr>
              <a:t>N</a:t>
            </a:r>
            <a:r>
              <a:rPr kumimoji="0" lang="en-US" altLang="en-US" sz="2000" b="1" dirty="0" err="1" smtClean="0">
                <a:effectLst>
                  <a:outerShdw blurRad="38100" dist="38100" dir="2700000" algn="tl">
                    <a:srgbClr val="FFFFFF"/>
                  </a:outerShdw>
                </a:effectLst>
                <a:latin typeface="宋体" charset="-122"/>
              </a:rPr>
              <a:t>q</a:t>
            </a:r>
            <a:r>
              <a:rPr kumimoji="0" lang="en-US" altLang="en-US" sz="2000" b="1" dirty="0" smtClean="0">
                <a:effectLst>
                  <a:outerShdw blurRad="38100" dist="38100" dir="2700000" algn="tl">
                    <a:srgbClr val="FFFFFF"/>
                  </a:outerShdw>
                </a:effectLst>
                <a:latin typeface="宋体" charset="-122"/>
              </a:rPr>
              <a:t> </a:t>
            </a:r>
            <a:r>
              <a:rPr kumimoji="0" lang="zh-CN" altLang="en-US" b="1" dirty="0">
                <a:effectLst>
                  <a:outerShdw blurRad="38100" dist="38100" dir="2700000" algn="tl">
                    <a:srgbClr val="FFFFFF"/>
                  </a:outerShdw>
                </a:effectLst>
                <a:latin typeface="宋体" charset="-122"/>
              </a:rPr>
              <a:t>衡量。 </a:t>
            </a:r>
            <a:r>
              <a:rPr kumimoji="0" lang="en-US" altLang="zh-CN" b="1" dirty="0" smtClean="0">
                <a:effectLst>
                  <a:outerShdw blurRad="38100" dist="38100" dir="2700000" algn="tl">
                    <a:srgbClr val="FFFFFF"/>
                  </a:outerShdw>
                </a:effectLst>
                <a:latin typeface="宋体" charset="-122"/>
              </a:rPr>
              <a:t>S</a:t>
            </a:r>
            <a:r>
              <a:rPr kumimoji="0" lang="en-US" altLang="zh-CN" b="1" baseline="-25000" dirty="0" smtClean="0">
                <a:effectLst>
                  <a:outerShdw blurRad="38100" dist="38100" dir="2700000" algn="tl">
                    <a:srgbClr val="FFFFFF"/>
                  </a:outerShdw>
                </a:effectLst>
                <a:latin typeface="宋体" charset="-122"/>
              </a:rPr>
              <a:t>0</a:t>
            </a:r>
            <a:r>
              <a:rPr kumimoji="0" lang="en-US" altLang="zh-CN" b="1" dirty="0" smtClean="0">
                <a:effectLst>
                  <a:outerShdw blurRad="38100" dist="38100" dir="2700000" algn="tl">
                    <a:srgbClr val="FFFFFF"/>
                  </a:outerShdw>
                </a:effectLst>
                <a:latin typeface="宋体" charset="-122"/>
              </a:rPr>
              <a:t> </a:t>
            </a:r>
            <a:r>
              <a:rPr kumimoji="0" lang="en-US" altLang="zh-CN" b="1" dirty="0">
                <a:effectLst>
                  <a:outerShdw blurRad="38100" dist="38100" dir="2700000" algn="tl">
                    <a:srgbClr val="FFFFFF"/>
                  </a:outerShdw>
                </a:effectLst>
                <a:latin typeface="宋体" charset="-122"/>
              </a:rPr>
              <a:t>/</a:t>
            </a:r>
            <a:r>
              <a:rPr kumimoji="0" lang="en-US" altLang="zh-CN" b="1" dirty="0" err="1">
                <a:effectLst>
                  <a:outerShdw blurRad="38100" dist="38100" dir="2700000" algn="tl">
                    <a:srgbClr val="FFFFFF"/>
                  </a:outerShdw>
                </a:effectLst>
                <a:latin typeface="宋体" charset="-122"/>
              </a:rPr>
              <a:t>Nq</a:t>
            </a:r>
            <a:r>
              <a:rPr kumimoji="0" lang="en-US" altLang="zh-CN" b="1" dirty="0">
                <a:effectLst>
                  <a:outerShdw blurRad="38100" dist="38100" dir="2700000" algn="tl">
                    <a:srgbClr val="FFFFFF"/>
                  </a:outerShdw>
                </a:effectLst>
                <a:latin typeface="宋体" charset="-122"/>
              </a:rPr>
              <a:t>  </a:t>
            </a:r>
            <a:r>
              <a:rPr kumimoji="0" lang="zh-CN" altLang="en-US" b="1" dirty="0">
                <a:effectLst>
                  <a:outerShdw blurRad="38100" dist="38100" dir="2700000" algn="tl">
                    <a:srgbClr val="FFFFFF"/>
                  </a:outerShdw>
                </a:effectLst>
                <a:latin typeface="宋体" charset="-122"/>
              </a:rPr>
              <a:t>越大</a:t>
            </a:r>
            <a:r>
              <a:rPr kumimoji="0" lang="en-US" altLang="zh-CN" b="1" dirty="0">
                <a:effectLst>
                  <a:outerShdw blurRad="38100" dist="38100" dir="2700000" algn="tl">
                    <a:srgbClr val="FFFFFF"/>
                  </a:outerShdw>
                </a:effectLst>
                <a:latin typeface="宋体" charset="-122"/>
              </a:rPr>
              <a:t>,</a:t>
            </a:r>
            <a:r>
              <a:rPr kumimoji="0" lang="zh-CN" altLang="en-US" b="1" dirty="0">
                <a:effectLst>
                  <a:outerShdw blurRad="38100" dist="38100" dir="2700000" algn="tl">
                    <a:srgbClr val="FFFFFF"/>
                  </a:outerShdw>
                </a:effectLst>
                <a:latin typeface="宋体" charset="-122"/>
              </a:rPr>
              <a:t>说明近似程度越好。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68290"/>
                                        </p:tgtEl>
                                        <p:attrNameLst>
                                          <p:attrName>style.visibility</p:attrName>
                                        </p:attrNameLst>
                                      </p:cBhvr>
                                      <p:to>
                                        <p:strVal val="visible"/>
                                      </p:to>
                                    </p:set>
                                    <p:animEffect transition="in" filter="blinds(horizontal)">
                                      <p:cBhvr>
                                        <p:cTn id="7" dur="500"/>
                                        <p:tgtEl>
                                          <p:spTgt spid="268290"/>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68291"/>
                                        </p:tgtEl>
                                        <p:attrNameLst>
                                          <p:attrName>style.visibility</p:attrName>
                                        </p:attrNameLst>
                                      </p:cBhvr>
                                      <p:to>
                                        <p:strVal val="visible"/>
                                      </p:to>
                                    </p:set>
                                    <p:animEffect transition="in" filter="blinds(horizontal)">
                                      <p:cBhvr>
                                        <p:cTn id="11" dur="500"/>
                                        <p:tgtEl>
                                          <p:spTgt spid="26829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left)">
                                      <p:cBhvr>
                                        <p:cTn id="16" dur="1000"/>
                                        <p:tgtEl>
                                          <p:spTgt spid="10"/>
                                        </p:tgtEl>
                                      </p:cBhvr>
                                    </p:animEffect>
                                  </p:childTnLst>
                                </p:cTn>
                              </p:par>
                            </p:childTnLst>
                          </p:cTn>
                        </p:par>
                        <p:par>
                          <p:cTn id="17" fill="hold">
                            <p:stCondLst>
                              <p:cond delay="1000"/>
                            </p:stCondLst>
                            <p:childTnLst>
                              <p:par>
                                <p:cTn id="18" presetID="3" presetClass="entr" presetSubtype="10" fill="hold" nodeType="afterEffect">
                                  <p:stCondLst>
                                    <p:cond delay="0"/>
                                  </p:stCondLst>
                                  <p:childTnLst>
                                    <p:set>
                                      <p:cBhvr>
                                        <p:cTn id="19" dur="1" fill="hold">
                                          <p:stCondLst>
                                            <p:cond delay="0"/>
                                          </p:stCondLst>
                                        </p:cTn>
                                        <p:tgtEl>
                                          <p:spTgt spid="268292"/>
                                        </p:tgtEl>
                                        <p:attrNameLst>
                                          <p:attrName>style.visibility</p:attrName>
                                        </p:attrNameLst>
                                      </p:cBhvr>
                                      <p:to>
                                        <p:strVal val="visible"/>
                                      </p:to>
                                    </p:set>
                                    <p:animEffect transition="in" filter="blinds(horizontal)">
                                      <p:cBhvr>
                                        <p:cTn id="20" dur="500"/>
                                        <p:tgtEl>
                                          <p:spTgt spid="26829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3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ea typeface="宋体" pitchFamily="2" charset="-122"/>
              </a:rPr>
              <a:t>均匀量化</a:t>
            </a:r>
          </a:p>
        </p:txBody>
      </p:sp>
      <p:sp>
        <p:nvSpPr>
          <p:cNvPr id="2355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 name="Picture 3"/>
          <p:cNvPicPr>
            <a:picLocks noChangeAspect="1" noChangeArrowheads="1"/>
          </p:cNvPicPr>
          <p:nvPr/>
        </p:nvPicPr>
        <p:blipFill>
          <a:blip r:embed="rId2" cstate="print"/>
          <a:srcRect/>
          <a:stretch>
            <a:fillRect/>
          </a:stretch>
        </p:blipFill>
        <p:spPr bwMode="auto">
          <a:xfrm>
            <a:off x="684213" y="1470025"/>
            <a:ext cx="8280400" cy="4264025"/>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60648"/>
            <a:ext cx="7086600" cy="563563"/>
          </a:xfrm>
        </p:spPr>
        <p:txBody>
          <a:bodyPr/>
          <a:lstStyle/>
          <a:p>
            <a:r>
              <a:rPr lang="zh-CN" altLang="en-US" dirty="0" smtClean="0"/>
              <a:t>量化误差与输入电压之间的关系</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10"/>
          <p:cNvPicPr>
            <a:picLocks noChangeAspect="1" noChangeArrowheads="1"/>
          </p:cNvPicPr>
          <p:nvPr/>
        </p:nvPicPr>
        <p:blipFill>
          <a:blip r:embed="rId2" cstate="print"/>
          <a:srcRect/>
          <a:stretch>
            <a:fillRect/>
          </a:stretch>
        </p:blipFill>
        <p:spPr bwMode="auto">
          <a:xfrm>
            <a:off x="1259632" y="908720"/>
            <a:ext cx="5616624" cy="5348287"/>
          </a:xfrm>
          <a:prstGeom prst="rect">
            <a:avLst/>
          </a:prstGeom>
          <a:noFill/>
        </p:spPr>
      </p:pic>
      <p:sp>
        <p:nvSpPr>
          <p:cNvPr id="6" name="TextBox 5"/>
          <p:cNvSpPr txBox="1"/>
          <p:nvPr/>
        </p:nvSpPr>
        <p:spPr>
          <a:xfrm>
            <a:off x="6948264" y="5229200"/>
            <a:ext cx="1641796" cy="461665"/>
          </a:xfrm>
          <a:prstGeom prst="rect">
            <a:avLst/>
          </a:prstGeom>
          <a:noFill/>
        </p:spPr>
        <p:txBody>
          <a:bodyPr wrap="none" rtlCol="0">
            <a:spAutoFit/>
          </a:bodyPr>
          <a:lstStyle/>
          <a:p>
            <a:r>
              <a:rPr lang="en-US" altLang="zh-CN" dirty="0" smtClean="0"/>
              <a:t>8</a:t>
            </a:r>
            <a:r>
              <a:rPr lang="zh-CN" altLang="en-US" dirty="0" smtClean="0"/>
              <a:t>个量化级</a:t>
            </a: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均匀量化器</a:t>
            </a:r>
            <a:endParaRPr lang="zh-CN" altLang="en-US" dirty="0"/>
          </a:p>
        </p:txBody>
      </p:sp>
      <p:sp>
        <p:nvSpPr>
          <p:cNvPr id="3" name="内容占位符 2"/>
          <p:cNvSpPr>
            <a:spLocks noGrp="1"/>
          </p:cNvSpPr>
          <p:nvPr>
            <p:ph idx="1"/>
          </p:nvPr>
        </p:nvSpPr>
        <p:spPr>
          <a:xfrm>
            <a:off x="1066800" y="1371600"/>
            <a:ext cx="6745560" cy="977280"/>
          </a:xfrm>
        </p:spPr>
        <p:txBody>
          <a:bodyPr/>
          <a:lstStyle/>
          <a:p>
            <a:r>
              <a:rPr lang="zh-CN" altLang="en-US" dirty="0" smtClean="0"/>
              <a:t>均匀量化器：指在整个量化范围内（</a:t>
            </a:r>
            <a:r>
              <a:rPr lang="en-US" altLang="zh-CN" dirty="0" err="1" smtClean="0"/>
              <a:t>a,b</a:t>
            </a:r>
            <a:r>
              <a:rPr lang="zh-CN" altLang="en-US" dirty="0" smtClean="0"/>
              <a:t>），量化间隔都相等的量化器</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08930" name="Object 2"/>
          <p:cNvGraphicFramePr>
            <a:graphicFrameLocks noChangeAspect="1"/>
          </p:cNvGraphicFramePr>
          <p:nvPr/>
        </p:nvGraphicFramePr>
        <p:xfrm>
          <a:off x="1331640" y="3208436"/>
          <a:ext cx="7058025" cy="2236788"/>
        </p:xfrm>
        <a:graphic>
          <a:graphicData uri="http://schemas.openxmlformats.org/presentationml/2006/ole">
            <p:oleObj spid="_x0000_s508930" name="Equation" r:id="rId3" imgW="2450880" imgH="110484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08930"/>
                                        </p:tgtEl>
                                        <p:attrNameLst>
                                          <p:attrName>style.visibility</p:attrName>
                                        </p:attrNameLst>
                                      </p:cBhvr>
                                      <p:to>
                                        <p:strVal val="visible"/>
                                      </p:to>
                                    </p:set>
                                    <p:animEffect transition="in" filter="blinds(horizontal)">
                                      <p:cBhvr>
                                        <p:cTn id="7" dur="500"/>
                                        <p:tgtEl>
                                          <p:spTgt spid="5089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zh-CN" altLang="en-US" smtClean="0">
                <a:ea typeface="宋体" pitchFamily="2" charset="-122"/>
              </a:rPr>
              <a:t>音频信号的特点</a:t>
            </a:r>
          </a:p>
        </p:txBody>
      </p:sp>
      <p:sp>
        <p:nvSpPr>
          <p:cNvPr id="66563" name="内容占位符 2"/>
          <p:cNvSpPr>
            <a:spLocks noGrp="1"/>
          </p:cNvSpPr>
          <p:nvPr>
            <p:ph idx="1"/>
          </p:nvPr>
        </p:nvSpPr>
        <p:spPr>
          <a:xfrm>
            <a:off x="1066800" y="1371600"/>
            <a:ext cx="7620000" cy="4629150"/>
          </a:xfrm>
        </p:spPr>
        <p:txBody>
          <a:bodyPr/>
          <a:lstStyle/>
          <a:p>
            <a:r>
              <a:rPr lang="zh-CN" altLang="en-US" smtClean="0">
                <a:ea typeface="宋体" pitchFamily="2" charset="-122"/>
              </a:rPr>
              <a:t>音频信号是时间依赖的连续媒体</a:t>
            </a:r>
            <a:endParaRPr lang="en-US" altLang="zh-CN" smtClean="0">
              <a:ea typeface="宋体" pitchFamily="2" charset="-122"/>
            </a:endParaRPr>
          </a:p>
          <a:p>
            <a:pPr lvl="1"/>
            <a:r>
              <a:rPr lang="zh-CN" altLang="en-US" smtClean="0">
                <a:latin typeface="Arial" pitchFamily="34" charset="0"/>
                <a:ea typeface="宋体" pitchFamily="2" charset="-122"/>
              </a:rPr>
              <a:t>时序性要求高，超过</a:t>
            </a:r>
            <a:r>
              <a:rPr lang="en-US" altLang="zh-CN" smtClean="0">
                <a:latin typeface="Arial" pitchFamily="34" charset="0"/>
                <a:ea typeface="宋体" pitchFamily="2" charset="-122"/>
              </a:rPr>
              <a:t>25ms</a:t>
            </a:r>
            <a:r>
              <a:rPr lang="zh-CN" altLang="en-US" smtClean="0">
                <a:latin typeface="Arial" pitchFamily="34" charset="0"/>
                <a:ea typeface="宋体" pitchFamily="2" charset="-122"/>
              </a:rPr>
              <a:t>会有延迟感</a:t>
            </a:r>
            <a:endParaRPr lang="en-US" altLang="zh-CN" smtClean="0">
              <a:latin typeface="Arial" pitchFamily="34" charset="0"/>
              <a:ea typeface="宋体" pitchFamily="2" charset="-122"/>
            </a:endParaRPr>
          </a:p>
          <a:p>
            <a:r>
              <a:rPr lang="zh-CN" altLang="en-US" smtClean="0">
                <a:ea typeface="宋体" pitchFamily="2" charset="-122"/>
              </a:rPr>
              <a:t>计算机模拟自然声音，理想的合成声音是立体声</a:t>
            </a:r>
            <a:endParaRPr lang="en-US" altLang="zh-CN" smtClean="0">
              <a:ea typeface="宋体" pitchFamily="2" charset="-122"/>
            </a:endParaRPr>
          </a:p>
          <a:p>
            <a:pPr lvl="1"/>
            <a:r>
              <a:rPr lang="zh-CN" altLang="en-US" smtClean="0">
                <a:latin typeface="Arial" pitchFamily="34" charset="0"/>
                <a:ea typeface="宋体" pitchFamily="2" charset="-122"/>
              </a:rPr>
              <a:t>人的生理结构，左右耳</a:t>
            </a:r>
            <a:endParaRPr lang="en-US" altLang="zh-CN" smtClean="0">
              <a:latin typeface="Arial" pitchFamily="34" charset="0"/>
              <a:ea typeface="宋体" pitchFamily="2" charset="-122"/>
            </a:endParaRPr>
          </a:p>
          <a:p>
            <a:r>
              <a:rPr lang="zh-CN" altLang="en-US" smtClean="0">
                <a:ea typeface="宋体" pitchFamily="2" charset="-122"/>
              </a:rPr>
              <a:t>对语音信号的处理，要抽取语意等其它信息</a:t>
            </a:r>
            <a:endParaRPr lang="en-US" altLang="zh-CN" smtClean="0">
              <a:ea typeface="宋体" pitchFamily="2" charset="-122"/>
            </a:endParaRPr>
          </a:p>
          <a:p>
            <a:pPr lvl="1"/>
            <a:r>
              <a:rPr lang="zh-CN" altLang="en-US" smtClean="0">
                <a:latin typeface="Arial" pitchFamily="34" charset="0"/>
                <a:ea typeface="宋体" pitchFamily="2" charset="-122"/>
              </a:rPr>
              <a:t>还有情感的意向，涉及语言学，社会学，声学</a:t>
            </a:r>
          </a:p>
        </p:txBody>
      </p:sp>
      <p:sp>
        <p:nvSpPr>
          <p:cNvPr id="665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均匀量化信噪比</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Rectangle 2"/>
          <p:cNvSpPr txBox="1">
            <a:spLocks noChangeArrowheads="1"/>
          </p:cNvSpPr>
          <p:nvPr/>
        </p:nvSpPr>
        <p:spPr bwMode="gray">
          <a:xfrm>
            <a:off x="900113" y="1340768"/>
            <a:ext cx="76200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量化噪声功率</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a:t>
            </a: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endParaRPr kumimoji="0" lang="en-US" altLang="zh-CN" sz="28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量化器输出的信号功率</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a:t>
            </a:r>
            <a:endParaRPr kumimoji="0" lang="en-US" altLang="zh-CN" sz="2800" b="0" i="0" u="none" strike="noStrike" kern="0" cap="none" spc="0" normalizeH="0" baseline="0" noProof="0" dirty="0">
              <a:ln>
                <a:noFill/>
              </a:ln>
              <a:solidFill>
                <a:schemeClr val="tx1"/>
              </a:solidFill>
              <a:effectLst/>
              <a:uLnTx/>
              <a:uFillTx/>
              <a:latin typeface="宋体" charset="-122"/>
              <a:ea typeface="+mn-ea"/>
              <a:cs typeface="+mn-cs"/>
            </a:endParaRPr>
          </a:p>
        </p:txBody>
      </p:sp>
      <p:sp>
        <p:nvSpPr>
          <p:cNvPr id="6" name="AutoShape 4"/>
          <p:cNvSpPr>
            <a:spLocks noChangeArrowheads="1"/>
          </p:cNvSpPr>
          <p:nvPr/>
        </p:nvSpPr>
        <p:spPr bwMode="auto">
          <a:xfrm>
            <a:off x="5436096" y="2348880"/>
            <a:ext cx="3382888" cy="1584176"/>
          </a:xfrm>
          <a:prstGeom prst="wedgeRoundRectCallout">
            <a:avLst>
              <a:gd name="adj1" fmla="val -109215"/>
              <a:gd name="adj2" fmla="val 142"/>
              <a:gd name="adj3" fmla="val 16667"/>
            </a:avLst>
          </a:prstGeom>
          <a:solidFill>
            <a:srgbClr val="FFCC00"/>
          </a:solidFill>
          <a:ln w="9525">
            <a:solidFill>
              <a:schemeClr val="tx1"/>
            </a:solidFill>
            <a:miter lim="800000"/>
            <a:headEnd/>
            <a:tailEnd/>
          </a:ln>
          <a:effectLst/>
        </p:spPr>
        <p:txBody>
          <a:bodyPr/>
          <a:lstStyle/>
          <a:p>
            <a:r>
              <a:rPr lang="en-US" altLang="zh-CN" sz="1800" dirty="0" smtClean="0">
                <a:latin typeface="宋体" charset="-122"/>
              </a:rPr>
              <a:t>f</a:t>
            </a:r>
            <a:r>
              <a:rPr lang="en-US" altLang="zh-CN" sz="1800" b="1" dirty="0" smtClean="0">
                <a:latin typeface="宋体" charset="-122"/>
              </a:rPr>
              <a:t>(x)</a:t>
            </a:r>
            <a:r>
              <a:rPr lang="zh-CN" altLang="en-US" sz="1800" b="1" dirty="0" smtClean="0">
                <a:latin typeface="宋体" charset="-122"/>
              </a:rPr>
              <a:t>为量化器输入函数的概率密度。一般</a:t>
            </a:r>
            <a:r>
              <a:rPr lang="zh-CN" altLang="en-US" sz="1800" b="1" dirty="0">
                <a:latin typeface="宋体" charset="-122"/>
              </a:rPr>
              <a:t>情况下</a:t>
            </a:r>
            <a:r>
              <a:rPr lang="en-US" altLang="zh-CN" sz="1800" b="1" dirty="0">
                <a:latin typeface="宋体" charset="-122"/>
              </a:rPr>
              <a:t>,</a:t>
            </a:r>
            <a:r>
              <a:rPr lang="zh-CN" altLang="en-US" sz="1800" b="1" dirty="0" smtClean="0">
                <a:latin typeface="宋体" charset="-122"/>
              </a:rPr>
              <a:t>量化电平</a:t>
            </a:r>
            <a:r>
              <a:rPr lang="zh-CN" altLang="en-US" sz="1800" b="1" dirty="0">
                <a:latin typeface="宋体" charset="-122"/>
              </a:rPr>
              <a:t>数</a:t>
            </a:r>
            <a:r>
              <a:rPr lang="en-US" altLang="zh-CN" sz="1800" b="1" dirty="0">
                <a:latin typeface="宋体" charset="-122"/>
              </a:rPr>
              <a:t>M</a:t>
            </a:r>
            <a:r>
              <a:rPr lang="zh-CN" altLang="en-US" sz="1800" b="1" dirty="0">
                <a:latin typeface="宋体" charset="-122"/>
              </a:rPr>
              <a:t>比较大</a:t>
            </a:r>
            <a:r>
              <a:rPr lang="en-US" altLang="zh-CN" sz="1800" b="1" dirty="0">
                <a:latin typeface="宋体" charset="-122"/>
              </a:rPr>
              <a:t>, </a:t>
            </a:r>
            <a:r>
              <a:rPr lang="zh-CN" altLang="en-US" sz="1800" b="1" dirty="0">
                <a:latin typeface="宋体" charset="-122"/>
              </a:rPr>
              <a:t>量化间隔△比较小</a:t>
            </a:r>
            <a:r>
              <a:rPr lang="en-US" altLang="zh-CN" sz="1800" b="1" dirty="0">
                <a:latin typeface="宋体" charset="-122"/>
              </a:rPr>
              <a:t>,</a:t>
            </a:r>
            <a:r>
              <a:rPr lang="zh-CN" altLang="en-US" sz="1800" b="1" dirty="0">
                <a:latin typeface="宋体" charset="-122"/>
              </a:rPr>
              <a:t>可以认为概率密度在△内保持不变。</a:t>
            </a:r>
            <a:endParaRPr lang="zh-CN" altLang="en-US" sz="1800" dirty="0"/>
          </a:p>
        </p:txBody>
      </p:sp>
      <p:sp>
        <p:nvSpPr>
          <p:cNvPr id="7" name="AutoShape 5"/>
          <p:cNvSpPr>
            <a:spLocks noChangeArrowheads="1"/>
          </p:cNvSpPr>
          <p:nvPr/>
        </p:nvSpPr>
        <p:spPr bwMode="auto">
          <a:xfrm>
            <a:off x="6372225" y="4503266"/>
            <a:ext cx="1765300" cy="869950"/>
          </a:xfrm>
          <a:prstGeom prst="wedgeRoundRectCallout">
            <a:avLst>
              <a:gd name="adj1" fmla="val -79046"/>
              <a:gd name="adj2" fmla="val -50546"/>
              <a:gd name="adj3" fmla="val 16667"/>
            </a:avLst>
          </a:prstGeom>
          <a:solidFill>
            <a:schemeClr val="bg2"/>
          </a:solidFill>
          <a:ln w="9525">
            <a:solidFill>
              <a:schemeClr val="tx1"/>
            </a:solidFill>
            <a:miter lim="800000"/>
            <a:headEnd/>
            <a:tailEnd/>
          </a:ln>
          <a:effectLst/>
        </p:spPr>
        <p:txBody>
          <a:bodyPr/>
          <a:lstStyle/>
          <a:p>
            <a:pPr algn="ctr"/>
            <a:r>
              <a:rPr lang="zh-CN" altLang="en-US" b="1"/>
              <a:t>信号不</a:t>
            </a:r>
            <a:r>
              <a:rPr lang="zh-CN" altLang="en-US" b="1">
                <a:solidFill>
                  <a:srgbClr val="003399"/>
                </a:solidFill>
              </a:rPr>
              <a:t>过载</a:t>
            </a:r>
            <a:r>
              <a:rPr lang="zh-CN" altLang="en-US" b="1"/>
              <a:t>条件下</a:t>
            </a:r>
          </a:p>
        </p:txBody>
      </p:sp>
      <p:graphicFrame>
        <p:nvGraphicFramePr>
          <p:cNvPr id="8" name="Object 6"/>
          <p:cNvGraphicFramePr>
            <a:graphicFrameLocks noChangeAspect="1"/>
          </p:cNvGraphicFramePr>
          <p:nvPr/>
        </p:nvGraphicFramePr>
        <p:xfrm>
          <a:off x="2505075" y="5226050"/>
          <a:ext cx="2859088" cy="868363"/>
        </p:xfrm>
        <a:graphic>
          <a:graphicData uri="http://schemas.openxmlformats.org/presentationml/2006/ole">
            <p:oleObj spid="_x0000_s569346" name="公式" r:id="rId4" imgW="1396800" imgH="482400" progId="Equation.3">
              <p:embed/>
            </p:oleObj>
          </a:graphicData>
        </a:graphic>
      </p:graphicFrame>
      <p:sp>
        <p:nvSpPr>
          <p:cNvPr id="9" name="Rectangle 67"/>
          <p:cNvSpPr>
            <a:spLocks noChangeArrowheads="1"/>
          </p:cNvSpPr>
          <p:nvPr/>
        </p:nvSpPr>
        <p:spPr bwMode="auto">
          <a:xfrm>
            <a:off x="6443663" y="5463629"/>
            <a:ext cx="2268537" cy="701675"/>
          </a:xfrm>
          <a:prstGeom prst="rect">
            <a:avLst/>
          </a:prstGeom>
          <a:solidFill>
            <a:srgbClr val="1F01D1"/>
          </a:solidFill>
          <a:ln w="9525">
            <a:noFill/>
            <a:miter lim="800000"/>
            <a:headEnd/>
            <a:tailEnd/>
          </a:ln>
          <a:effectLst/>
        </p:spPr>
        <p:txBody>
          <a:bodyPr>
            <a:spAutoFit/>
          </a:bodyPr>
          <a:lstStyle/>
          <a:p>
            <a:pPr>
              <a:spcBef>
                <a:spcPct val="20000"/>
              </a:spcBef>
            </a:pPr>
            <a:r>
              <a:rPr lang="zh-CN" altLang="en-US" sz="2000" b="1" dirty="0">
                <a:solidFill>
                  <a:srgbClr val="FFFF66"/>
                </a:solidFill>
              </a:rPr>
              <a:t>过载：信号幅度超出量化范围。</a:t>
            </a:r>
          </a:p>
        </p:txBody>
      </p:sp>
      <p:graphicFrame>
        <p:nvGraphicFramePr>
          <p:cNvPr id="10" name="Object 3"/>
          <p:cNvGraphicFramePr>
            <a:graphicFrameLocks noChangeAspect="1"/>
          </p:cNvGraphicFramePr>
          <p:nvPr/>
        </p:nvGraphicFramePr>
        <p:xfrm>
          <a:off x="1155700" y="3817938"/>
          <a:ext cx="5867400" cy="969962"/>
        </p:xfrm>
        <a:graphic>
          <a:graphicData uri="http://schemas.openxmlformats.org/presentationml/2006/ole">
            <p:oleObj spid="_x0000_s569347" name="公式" r:id="rId5" imgW="2628900" imgH="508000" progId="Equation.3">
              <p:embed/>
            </p:oleObj>
          </a:graphicData>
        </a:graphic>
      </p:graphicFrame>
      <p:graphicFrame>
        <p:nvGraphicFramePr>
          <p:cNvPr id="569348" name="Object 4"/>
          <p:cNvGraphicFramePr>
            <a:graphicFrameLocks noChangeAspect="1"/>
          </p:cNvGraphicFramePr>
          <p:nvPr/>
        </p:nvGraphicFramePr>
        <p:xfrm>
          <a:off x="971600" y="1899220"/>
          <a:ext cx="5214937" cy="1601788"/>
        </p:xfrm>
        <a:graphic>
          <a:graphicData uri="http://schemas.openxmlformats.org/presentationml/2006/ole">
            <p:oleObj spid="_x0000_s569348" name="公式" r:id="rId6" imgW="2336760" imgH="8380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blinds(horizontal)">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9" presetClass="entr" presetSubtype="0" fill="hold" nodeType="clickEffect">
                                  <p:stCondLst>
                                    <p:cond delay="0"/>
                                  </p:stCondLst>
                                  <p:childTnLst>
                                    <p:set>
                                      <p:cBhvr>
                                        <p:cTn id="11" dur="1" fill="hold">
                                          <p:stCondLst>
                                            <p:cond delay="0"/>
                                          </p:stCondLst>
                                        </p:cTn>
                                        <p:tgtEl>
                                          <p:spTgt spid="569348"/>
                                        </p:tgtEl>
                                        <p:attrNameLst>
                                          <p:attrName>style.visibility</p:attrName>
                                        </p:attrNameLst>
                                      </p:cBhvr>
                                      <p:to>
                                        <p:strVal val="visible"/>
                                      </p:to>
                                    </p:set>
                                    <p:anim calcmode="lin" valueType="num">
                                      <p:cBhvr>
                                        <p:cTn id="12" dur="1000" fill="hold"/>
                                        <p:tgtEl>
                                          <p:spTgt spid="569348"/>
                                        </p:tgtEl>
                                        <p:attrNameLst>
                                          <p:attrName>ppt_x</p:attrName>
                                        </p:attrNameLst>
                                      </p:cBhvr>
                                      <p:tavLst>
                                        <p:tav tm="0">
                                          <p:val>
                                            <p:strVal val="#ppt_x-.2"/>
                                          </p:val>
                                        </p:tav>
                                        <p:tav tm="100000">
                                          <p:val>
                                            <p:strVal val="#ppt_x"/>
                                          </p:val>
                                        </p:tav>
                                      </p:tavLst>
                                    </p:anim>
                                    <p:anim calcmode="lin" valueType="num">
                                      <p:cBhvr>
                                        <p:cTn id="13" dur="1000" fill="hold"/>
                                        <p:tgtEl>
                                          <p:spTgt spid="569348"/>
                                        </p:tgtEl>
                                        <p:attrNameLst>
                                          <p:attrName>ppt_y</p:attrName>
                                        </p:attrNameLst>
                                      </p:cBhvr>
                                      <p:tavLst>
                                        <p:tav tm="0">
                                          <p:val>
                                            <p:strVal val="#ppt_y"/>
                                          </p:val>
                                        </p:tav>
                                        <p:tav tm="100000">
                                          <p:val>
                                            <p:strVal val="#ppt_y"/>
                                          </p:val>
                                        </p:tav>
                                      </p:tavLst>
                                    </p:anim>
                                    <p:animEffect transition="in" filter="wipe(right)" prLst="gradientSize: 0.1">
                                      <p:cBhvr>
                                        <p:cTn id="14" dur="1000"/>
                                        <p:tgtEl>
                                          <p:spTgt spid="56934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left)">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9" presetClass="entr" presetSubtype="0"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p:cTn id="24" dur="1000" fill="hold"/>
                                        <p:tgtEl>
                                          <p:spTgt spid="10"/>
                                        </p:tgtEl>
                                        <p:attrNameLst>
                                          <p:attrName>ppt_x</p:attrName>
                                        </p:attrNameLst>
                                      </p:cBhvr>
                                      <p:tavLst>
                                        <p:tav tm="0">
                                          <p:val>
                                            <p:strVal val="#ppt_x-.2"/>
                                          </p:val>
                                        </p:tav>
                                        <p:tav tm="100000">
                                          <p:val>
                                            <p:strVal val="#ppt_x"/>
                                          </p:val>
                                        </p:tav>
                                      </p:tavLst>
                                    </p:anim>
                                    <p:anim calcmode="lin" valueType="num">
                                      <p:cBhvr>
                                        <p:cTn id="25"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26" dur="1000"/>
                                        <p:tgtEl>
                                          <p:spTgt spid="1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childTnLst>
                          </p:cTn>
                        </p:par>
                        <p:par>
                          <p:cTn id="32" fill="hold">
                            <p:stCondLst>
                              <p:cond delay="500"/>
                            </p:stCondLst>
                            <p:childTnLst>
                              <p:par>
                                <p:cTn id="33" presetID="3" presetClass="entr" presetSubtype="10"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blinds(horizontal)">
                                      <p:cBhvr>
                                        <p:cTn id="35" dur="500"/>
                                        <p:tgtEl>
                                          <p:spTgt spid="9"/>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grpId="0" nodeType="clickEffect">
                                  <p:stCondLst>
                                    <p:cond delay="0"/>
                                  </p:stCondLst>
                                  <p:childTnLst>
                                    <p:set>
                                      <p:cBhvr>
                                        <p:cTn id="39" dur="1" fill="hold">
                                          <p:stCondLst>
                                            <p:cond delay="0"/>
                                          </p:stCondLst>
                                        </p:cTn>
                                        <p:tgtEl>
                                          <p:spTgt spid="5">
                                            <p:txEl>
                                              <p:pRg st="7" end="7"/>
                                            </p:txEl>
                                          </p:spTgt>
                                        </p:tgtEl>
                                        <p:attrNameLst>
                                          <p:attrName>style.visibility</p:attrName>
                                        </p:attrNameLst>
                                      </p:cBhvr>
                                      <p:to>
                                        <p:strVal val="visible"/>
                                      </p:to>
                                    </p:set>
                                    <p:animEffect transition="in" filter="blinds(horizontal)">
                                      <p:cBhvr>
                                        <p:cTn id="40" dur="500"/>
                                        <p:tgtEl>
                                          <p:spTgt spid="5">
                                            <p:txEl>
                                              <p:pRg st="7" end="7"/>
                                            </p:txEl>
                                          </p:spTgt>
                                        </p:tgtEl>
                                      </p:cBhvr>
                                    </p:animEffect>
                                  </p:childTnLst>
                                </p:cTn>
                              </p:par>
                            </p:childTnLst>
                          </p:cTn>
                        </p:par>
                        <p:par>
                          <p:cTn id="41" fill="hold">
                            <p:stCondLst>
                              <p:cond delay="500"/>
                            </p:stCondLst>
                            <p:childTnLst>
                              <p:par>
                                <p:cTn id="42" presetID="29" presetClass="entr" presetSubtype="0" fill="hold" nodeType="after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p:cTn id="44" dur="1000" fill="hold"/>
                                        <p:tgtEl>
                                          <p:spTgt spid="8"/>
                                        </p:tgtEl>
                                        <p:attrNameLst>
                                          <p:attrName>ppt_x</p:attrName>
                                        </p:attrNameLst>
                                      </p:cBhvr>
                                      <p:tavLst>
                                        <p:tav tm="0">
                                          <p:val>
                                            <p:strVal val="#ppt_x-.2"/>
                                          </p:val>
                                        </p:tav>
                                        <p:tav tm="100000">
                                          <p:val>
                                            <p:strVal val="#ppt_x"/>
                                          </p:val>
                                        </p:tav>
                                      </p:tavLst>
                                    </p:anim>
                                    <p:anim calcmode="lin" valueType="num">
                                      <p:cBhvr>
                                        <p:cTn id="45" dur="1000" fill="hold"/>
                                        <p:tgtEl>
                                          <p:spTgt spid="8"/>
                                        </p:tgtEl>
                                        <p:attrNameLst>
                                          <p:attrName>ppt_y</p:attrName>
                                        </p:attrNameLst>
                                      </p:cBhvr>
                                      <p:tavLst>
                                        <p:tav tm="0">
                                          <p:val>
                                            <p:strVal val="#ppt_y"/>
                                          </p:val>
                                        </p:tav>
                                        <p:tav tm="100000">
                                          <p:val>
                                            <p:strVal val="#ppt_y"/>
                                          </p:val>
                                        </p:tav>
                                      </p:tavLst>
                                    </p:anim>
                                    <p:animEffect transition="in" filter="wipe(right)" prLst="gradientSize: 0.1">
                                      <p:cBhvr>
                                        <p:cTn id="46"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build="p"/>
      <p:bldP spid="6" grpId="0" uiExpand="1" animBg="1"/>
      <p:bldP spid="7" grpId="0" uiExpand="1" animBg="1"/>
      <p:bldP spid="9" grpId="0" uiExpand="1"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均匀分布信号通过均匀量化器</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70370" name="Object 2"/>
          <p:cNvGraphicFramePr>
            <a:graphicFrameLocks noChangeAspect="1"/>
          </p:cNvGraphicFramePr>
          <p:nvPr/>
        </p:nvGraphicFramePr>
        <p:xfrm>
          <a:off x="1512888" y="3811588"/>
          <a:ext cx="1611312" cy="800100"/>
        </p:xfrm>
        <a:graphic>
          <a:graphicData uri="http://schemas.openxmlformats.org/presentationml/2006/ole">
            <p:oleObj spid="_x0000_s570370" name="公式" r:id="rId3" imgW="787320" imgH="444240" progId="Equation.3">
              <p:embed/>
            </p:oleObj>
          </a:graphicData>
        </a:graphic>
      </p:graphicFrame>
      <p:graphicFrame>
        <p:nvGraphicFramePr>
          <p:cNvPr id="570372" name="Object 4"/>
          <p:cNvGraphicFramePr>
            <a:graphicFrameLocks noChangeAspect="1"/>
          </p:cNvGraphicFramePr>
          <p:nvPr/>
        </p:nvGraphicFramePr>
        <p:xfrm>
          <a:off x="639216" y="2020888"/>
          <a:ext cx="6669088" cy="890587"/>
        </p:xfrm>
        <a:graphic>
          <a:graphicData uri="http://schemas.openxmlformats.org/presentationml/2006/ole">
            <p:oleObj spid="_x0000_s570372" name="公式" r:id="rId4" imgW="2743200" imgH="419040" progId="Equation.3">
              <p:embed/>
            </p:oleObj>
          </a:graphicData>
        </a:graphic>
      </p:graphicFrame>
      <p:graphicFrame>
        <p:nvGraphicFramePr>
          <p:cNvPr id="570373" name="Object 5"/>
          <p:cNvGraphicFramePr>
            <a:graphicFrameLocks noChangeAspect="1"/>
          </p:cNvGraphicFramePr>
          <p:nvPr/>
        </p:nvGraphicFramePr>
        <p:xfrm>
          <a:off x="323528" y="2924944"/>
          <a:ext cx="2444876" cy="829246"/>
        </p:xfrm>
        <a:graphic>
          <a:graphicData uri="http://schemas.openxmlformats.org/presentationml/2006/ole">
            <p:oleObj spid="_x0000_s570373" name="公式" r:id="rId5" imgW="1015920" imgH="393480" progId="Equation.3">
              <p:embed/>
            </p:oleObj>
          </a:graphicData>
        </a:graphic>
      </p:graphicFrame>
      <p:graphicFrame>
        <p:nvGraphicFramePr>
          <p:cNvPr id="570375" name="Object 7"/>
          <p:cNvGraphicFramePr>
            <a:graphicFrameLocks noChangeAspect="1"/>
          </p:cNvGraphicFramePr>
          <p:nvPr/>
        </p:nvGraphicFramePr>
        <p:xfrm>
          <a:off x="2987824" y="2996952"/>
          <a:ext cx="1205970" cy="778892"/>
        </p:xfrm>
        <a:graphic>
          <a:graphicData uri="http://schemas.openxmlformats.org/presentationml/2006/ole">
            <p:oleObj spid="_x0000_s570375" name="公式" r:id="rId6" imgW="533160" imgH="393480" progId="Equation.3">
              <p:embed/>
            </p:oleObj>
          </a:graphicData>
        </a:graphic>
      </p:graphicFrame>
      <p:graphicFrame>
        <p:nvGraphicFramePr>
          <p:cNvPr id="570376" name="Object 8"/>
          <p:cNvGraphicFramePr>
            <a:graphicFrameLocks noChangeAspect="1"/>
          </p:cNvGraphicFramePr>
          <p:nvPr/>
        </p:nvGraphicFramePr>
        <p:xfrm>
          <a:off x="4846638" y="2924175"/>
          <a:ext cx="1647825" cy="836613"/>
        </p:xfrm>
        <a:graphic>
          <a:graphicData uri="http://schemas.openxmlformats.org/presentationml/2006/ole">
            <p:oleObj spid="_x0000_s570376" name="公式" r:id="rId7" imgW="723600" imgH="419040" progId="Equation.3">
              <p:embed/>
            </p:oleObj>
          </a:graphicData>
        </a:graphic>
      </p:graphicFrame>
      <p:graphicFrame>
        <p:nvGraphicFramePr>
          <p:cNvPr id="570377" name="Object 9"/>
          <p:cNvGraphicFramePr>
            <a:graphicFrameLocks noChangeAspect="1"/>
          </p:cNvGraphicFramePr>
          <p:nvPr/>
        </p:nvGraphicFramePr>
        <p:xfrm>
          <a:off x="7164288" y="2852936"/>
          <a:ext cx="1365314" cy="896342"/>
        </p:xfrm>
        <a:graphic>
          <a:graphicData uri="http://schemas.openxmlformats.org/presentationml/2006/ole">
            <p:oleObj spid="_x0000_s570377" name="公式" r:id="rId8" imgW="558720" imgH="419040" progId="Equation.3">
              <p:embed/>
            </p:oleObj>
          </a:graphicData>
        </a:graphic>
      </p:graphicFrame>
      <p:sp>
        <p:nvSpPr>
          <p:cNvPr id="13" name="TextBox 12"/>
          <p:cNvSpPr txBox="1"/>
          <p:nvPr/>
        </p:nvSpPr>
        <p:spPr>
          <a:xfrm>
            <a:off x="1187625" y="1052736"/>
            <a:ext cx="7200800" cy="830997"/>
          </a:xfrm>
          <a:prstGeom prst="rect">
            <a:avLst/>
          </a:prstGeom>
          <a:noFill/>
        </p:spPr>
        <p:txBody>
          <a:bodyPr wrap="square" rtlCol="0">
            <a:spAutoFit/>
          </a:bodyPr>
          <a:lstStyle/>
          <a:p>
            <a:r>
              <a:rPr lang="zh-CN" altLang="en-US" b="0" dirty="0" smtClean="0">
                <a:latin typeface="宋体" charset="-122"/>
              </a:rPr>
              <a:t>有一</a:t>
            </a:r>
            <a:r>
              <a:rPr lang="en-US" altLang="zh-CN" b="0" dirty="0" smtClean="0"/>
              <a:t>M</a:t>
            </a:r>
            <a:r>
              <a:rPr lang="zh-CN" altLang="en-US" b="0" dirty="0" smtClean="0">
                <a:latin typeface="宋体" charset="-122"/>
              </a:rPr>
              <a:t>电平的量化器，输入信号区间</a:t>
            </a:r>
            <a:r>
              <a:rPr lang="en-US" altLang="zh-CN" b="0" dirty="0" smtClean="0"/>
              <a:t>(-</a:t>
            </a:r>
            <a:r>
              <a:rPr lang="en-US" altLang="zh-CN" b="0" dirty="0" err="1" smtClean="0"/>
              <a:t>a,a</a:t>
            </a:r>
            <a:r>
              <a:rPr lang="en-US" altLang="zh-CN" b="0" dirty="0" smtClean="0"/>
              <a:t>)</a:t>
            </a:r>
            <a:r>
              <a:rPr lang="zh-CN" altLang="en-US" b="0" dirty="0" smtClean="0">
                <a:latin typeface="宋体" charset="-122"/>
              </a:rPr>
              <a:t>，信号为均匀分布，求</a:t>
            </a:r>
            <a:r>
              <a:rPr lang="en-US" altLang="zh-CN" b="0" dirty="0" smtClean="0"/>
              <a:t>S</a:t>
            </a:r>
            <a:r>
              <a:rPr lang="en-US" altLang="zh-CN" b="0" baseline="-30000" dirty="0" smtClean="0"/>
              <a:t>0</a:t>
            </a:r>
            <a:r>
              <a:rPr lang="en-US" altLang="zh-CN" b="0" dirty="0" smtClean="0"/>
              <a:t>/</a:t>
            </a:r>
            <a:r>
              <a:rPr lang="en-US" altLang="zh-CN" b="0" dirty="0" err="1" smtClean="0"/>
              <a:t>N</a:t>
            </a:r>
            <a:r>
              <a:rPr lang="en-US" altLang="zh-CN" b="0" baseline="-30000" dirty="0" err="1" smtClean="0"/>
              <a:t>q</a:t>
            </a:r>
            <a:endParaRPr lang="zh-CN" altLang="en-US" dirty="0"/>
          </a:p>
        </p:txBody>
      </p:sp>
      <p:graphicFrame>
        <p:nvGraphicFramePr>
          <p:cNvPr id="570378" name="Object 10"/>
          <p:cNvGraphicFramePr>
            <a:graphicFrameLocks noChangeAspect="1"/>
          </p:cNvGraphicFramePr>
          <p:nvPr/>
        </p:nvGraphicFramePr>
        <p:xfrm>
          <a:off x="4037013" y="3740150"/>
          <a:ext cx="4856162" cy="887413"/>
        </p:xfrm>
        <a:graphic>
          <a:graphicData uri="http://schemas.openxmlformats.org/presentationml/2006/ole">
            <p:oleObj spid="_x0000_s570378" name="公式" r:id="rId9" imgW="2133360" imgH="444240" progId="Equation.3">
              <p:embed/>
            </p:oleObj>
          </a:graphicData>
        </a:graphic>
      </p:graphicFrame>
      <p:sp>
        <p:nvSpPr>
          <p:cNvPr id="16" name="AutoShape 3"/>
          <p:cNvSpPr>
            <a:spLocks noChangeArrowheads="1"/>
          </p:cNvSpPr>
          <p:nvPr/>
        </p:nvSpPr>
        <p:spPr bwMode="auto">
          <a:xfrm>
            <a:off x="6660232" y="4869160"/>
            <a:ext cx="1728192" cy="1081087"/>
          </a:xfrm>
          <a:prstGeom prst="wedgeRoundRectCallout">
            <a:avLst>
              <a:gd name="adj1" fmla="val -12199"/>
              <a:gd name="adj2" fmla="val -103138"/>
              <a:gd name="adj3" fmla="val 16667"/>
            </a:avLst>
          </a:prstGeom>
          <a:solidFill>
            <a:srgbClr val="FFFF00"/>
          </a:solidFill>
          <a:ln w="9525">
            <a:solidFill>
              <a:schemeClr val="tx1"/>
            </a:solidFill>
            <a:miter lim="800000"/>
            <a:headEnd/>
            <a:tailEnd/>
          </a:ln>
          <a:effectLst/>
        </p:spPr>
        <p:txBody>
          <a:bodyPr/>
          <a:lstStyle/>
          <a:p>
            <a:pPr algn="ctr"/>
            <a:r>
              <a:rPr lang="zh-CN" altLang="en-US" sz="2800" b="1" dirty="0"/>
              <a:t>采用二进制编码</a:t>
            </a:r>
          </a:p>
        </p:txBody>
      </p:sp>
      <p:sp>
        <p:nvSpPr>
          <p:cNvPr id="17" name="TextBox 16"/>
          <p:cNvSpPr txBox="1"/>
          <p:nvPr/>
        </p:nvSpPr>
        <p:spPr>
          <a:xfrm>
            <a:off x="611560" y="4797152"/>
            <a:ext cx="5544616" cy="1200329"/>
          </a:xfrm>
          <a:prstGeom prst="rect">
            <a:avLst/>
          </a:prstGeom>
          <a:noFill/>
        </p:spPr>
        <p:txBody>
          <a:bodyPr wrap="square" rtlCol="0">
            <a:spAutoFit/>
          </a:bodyPr>
          <a:lstStyle/>
          <a:p>
            <a:r>
              <a:rPr lang="zh-CN" altLang="en-US" b="0" dirty="0" smtClean="0">
                <a:latin typeface="宋体" charset="-122"/>
              </a:rPr>
              <a:t>对均匀分布的信号，经过均匀量化器，每增加一位二进制编码，平均量化信噪比就提高约</a:t>
            </a:r>
            <a:r>
              <a:rPr lang="en-US" altLang="zh-CN" b="0" dirty="0" smtClean="0">
                <a:latin typeface="宋体" charset="-122"/>
              </a:rPr>
              <a:t>6dB</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amond(in)">
                                      <p:cBhvr>
                                        <p:cTn id="12" dur="20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570372"/>
                                        </p:tgtEl>
                                        <p:attrNameLst>
                                          <p:attrName>style.visibility</p:attrName>
                                        </p:attrNameLst>
                                      </p:cBhvr>
                                      <p:to>
                                        <p:strVal val="visible"/>
                                      </p:to>
                                    </p:set>
                                    <p:animEffect transition="in" filter="checkerboard(across)">
                                      <p:cBhvr>
                                        <p:cTn id="17" dur="500"/>
                                        <p:tgtEl>
                                          <p:spTgt spid="570372"/>
                                        </p:tgtEl>
                                      </p:cBhvr>
                                    </p:animEffect>
                                  </p:childTnLst>
                                </p:cTn>
                              </p:par>
                              <p:par>
                                <p:cTn id="18" presetID="5" presetClass="entr" presetSubtype="10" fill="hold" nodeType="withEffect">
                                  <p:stCondLst>
                                    <p:cond delay="0"/>
                                  </p:stCondLst>
                                  <p:childTnLst>
                                    <p:set>
                                      <p:cBhvr>
                                        <p:cTn id="19" dur="1" fill="hold">
                                          <p:stCondLst>
                                            <p:cond delay="0"/>
                                          </p:stCondLst>
                                        </p:cTn>
                                        <p:tgtEl>
                                          <p:spTgt spid="570373"/>
                                        </p:tgtEl>
                                        <p:attrNameLst>
                                          <p:attrName>style.visibility</p:attrName>
                                        </p:attrNameLst>
                                      </p:cBhvr>
                                      <p:to>
                                        <p:strVal val="visible"/>
                                      </p:to>
                                    </p:set>
                                    <p:animEffect transition="in" filter="checkerboard(across)">
                                      <p:cBhvr>
                                        <p:cTn id="20" dur="500"/>
                                        <p:tgtEl>
                                          <p:spTgt spid="570373"/>
                                        </p:tgtEl>
                                      </p:cBhvr>
                                    </p:animEffect>
                                  </p:childTnLst>
                                </p:cTn>
                              </p:par>
                              <p:par>
                                <p:cTn id="21" presetID="5" presetClass="entr" presetSubtype="10" fill="hold" nodeType="withEffect">
                                  <p:stCondLst>
                                    <p:cond delay="0"/>
                                  </p:stCondLst>
                                  <p:childTnLst>
                                    <p:set>
                                      <p:cBhvr>
                                        <p:cTn id="22" dur="1" fill="hold">
                                          <p:stCondLst>
                                            <p:cond delay="0"/>
                                          </p:stCondLst>
                                        </p:cTn>
                                        <p:tgtEl>
                                          <p:spTgt spid="570375"/>
                                        </p:tgtEl>
                                        <p:attrNameLst>
                                          <p:attrName>style.visibility</p:attrName>
                                        </p:attrNameLst>
                                      </p:cBhvr>
                                      <p:to>
                                        <p:strVal val="visible"/>
                                      </p:to>
                                    </p:set>
                                    <p:animEffect transition="in" filter="checkerboard(across)">
                                      <p:cBhvr>
                                        <p:cTn id="23" dur="500"/>
                                        <p:tgtEl>
                                          <p:spTgt spid="570375"/>
                                        </p:tgtEl>
                                      </p:cBhvr>
                                    </p:animEffect>
                                  </p:childTnLst>
                                </p:cTn>
                              </p:par>
                              <p:par>
                                <p:cTn id="24" presetID="5" presetClass="entr" presetSubtype="10" fill="hold" nodeType="withEffect">
                                  <p:stCondLst>
                                    <p:cond delay="0"/>
                                  </p:stCondLst>
                                  <p:childTnLst>
                                    <p:set>
                                      <p:cBhvr>
                                        <p:cTn id="25" dur="1" fill="hold">
                                          <p:stCondLst>
                                            <p:cond delay="0"/>
                                          </p:stCondLst>
                                        </p:cTn>
                                        <p:tgtEl>
                                          <p:spTgt spid="570376"/>
                                        </p:tgtEl>
                                        <p:attrNameLst>
                                          <p:attrName>style.visibility</p:attrName>
                                        </p:attrNameLst>
                                      </p:cBhvr>
                                      <p:to>
                                        <p:strVal val="visible"/>
                                      </p:to>
                                    </p:set>
                                    <p:animEffect transition="in" filter="checkerboard(across)">
                                      <p:cBhvr>
                                        <p:cTn id="26" dur="500"/>
                                        <p:tgtEl>
                                          <p:spTgt spid="570376"/>
                                        </p:tgtEl>
                                      </p:cBhvr>
                                    </p:animEffect>
                                  </p:childTnLst>
                                </p:cTn>
                              </p:par>
                              <p:par>
                                <p:cTn id="27" presetID="5" presetClass="entr" presetSubtype="10" fill="hold" nodeType="withEffect">
                                  <p:stCondLst>
                                    <p:cond delay="0"/>
                                  </p:stCondLst>
                                  <p:childTnLst>
                                    <p:set>
                                      <p:cBhvr>
                                        <p:cTn id="28" dur="1" fill="hold">
                                          <p:stCondLst>
                                            <p:cond delay="0"/>
                                          </p:stCondLst>
                                        </p:cTn>
                                        <p:tgtEl>
                                          <p:spTgt spid="570377"/>
                                        </p:tgtEl>
                                        <p:attrNameLst>
                                          <p:attrName>style.visibility</p:attrName>
                                        </p:attrNameLst>
                                      </p:cBhvr>
                                      <p:to>
                                        <p:strVal val="visible"/>
                                      </p:to>
                                    </p:set>
                                    <p:animEffect transition="in" filter="checkerboard(across)">
                                      <p:cBhvr>
                                        <p:cTn id="29" dur="500"/>
                                        <p:tgtEl>
                                          <p:spTgt spid="570377"/>
                                        </p:tgtEl>
                                      </p:cBhvr>
                                    </p:animEffect>
                                  </p:childTnLst>
                                </p:cTn>
                              </p:par>
                              <p:par>
                                <p:cTn id="30" presetID="5" presetClass="entr" presetSubtype="10" fill="hold" nodeType="withEffect">
                                  <p:stCondLst>
                                    <p:cond delay="0"/>
                                  </p:stCondLst>
                                  <p:childTnLst>
                                    <p:set>
                                      <p:cBhvr>
                                        <p:cTn id="31" dur="1" fill="hold">
                                          <p:stCondLst>
                                            <p:cond delay="0"/>
                                          </p:stCondLst>
                                        </p:cTn>
                                        <p:tgtEl>
                                          <p:spTgt spid="570370"/>
                                        </p:tgtEl>
                                        <p:attrNameLst>
                                          <p:attrName>style.visibility</p:attrName>
                                        </p:attrNameLst>
                                      </p:cBhvr>
                                      <p:to>
                                        <p:strVal val="visible"/>
                                      </p:to>
                                    </p:set>
                                    <p:animEffect transition="in" filter="checkerboard(across)">
                                      <p:cBhvr>
                                        <p:cTn id="32" dur="500"/>
                                        <p:tgtEl>
                                          <p:spTgt spid="570370"/>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nodeType="clickEffect">
                                  <p:stCondLst>
                                    <p:cond delay="0"/>
                                  </p:stCondLst>
                                  <p:childTnLst>
                                    <p:set>
                                      <p:cBhvr>
                                        <p:cTn id="36" dur="1" fill="hold">
                                          <p:stCondLst>
                                            <p:cond delay="0"/>
                                          </p:stCondLst>
                                        </p:cTn>
                                        <p:tgtEl>
                                          <p:spTgt spid="570378"/>
                                        </p:tgtEl>
                                        <p:attrNameLst>
                                          <p:attrName>style.visibility</p:attrName>
                                        </p:attrNameLst>
                                      </p:cBhvr>
                                      <p:to>
                                        <p:strVal val="visible"/>
                                      </p:to>
                                    </p:set>
                                    <p:animEffect transition="in" filter="box(in)">
                                      <p:cBhvr>
                                        <p:cTn id="37" dur="500"/>
                                        <p:tgtEl>
                                          <p:spTgt spid="570378"/>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down)">
                                      <p:cBhvr>
                                        <p:cTn id="42" dur="10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8" presetClass="entr" presetSubtype="16" fill="hold" grpId="0" nodeType="clickEffect">
                                  <p:stCondLst>
                                    <p:cond delay="0"/>
                                  </p:stCondLst>
                                  <p:childTnLst>
                                    <p:set>
                                      <p:cBhvr>
                                        <p:cTn id="46" dur="1" fill="hold">
                                          <p:stCondLst>
                                            <p:cond delay="0"/>
                                          </p:stCondLst>
                                        </p:cTn>
                                        <p:tgtEl>
                                          <p:spTgt spid="17"/>
                                        </p:tgtEl>
                                        <p:attrNameLst>
                                          <p:attrName>style.visibility</p:attrName>
                                        </p:attrNameLst>
                                      </p:cBhvr>
                                      <p:to>
                                        <p:strVal val="visible"/>
                                      </p:to>
                                    </p:set>
                                    <p:animEffect transition="in" filter="diamond(in)">
                                      <p:cBhvr>
                                        <p:cTn id="47"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6" grpId="0" animBg="1"/>
      <p:bldP spid="1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对量化噪声的讨论</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Rectangle 7"/>
          <p:cNvSpPr txBox="1">
            <a:spLocks noChangeArrowheads="1"/>
          </p:cNvSpPr>
          <p:nvPr/>
        </p:nvSpPr>
        <p:spPr bwMode="gray">
          <a:xfrm>
            <a:off x="767903" y="1124744"/>
            <a:ext cx="7980561" cy="496847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eaLnBrk="0" hangingPunct="0">
              <a:spcBef>
                <a:spcPct val="50000"/>
              </a:spcBef>
              <a:buClr>
                <a:schemeClr val="tx2"/>
              </a:buClr>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可见，</a:t>
            </a:r>
            <a:r>
              <a:rPr kumimoji="0" lang="zh-CN" altLang="en-US" sz="2400" b="0" i="0" u="none" strike="noStrike" kern="0" cap="none" spc="0" normalizeH="0" baseline="0" noProof="0" dirty="0" smtClean="0">
                <a:ln>
                  <a:noFill/>
                </a:ln>
                <a:solidFill>
                  <a:srgbClr val="1F01D1"/>
                </a:solidFill>
                <a:effectLst/>
                <a:uLnTx/>
                <a:uFillTx/>
                <a:latin typeface="+mn-lt"/>
                <a:ea typeface="+mn-ea"/>
                <a:cs typeface="+mn-cs"/>
              </a:rPr>
              <a:t>量化噪声功率</a:t>
            </a:r>
            <a:r>
              <a:rPr kumimoji="0" lang="en-US" altLang="zh-CN" sz="2400" b="0" i="0" u="none" strike="noStrike" kern="0" cap="none" spc="0" normalizeH="0" baseline="0" noProof="0" dirty="0" err="1" smtClean="0">
                <a:ln>
                  <a:noFill/>
                </a:ln>
                <a:solidFill>
                  <a:srgbClr val="1F01D1"/>
                </a:solidFill>
                <a:effectLst/>
                <a:uLnTx/>
                <a:uFillTx/>
                <a:latin typeface="+mn-lt"/>
                <a:ea typeface="+mn-ea"/>
                <a:cs typeface="+mn-cs"/>
              </a:rPr>
              <a:t>N</a:t>
            </a:r>
            <a:r>
              <a:rPr kumimoji="0" lang="en-US" altLang="zh-CN" sz="2400" b="0" i="0" u="none" strike="noStrike" kern="0" cap="none" spc="0" normalizeH="0" baseline="-25000" noProof="0" dirty="0" err="1" smtClean="0">
                <a:ln>
                  <a:noFill/>
                </a:ln>
                <a:solidFill>
                  <a:srgbClr val="1F01D1"/>
                </a:solidFill>
                <a:effectLst/>
                <a:uLnTx/>
                <a:uFillTx/>
                <a:latin typeface="+mn-lt"/>
                <a:ea typeface="+mn-ea"/>
                <a:cs typeface="+mn-cs"/>
              </a:rPr>
              <a:t>q</a:t>
            </a:r>
            <a:r>
              <a:rPr kumimoji="0" lang="zh-CN" altLang="en-US" sz="2400" b="0" i="0" u="none" strike="noStrike" kern="0" cap="none" spc="0" normalizeH="0" baseline="0" noProof="0" dirty="0" smtClean="0">
                <a:ln>
                  <a:noFill/>
                </a:ln>
                <a:solidFill>
                  <a:srgbClr val="1F01D1"/>
                </a:solidFill>
                <a:effectLst/>
                <a:uLnTx/>
                <a:uFillTx/>
                <a:latin typeface="+mn-lt"/>
                <a:ea typeface="+mn-ea"/>
                <a:cs typeface="+mn-cs"/>
              </a:rPr>
              <a:t>只与量化间隔∆</a:t>
            </a:r>
            <a:r>
              <a:rPr kumimoji="0" lang="zh-CN" altLang="en-US" sz="2400" b="0" i="0" u="none" strike="noStrike" kern="0" cap="none" spc="0" normalizeH="0" baseline="0" noProof="0" dirty="0" smtClean="0">
                <a:ln>
                  <a:noFill/>
                </a:ln>
                <a:solidFill>
                  <a:srgbClr val="1F01D1"/>
                </a:solidFill>
                <a:effectLst/>
                <a:uLnTx/>
                <a:uFillTx/>
                <a:latin typeface="+mn-lt"/>
                <a:ea typeface="+mn-ea"/>
                <a:cs typeface="+mn-cs"/>
                <a:sym typeface="Symbol" pitchFamily="18" charset="2"/>
              </a:rPr>
              <a:t>有关，</a:t>
            </a:r>
            <a:r>
              <a:rPr lang="zh-CN" altLang="zh-CN" b="0" kern="0" dirty="0" smtClean="0">
                <a:solidFill>
                  <a:srgbClr val="1F01D1"/>
                </a:solidFill>
                <a:latin typeface="+mn-lt"/>
                <a:ea typeface="+mn-ea"/>
              </a:rPr>
              <a:t>量化信噪比随着量化级数</a:t>
            </a:r>
            <a:r>
              <a:rPr lang="en-US" altLang="zh-CN" b="0" kern="0" dirty="0" smtClean="0">
                <a:solidFill>
                  <a:srgbClr val="1F01D1"/>
                </a:solidFill>
                <a:latin typeface="+mn-lt"/>
                <a:ea typeface="+mn-ea"/>
              </a:rPr>
              <a:t>M</a:t>
            </a:r>
            <a:r>
              <a:rPr lang="zh-CN" altLang="zh-CN" b="0" kern="0" dirty="0" smtClean="0">
                <a:solidFill>
                  <a:srgbClr val="1F01D1"/>
                </a:solidFill>
                <a:latin typeface="+mn-lt"/>
                <a:ea typeface="+mn-ea"/>
              </a:rPr>
              <a:t>的增加而提高。</a:t>
            </a:r>
            <a:r>
              <a:rPr lang="zh-CN" altLang="en-US" b="0" kern="0" dirty="0" smtClean="0">
                <a:solidFill>
                  <a:srgbClr val="1F01D1"/>
                </a:solidFill>
                <a:latin typeface="+mn-lt"/>
                <a:ea typeface="+mn-ea"/>
              </a:rPr>
              <a:t>对于均匀量化，</a:t>
            </a:r>
            <a:r>
              <a:rPr lang="zh-CN" altLang="en-US" b="0" kern="0" dirty="0" smtClean="0">
                <a:solidFill>
                  <a:srgbClr val="FF0000"/>
                </a:solidFill>
                <a:latin typeface="+mn-lt"/>
                <a:ea typeface="+mn-ea"/>
              </a:rPr>
              <a:t>量化噪声功率保持不变，与信号功率及其分布无关</a:t>
            </a:r>
            <a:r>
              <a:rPr lang="zh-CN" altLang="en-US" b="0" kern="0" dirty="0" smtClean="0">
                <a:solidFill>
                  <a:srgbClr val="1F01D1"/>
                </a:solidFill>
                <a:latin typeface="+mn-lt"/>
                <a:ea typeface="+mn-ea"/>
              </a:rPr>
              <a:t>。</a:t>
            </a:r>
            <a:endParaRPr lang="en-US" altLang="zh-CN" b="0" kern="0" dirty="0" smtClean="0">
              <a:solidFill>
                <a:srgbClr val="1F01D1"/>
              </a:solidFill>
              <a:latin typeface="+mn-lt"/>
              <a:ea typeface="+mn-ea"/>
            </a:endParaRPr>
          </a:p>
          <a:p>
            <a:pPr lvl="0" eaLnBrk="0" hangingPunct="0">
              <a:spcBef>
                <a:spcPct val="50000"/>
              </a:spcBef>
              <a:buClr>
                <a:schemeClr val="tx2"/>
              </a:buClr>
              <a:defRPr/>
            </a:pPr>
            <a:r>
              <a:rPr lang="zh-CN" altLang="zh-CN" dirty="0" smtClean="0"/>
              <a:t>通常量化级数的选取应根据对量化器的量化信噪比的要求来确定。</a:t>
            </a:r>
            <a:endParaRPr lang="en-US" altLang="zh-CN" dirty="0" smtClean="0"/>
          </a:p>
          <a:p>
            <a:pPr lvl="0" eaLnBrk="0" hangingPunct="0">
              <a:spcBef>
                <a:spcPct val="50000"/>
              </a:spcBef>
              <a:buClr>
                <a:schemeClr val="tx2"/>
              </a:buClr>
              <a:defRPr/>
            </a:pP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sym typeface="Symbol" pitchFamily="18" charset="2"/>
              </a:rPr>
              <a:t>均匀量化的不足：</a:t>
            </a:r>
            <a:endParaRPr kumimoji="0" lang="en-US" altLang="zh-CN" sz="2400" b="0" i="0" u="none" strike="noStrike" kern="0" cap="none" spc="0" normalizeH="0" baseline="0" noProof="0" dirty="0" smtClean="0">
              <a:ln>
                <a:noFill/>
              </a:ln>
              <a:solidFill>
                <a:schemeClr val="tx1"/>
              </a:solidFill>
              <a:effectLst/>
              <a:uLnTx/>
              <a:uFillTx/>
              <a:latin typeface="+mn-lt"/>
              <a:ea typeface="+mn-ea"/>
              <a:cs typeface="+mn-cs"/>
              <a:sym typeface="Symbol" pitchFamily="18" charset="2"/>
            </a:endParaRPr>
          </a:p>
          <a:p>
            <a:pPr marL="0" marR="0" lvl="0" indent="538163" algn="l" defTabSz="914400" rtl="0" eaLnBrk="0" fontAlgn="base" latinLnBrk="0" hangingPunct="0">
              <a:lnSpc>
                <a:spcPct val="100000"/>
              </a:lnSpc>
              <a:spcBef>
                <a:spcPct val="50000"/>
              </a:spcBef>
              <a:spcAft>
                <a:spcPct val="0"/>
              </a:spcAft>
              <a:buClr>
                <a:schemeClr val="tx2"/>
              </a:buClr>
              <a:buSzTx/>
              <a:buFontTx/>
              <a:buNone/>
              <a:tabLst/>
              <a:defRPr/>
            </a:pP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1</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、当信号抽样值太小，因为噪声的均方根值固定不变，则量化器的输出信噪比也很小，所以对于弱信号时的量化信噪比就难以达到要求。</a:t>
            </a:r>
          </a:p>
          <a:p>
            <a:pPr marL="0" marR="0" lvl="0" indent="538163" algn="l" defTabSz="914400" rtl="0" eaLnBrk="0" fontAlgn="base" latinLnBrk="0" hangingPunct="0">
              <a:lnSpc>
                <a:spcPct val="100000"/>
              </a:lnSpc>
              <a:spcBef>
                <a:spcPct val="50000"/>
              </a:spcBef>
              <a:spcAft>
                <a:spcPct val="0"/>
              </a:spcAft>
              <a:buClr>
                <a:schemeClr val="tx2"/>
              </a:buClr>
              <a:buSzTx/>
              <a:buFontTx/>
              <a:buNone/>
              <a:tabLst/>
              <a:defRPr/>
            </a:pP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2</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、当把满足信噪比要求的输入信号取值范围定义为</a:t>
            </a:r>
            <a:r>
              <a:rPr kumimoji="0" lang="zh-CN" altLang="en-US" sz="2400" b="0" i="0" u="none" strike="noStrike" kern="0" cap="none" spc="0" normalizeH="0" baseline="0" noProof="0" dirty="0" smtClean="0">
                <a:ln>
                  <a:noFill/>
                </a:ln>
                <a:solidFill>
                  <a:srgbClr val="1F01D1"/>
                </a:solidFill>
                <a:effectLst/>
                <a:uLnTx/>
                <a:uFillTx/>
                <a:latin typeface="+mn-lt"/>
                <a:ea typeface="+mn-ea"/>
                <a:cs typeface="+mn-cs"/>
              </a:rPr>
              <a:t>动态范围</a:t>
            </a:r>
            <a:r>
              <a:rPr kumimoji="0" lang="zh-CN" altLang="en-US" sz="2400" b="0" i="0" u="none" strike="noStrike" kern="0" cap="none" spc="0" normalizeH="0" baseline="0" noProof="0" dirty="0" smtClean="0">
                <a:ln>
                  <a:noFill/>
                </a:ln>
                <a:solidFill>
                  <a:schemeClr val="tx1"/>
                </a:solidFill>
                <a:effectLst/>
                <a:uLnTx/>
                <a:uFillTx/>
                <a:latin typeface="+mn-lt"/>
                <a:ea typeface="+mn-ea"/>
                <a:cs typeface="+mn-cs"/>
              </a:rPr>
              <a:t>时，均匀量化的信号动态范围将受到较大的限制。</a:t>
            </a:r>
            <a:endParaRPr kumimoji="0" lang="zh-CN" altLang="en-US" sz="2400" b="0"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blinds(horizontal)">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blinds(horizontal)">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blinds(horizontal)">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blinds(horizontal)">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blinds(horizontal)">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非均匀量化</a:t>
            </a:r>
            <a:endParaRPr lang="zh-CN" altLang="en-US" dirty="0"/>
          </a:p>
        </p:txBody>
      </p:sp>
      <p:sp>
        <p:nvSpPr>
          <p:cNvPr id="3" name="内容占位符 2"/>
          <p:cNvSpPr>
            <a:spLocks noGrp="1"/>
          </p:cNvSpPr>
          <p:nvPr>
            <p:ph idx="1"/>
          </p:nvPr>
        </p:nvSpPr>
        <p:spPr>
          <a:xfrm>
            <a:off x="611560" y="1340768"/>
            <a:ext cx="8136904" cy="4700588"/>
          </a:xfrm>
        </p:spPr>
        <p:txBody>
          <a:bodyPr/>
          <a:lstStyle/>
          <a:p>
            <a:pPr>
              <a:lnSpc>
                <a:spcPct val="110000"/>
              </a:lnSpc>
              <a:spcBef>
                <a:spcPct val="30000"/>
              </a:spcBef>
            </a:pPr>
            <a:r>
              <a:rPr lang="zh-CN" altLang="en-US" dirty="0" smtClean="0"/>
              <a:t>根据信号的不同区间来确定量化间隔</a:t>
            </a:r>
          </a:p>
          <a:p>
            <a:pPr>
              <a:lnSpc>
                <a:spcPct val="110000"/>
              </a:lnSpc>
              <a:spcBef>
                <a:spcPct val="30000"/>
              </a:spcBef>
            </a:pPr>
            <a:r>
              <a:rPr lang="zh-CN" altLang="en-US" dirty="0" smtClean="0">
                <a:latin typeface="宋体" charset="-122"/>
              </a:rPr>
              <a:t>非均匀量化的思想</a:t>
            </a:r>
            <a:endParaRPr lang="en-US" altLang="zh-CN" dirty="0" smtClean="0">
              <a:latin typeface="宋体" charset="-122"/>
            </a:endParaRPr>
          </a:p>
          <a:p>
            <a:pPr lvl="1">
              <a:lnSpc>
                <a:spcPct val="110000"/>
              </a:lnSpc>
              <a:spcBef>
                <a:spcPct val="30000"/>
              </a:spcBef>
            </a:pPr>
            <a:r>
              <a:rPr lang="zh-CN" altLang="en-US" dirty="0" smtClean="0">
                <a:latin typeface="宋体" charset="-122"/>
              </a:rPr>
              <a:t>非均匀量化是根据输入信号的概率密度函数来确定量化电平，以改善总体量化性能；</a:t>
            </a:r>
          </a:p>
          <a:p>
            <a:pPr lvl="1">
              <a:lnSpc>
                <a:spcPct val="110000"/>
              </a:lnSpc>
              <a:spcBef>
                <a:spcPct val="30000"/>
              </a:spcBef>
            </a:pPr>
            <a:r>
              <a:rPr lang="zh-CN" altLang="en-US" dirty="0" smtClean="0">
                <a:latin typeface="宋体" charset="-122"/>
              </a:rPr>
              <a:t>在</a:t>
            </a:r>
            <a:r>
              <a:rPr lang="en-US" altLang="zh-CN" dirty="0" smtClean="0">
                <a:latin typeface="宋体" charset="-122"/>
              </a:rPr>
              <a:t>f(x)</a:t>
            </a:r>
            <a:r>
              <a:rPr lang="zh-CN" altLang="en-US" dirty="0" smtClean="0">
                <a:latin typeface="宋体" charset="-122"/>
              </a:rPr>
              <a:t>大的地方，设法降低量化噪声</a:t>
            </a:r>
            <a:r>
              <a:rPr lang="en-US" altLang="zh-CN" dirty="0" smtClean="0">
                <a:latin typeface="宋体" charset="-122"/>
              </a:rPr>
              <a:t>(x-</a:t>
            </a:r>
            <a:r>
              <a:rPr lang="en-US" altLang="zh-CN" dirty="0" err="1" smtClean="0">
                <a:latin typeface="宋体" charset="-122"/>
              </a:rPr>
              <a:t>q</a:t>
            </a:r>
            <a:r>
              <a:rPr lang="en-US" altLang="zh-CN" baseline="-25000" dirty="0" err="1" smtClean="0">
                <a:latin typeface="宋体" charset="-122"/>
              </a:rPr>
              <a:t>i</a:t>
            </a:r>
            <a:r>
              <a:rPr lang="en-US" altLang="zh-CN" dirty="0" smtClean="0">
                <a:latin typeface="宋体" charset="-122"/>
              </a:rPr>
              <a:t>)</a:t>
            </a:r>
            <a:r>
              <a:rPr lang="en-US" altLang="zh-CN" baseline="30000" dirty="0" smtClean="0">
                <a:latin typeface="宋体" charset="-122"/>
              </a:rPr>
              <a:t>2</a:t>
            </a:r>
            <a:r>
              <a:rPr lang="zh-CN" altLang="en-US" dirty="0" smtClean="0">
                <a:latin typeface="宋体" charset="-122"/>
              </a:rPr>
              <a:t>，从而降低均方误差，可提高信噪比；</a:t>
            </a:r>
          </a:p>
          <a:p>
            <a:pPr lvl="1">
              <a:lnSpc>
                <a:spcPct val="110000"/>
              </a:lnSpc>
              <a:spcBef>
                <a:spcPct val="30000"/>
              </a:spcBef>
            </a:pPr>
            <a:r>
              <a:rPr lang="zh-CN" altLang="en-US" dirty="0" smtClean="0">
                <a:latin typeface="宋体" charset="-122"/>
              </a:rPr>
              <a:t>这意味着量化电平必须集中在幅度密度高的区域</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语音信号的非均匀量化</a:t>
            </a:r>
            <a:endParaRPr lang="zh-CN" altLang="en-US" dirty="0"/>
          </a:p>
        </p:txBody>
      </p:sp>
      <p:sp>
        <p:nvSpPr>
          <p:cNvPr id="3" name="内容占位符 2"/>
          <p:cNvSpPr>
            <a:spLocks noGrp="1"/>
          </p:cNvSpPr>
          <p:nvPr>
            <p:ph idx="1"/>
          </p:nvPr>
        </p:nvSpPr>
        <p:spPr>
          <a:xfrm>
            <a:off x="539552" y="1371600"/>
            <a:ext cx="4320480" cy="4649688"/>
          </a:xfrm>
        </p:spPr>
        <p:txBody>
          <a:bodyPr/>
          <a:lstStyle/>
          <a:p>
            <a:pPr>
              <a:lnSpc>
                <a:spcPct val="110000"/>
              </a:lnSpc>
              <a:spcBef>
                <a:spcPct val="30000"/>
              </a:spcBef>
            </a:pPr>
            <a:r>
              <a:rPr lang="zh-CN" altLang="en-US" sz="2800" dirty="0" smtClean="0">
                <a:solidFill>
                  <a:srgbClr val="003399"/>
                </a:solidFill>
                <a:latin typeface="宋体" charset="-122"/>
              </a:rPr>
              <a:t>量化间隔∆ 随信号抽样值的大小而变化。</a:t>
            </a:r>
            <a:r>
              <a:rPr lang="zh-CN" altLang="en-US" sz="2800" dirty="0" smtClean="0">
                <a:latin typeface="宋体" charset="-122"/>
              </a:rPr>
              <a:t>对于信号取值小的区间，其量化间隔小；反之，量化间隔就大；</a:t>
            </a:r>
          </a:p>
          <a:p>
            <a:pPr>
              <a:lnSpc>
                <a:spcPct val="110000"/>
              </a:lnSpc>
              <a:spcBef>
                <a:spcPct val="30000"/>
              </a:spcBef>
            </a:pPr>
            <a:r>
              <a:rPr lang="zh-CN" altLang="en-US" sz="2800" dirty="0" smtClean="0">
                <a:latin typeface="宋体" charset="-122"/>
              </a:rPr>
              <a:t>因此量化间隔对大、小信号的影响大致相同，</a:t>
            </a:r>
            <a:r>
              <a:rPr lang="zh-CN" altLang="en-US" sz="2800" dirty="0" smtClean="0">
                <a:solidFill>
                  <a:srgbClr val="003399"/>
                </a:solidFill>
                <a:latin typeface="宋体" charset="-122"/>
              </a:rPr>
              <a:t>改善了小信号时的量化信噪比</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5" descr="C:\Documents and Settings\fym\桌面\500M《多媒体技术基础》02-18\多媒体技术及教育应用网络课程\多媒体技术基础\img\Image31.gif"/>
          <p:cNvPicPr>
            <a:picLocks noChangeAspect="1" noChangeArrowheads="1"/>
          </p:cNvPicPr>
          <p:nvPr/>
        </p:nvPicPr>
        <p:blipFill>
          <a:blip r:embed="rId2" r:link="rId3" cstate="print"/>
          <a:srcRect/>
          <a:stretch>
            <a:fillRect/>
          </a:stretch>
        </p:blipFill>
        <p:spPr bwMode="auto">
          <a:xfrm>
            <a:off x="4860032" y="1657895"/>
            <a:ext cx="3960439" cy="3643313"/>
          </a:xfrm>
          <a:prstGeom prst="rect">
            <a:avLst/>
          </a:prstGeom>
          <a:noFill/>
          <a:ln w="9525">
            <a:noFill/>
            <a:miter lim="800000"/>
            <a:headEnd/>
            <a:tailEnd/>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压缩器与扩张器</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Box 4"/>
          <p:cNvSpPr txBox="1"/>
          <p:nvPr/>
        </p:nvSpPr>
        <p:spPr>
          <a:xfrm>
            <a:off x="611560" y="1340768"/>
            <a:ext cx="8064896" cy="1815882"/>
          </a:xfrm>
          <a:prstGeom prst="rect">
            <a:avLst/>
          </a:prstGeom>
          <a:noFill/>
        </p:spPr>
        <p:txBody>
          <a:bodyPr wrap="square" rtlCol="0">
            <a:spAutoFit/>
          </a:bodyPr>
          <a:lstStyle/>
          <a:p>
            <a:r>
              <a:rPr lang="zh-CN" altLang="en-US" sz="2800" dirty="0" smtClean="0"/>
              <a:t>实现非均匀量化的方法是把输入量化器的信号</a:t>
            </a:r>
            <a:r>
              <a:rPr lang="en-US" altLang="zh-CN" sz="2800" dirty="0" smtClean="0"/>
              <a:t>x</a:t>
            </a:r>
            <a:r>
              <a:rPr lang="zh-CN" altLang="en-US" sz="2800" dirty="0" smtClean="0">
                <a:solidFill>
                  <a:srgbClr val="FF0000"/>
                </a:solidFill>
              </a:rPr>
              <a:t>先进行压缩处理</a:t>
            </a:r>
            <a:r>
              <a:rPr lang="zh-CN" altLang="en-US" sz="2800" dirty="0" smtClean="0"/>
              <a:t>，再把压缩的信号</a:t>
            </a:r>
            <a:r>
              <a:rPr lang="en-US" altLang="zh-CN" sz="2800" dirty="0" smtClean="0"/>
              <a:t>y</a:t>
            </a:r>
            <a:r>
              <a:rPr lang="zh-CN" altLang="en-US" sz="2800" dirty="0" smtClean="0">
                <a:solidFill>
                  <a:srgbClr val="FF0000"/>
                </a:solidFill>
              </a:rPr>
              <a:t>进行均匀量化</a:t>
            </a:r>
            <a:r>
              <a:rPr lang="zh-CN" altLang="en-US" sz="2800" dirty="0" smtClean="0"/>
              <a:t>。</a:t>
            </a:r>
            <a:endParaRPr lang="en-US" altLang="zh-CN" sz="2800" dirty="0" smtClean="0"/>
          </a:p>
          <a:p>
            <a:r>
              <a:rPr lang="zh-CN" altLang="en-US" sz="2800" dirty="0" smtClean="0">
                <a:solidFill>
                  <a:srgbClr val="0000CC"/>
                </a:solidFill>
              </a:rPr>
              <a:t>压缩器：</a:t>
            </a:r>
            <a:r>
              <a:rPr lang="zh-CN" altLang="en-US" sz="2800" dirty="0" smtClean="0"/>
              <a:t>就是一个非线性变换电路，微弱的信号被放大，强的信号被压缩。扩张器则相反。</a:t>
            </a:r>
            <a:endParaRPr lang="zh-CN" altLang="en-US" sz="2800" dirty="0"/>
          </a:p>
        </p:txBody>
      </p:sp>
      <p:graphicFrame>
        <p:nvGraphicFramePr>
          <p:cNvPr id="628738" name="Object 2"/>
          <p:cNvGraphicFramePr>
            <a:graphicFrameLocks noChangeAspect="1"/>
          </p:cNvGraphicFramePr>
          <p:nvPr/>
        </p:nvGraphicFramePr>
        <p:xfrm>
          <a:off x="1635720" y="3545036"/>
          <a:ext cx="5816600" cy="2908300"/>
        </p:xfrm>
        <a:graphic>
          <a:graphicData uri="http://schemas.openxmlformats.org/presentationml/2006/ole">
            <p:oleObj spid="_x0000_s628738" r:id="rId3" imgW="4370350" imgH="2446432"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628738"/>
                                        </p:tgtEl>
                                        <p:attrNameLst>
                                          <p:attrName>style.visibility</p:attrName>
                                        </p:attrNameLst>
                                      </p:cBhvr>
                                      <p:to>
                                        <p:strVal val="visible"/>
                                      </p:to>
                                    </p:set>
                                    <p:anim calcmode="lin" valueType="num">
                                      <p:cBhvr>
                                        <p:cTn id="7" dur="500" fill="hold"/>
                                        <p:tgtEl>
                                          <p:spTgt spid="628738"/>
                                        </p:tgtEl>
                                        <p:attrNameLst>
                                          <p:attrName>ppt_w</p:attrName>
                                        </p:attrNameLst>
                                      </p:cBhvr>
                                      <p:tavLst>
                                        <p:tav tm="0">
                                          <p:val>
                                            <p:fltVal val="0"/>
                                          </p:val>
                                        </p:tav>
                                        <p:tav tm="100000">
                                          <p:val>
                                            <p:strVal val="#ppt_w"/>
                                          </p:val>
                                        </p:tav>
                                      </p:tavLst>
                                    </p:anim>
                                    <p:anim calcmode="lin" valueType="num">
                                      <p:cBhvr>
                                        <p:cTn id="8" dur="500" fill="hold"/>
                                        <p:tgtEl>
                                          <p:spTgt spid="62873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非均匀量化的实现</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20" name="TextBox 19"/>
          <p:cNvSpPr txBox="1"/>
          <p:nvPr/>
        </p:nvSpPr>
        <p:spPr>
          <a:xfrm>
            <a:off x="827584" y="2444695"/>
            <a:ext cx="7560840" cy="1200329"/>
          </a:xfrm>
          <a:prstGeom prst="rect">
            <a:avLst/>
          </a:prstGeom>
          <a:noFill/>
        </p:spPr>
        <p:txBody>
          <a:bodyPr wrap="square" rtlCol="0">
            <a:spAutoFit/>
          </a:bodyPr>
          <a:lstStyle/>
          <a:p>
            <a:r>
              <a:rPr lang="zh-CN" altLang="en-US" dirty="0" smtClean="0"/>
              <a:t>信号经非线性放大后再进行均匀量化</a:t>
            </a:r>
            <a:endParaRPr lang="en-US" altLang="zh-CN" dirty="0" smtClean="0"/>
          </a:p>
          <a:p>
            <a:r>
              <a:rPr lang="zh-CN" altLang="en-US" dirty="0" smtClean="0">
                <a:latin typeface="楷体_GB2312" pitchFamily="49" charset="-122"/>
                <a:ea typeface="楷体_GB2312" pitchFamily="49" charset="-122"/>
              </a:rPr>
              <a:t>用一个非线性变换电路将输入变量</a:t>
            </a:r>
            <a:r>
              <a:rPr lang="en-US" altLang="zh-CN" dirty="0" smtClean="0">
                <a:latin typeface="楷体_GB2312" pitchFamily="49" charset="-122"/>
                <a:ea typeface="楷体_GB2312" pitchFamily="49" charset="-122"/>
              </a:rPr>
              <a:t>x</a:t>
            </a:r>
            <a:r>
              <a:rPr lang="zh-CN" altLang="en-US" dirty="0" smtClean="0">
                <a:latin typeface="楷体_GB2312" pitchFamily="49" charset="-122"/>
                <a:ea typeface="楷体_GB2312" pitchFamily="49" charset="-122"/>
              </a:rPr>
              <a:t>换成另一变量</a:t>
            </a:r>
            <a:r>
              <a:rPr lang="en-US" altLang="zh-CN" dirty="0" smtClean="0">
                <a:latin typeface="楷体_GB2312" pitchFamily="49" charset="-122"/>
                <a:ea typeface="楷体_GB2312" pitchFamily="49" charset="-122"/>
              </a:rPr>
              <a:t>y</a:t>
            </a:r>
            <a:r>
              <a:rPr lang="zh-CN" altLang="en-US" dirty="0" smtClean="0">
                <a:latin typeface="楷体_GB2312" pitchFamily="49" charset="-122"/>
                <a:ea typeface="楷体_GB2312" pitchFamily="49" charset="-122"/>
              </a:rPr>
              <a:t>。即：</a:t>
            </a:r>
            <a:r>
              <a:rPr lang="en-US" altLang="zh-CN" dirty="0" smtClean="0">
                <a:latin typeface="楷体_GB2312" pitchFamily="49" charset="-122"/>
                <a:ea typeface="楷体_GB2312" pitchFamily="49" charset="-122"/>
              </a:rPr>
              <a:t>y=g(x)</a:t>
            </a:r>
            <a:r>
              <a:rPr lang="zh-CN" altLang="en-US" dirty="0" smtClean="0">
                <a:latin typeface="楷体_GB2312" pitchFamily="49" charset="-122"/>
                <a:ea typeface="楷体_GB2312" pitchFamily="49" charset="-122"/>
              </a:rPr>
              <a:t>，广泛采用的是对数压缩特性</a:t>
            </a:r>
            <a:endParaRPr lang="zh-CN" altLang="en-US" dirty="0"/>
          </a:p>
        </p:txBody>
      </p:sp>
      <p:pic>
        <p:nvPicPr>
          <p:cNvPr id="21" name="Picture 4"/>
          <p:cNvPicPr>
            <a:picLocks noChangeAspect="1" noChangeArrowheads="1"/>
          </p:cNvPicPr>
          <p:nvPr/>
        </p:nvPicPr>
        <p:blipFill>
          <a:blip r:embed="rId3" cstate="print"/>
          <a:srcRect/>
          <a:stretch>
            <a:fillRect/>
          </a:stretch>
        </p:blipFill>
        <p:spPr bwMode="auto">
          <a:xfrm>
            <a:off x="539552" y="1124744"/>
            <a:ext cx="7777162" cy="1322388"/>
          </a:xfrm>
          <a:prstGeom prst="rect">
            <a:avLst/>
          </a:prstGeom>
          <a:noFill/>
          <a:ln w="9525">
            <a:noFill/>
            <a:miter lim="800000"/>
            <a:headEnd/>
            <a:tailEnd/>
          </a:ln>
        </p:spPr>
      </p:pic>
      <p:graphicFrame>
        <p:nvGraphicFramePr>
          <p:cNvPr id="1630211" name="Object 3"/>
          <p:cNvGraphicFramePr>
            <a:graphicFrameLocks noChangeAspect="1"/>
          </p:cNvGraphicFramePr>
          <p:nvPr/>
        </p:nvGraphicFramePr>
        <p:xfrm>
          <a:off x="6049431" y="3429000"/>
          <a:ext cx="2194977" cy="2935660"/>
        </p:xfrm>
        <a:graphic>
          <a:graphicData uri="http://schemas.openxmlformats.org/presentationml/2006/ole">
            <p:oleObj spid="_x0000_s793601" name="Visio" r:id="rId4" imgW="3668453" imgH="4905700" progId="Visio.Drawing.11">
              <p:embed/>
            </p:oleObj>
          </a:graphicData>
        </a:graphic>
      </p:graphicFrame>
      <p:graphicFrame>
        <p:nvGraphicFramePr>
          <p:cNvPr id="1630212" name="Object 4"/>
          <p:cNvGraphicFramePr>
            <a:graphicFrameLocks noChangeAspect="1"/>
          </p:cNvGraphicFramePr>
          <p:nvPr/>
        </p:nvGraphicFramePr>
        <p:xfrm>
          <a:off x="985003" y="3846874"/>
          <a:ext cx="3370973" cy="2462446"/>
        </p:xfrm>
        <a:graphic>
          <a:graphicData uri="http://schemas.openxmlformats.org/presentationml/2006/ole">
            <p:oleObj spid="_x0000_s793602" name="Visio" r:id="rId5" imgW="4950241" imgH="3616779"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30212"/>
                                        </p:tgtEl>
                                        <p:attrNameLst>
                                          <p:attrName>style.visibility</p:attrName>
                                        </p:attrNameLst>
                                      </p:cBhvr>
                                      <p:to>
                                        <p:strVal val="visible"/>
                                      </p:to>
                                    </p:set>
                                    <p:animEffect transition="in" filter="wipe(left)">
                                      <p:cBhvr>
                                        <p:cTn id="7" dur="500"/>
                                        <p:tgtEl>
                                          <p:spTgt spid="163021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30211"/>
                                        </p:tgtEl>
                                        <p:attrNameLst>
                                          <p:attrName>style.visibility</p:attrName>
                                        </p:attrNameLst>
                                      </p:cBhvr>
                                      <p:to>
                                        <p:strVal val="visible"/>
                                      </p:to>
                                    </p:set>
                                    <p:animEffect transition="in" filter="wipe(down)">
                                      <p:cBhvr>
                                        <p:cTn id="12" dur="500"/>
                                        <p:tgtEl>
                                          <p:spTgt spid="16302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压扩特性的数学分析（</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sz="2800" dirty="0" smtClean="0">
                <a:latin typeface="宋体" charset="-122"/>
              </a:rPr>
              <a:t>当量化区间划分很多时，在每一量化区间内压缩特性曲线可以近似看作为一段直线，其斜率为：</a:t>
            </a:r>
            <a:endParaRPr lang="en-US" altLang="zh-CN" sz="2800" dirty="0" smtClean="0">
              <a:latin typeface="宋体" charset="-122"/>
            </a:endParaRPr>
          </a:p>
          <a:p>
            <a:endParaRPr lang="en-US" altLang="zh-CN" dirty="0" smtClean="0">
              <a:latin typeface="宋体" charset="-122"/>
            </a:endParaRPr>
          </a:p>
          <a:p>
            <a:r>
              <a:rPr lang="zh-CN" altLang="en-US" sz="2800" dirty="0" smtClean="0">
                <a:latin typeface="宋体" charset="-122"/>
              </a:rPr>
              <a:t>对此压缩器的输入和输出电压范围均作归一化，且纵坐标</a:t>
            </a:r>
            <a:r>
              <a:rPr lang="en-US" altLang="zh-CN" sz="2800" dirty="0" smtClean="0">
                <a:latin typeface="宋体" charset="-122"/>
              </a:rPr>
              <a:t>y</a:t>
            </a:r>
            <a:r>
              <a:rPr lang="zh-CN" altLang="en-US" sz="2800" dirty="0" smtClean="0">
                <a:latin typeface="宋体" charset="-122"/>
              </a:rPr>
              <a:t>在</a:t>
            </a:r>
            <a:r>
              <a:rPr lang="en-US" altLang="zh-CN" sz="2800" dirty="0" smtClean="0">
                <a:latin typeface="宋体" charset="-122"/>
              </a:rPr>
              <a:t>0</a:t>
            </a:r>
            <a:r>
              <a:rPr lang="zh-CN" altLang="en-US" sz="2800" dirty="0" smtClean="0">
                <a:latin typeface="宋体" charset="-122"/>
              </a:rPr>
              <a:t>和</a:t>
            </a:r>
            <a:r>
              <a:rPr lang="en-US" altLang="zh-CN" sz="2800" dirty="0" smtClean="0">
                <a:latin typeface="宋体" charset="-122"/>
              </a:rPr>
              <a:t>1</a:t>
            </a:r>
            <a:r>
              <a:rPr lang="zh-CN" altLang="en-US" sz="2800" dirty="0" smtClean="0">
                <a:latin typeface="宋体" charset="-122"/>
              </a:rPr>
              <a:t>之间均匀划分成</a:t>
            </a:r>
            <a:r>
              <a:rPr lang="en-US" altLang="zh-CN" sz="2800" dirty="0" smtClean="0">
                <a:latin typeface="宋体" charset="-122"/>
              </a:rPr>
              <a:t>N</a:t>
            </a:r>
            <a:r>
              <a:rPr lang="zh-CN" altLang="en-US" sz="2800" dirty="0" smtClean="0">
                <a:latin typeface="宋体" charset="-122"/>
              </a:rPr>
              <a:t>个量化区间，则每个量化区间的间隔应该等于：</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631236" name="Object 4"/>
          <p:cNvGraphicFramePr>
            <a:graphicFrameLocks noChangeAspect="1"/>
          </p:cNvGraphicFramePr>
          <p:nvPr/>
        </p:nvGraphicFramePr>
        <p:xfrm>
          <a:off x="2963416" y="2420888"/>
          <a:ext cx="1752600" cy="787400"/>
        </p:xfrm>
        <a:graphic>
          <a:graphicData uri="http://schemas.openxmlformats.org/presentationml/2006/ole">
            <p:oleObj spid="_x0000_s685058" name="公式" r:id="rId3" imgW="863225" imgH="393529" progId="Equation.3">
              <p:embed/>
            </p:oleObj>
          </a:graphicData>
        </a:graphic>
      </p:graphicFrame>
      <p:graphicFrame>
        <p:nvGraphicFramePr>
          <p:cNvPr id="1631237" name="Object 5"/>
          <p:cNvGraphicFramePr>
            <a:graphicFrameLocks noChangeAspect="1"/>
          </p:cNvGraphicFramePr>
          <p:nvPr/>
        </p:nvGraphicFramePr>
        <p:xfrm>
          <a:off x="5289203" y="2420888"/>
          <a:ext cx="1443037" cy="838200"/>
        </p:xfrm>
        <a:graphic>
          <a:graphicData uri="http://schemas.openxmlformats.org/presentationml/2006/ole">
            <p:oleObj spid="_x0000_s685059" name="公式" r:id="rId4" imgW="723600" imgH="419040" progId="Equation.3">
              <p:embed/>
            </p:oleObj>
          </a:graphicData>
        </a:graphic>
      </p:graphicFrame>
      <p:graphicFrame>
        <p:nvGraphicFramePr>
          <p:cNvPr id="1631238" name="Object 6"/>
          <p:cNvGraphicFramePr>
            <a:graphicFrameLocks noChangeAspect="1"/>
          </p:cNvGraphicFramePr>
          <p:nvPr/>
        </p:nvGraphicFramePr>
        <p:xfrm>
          <a:off x="1381398" y="4940597"/>
          <a:ext cx="1076325" cy="787400"/>
        </p:xfrm>
        <a:graphic>
          <a:graphicData uri="http://schemas.openxmlformats.org/presentationml/2006/ole">
            <p:oleObj spid="_x0000_s685060" name="公式" r:id="rId5" imgW="533169" imgH="393529" progId="Equation.3">
              <p:embed/>
            </p:oleObj>
          </a:graphicData>
        </a:graphic>
      </p:graphicFrame>
      <p:graphicFrame>
        <p:nvGraphicFramePr>
          <p:cNvPr id="1631239" name="Object 7"/>
          <p:cNvGraphicFramePr>
            <a:graphicFrameLocks noChangeAspect="1"/>
          </p:cNvGraphicFramePr>
          <p:nvPr/>
        </p:nvGraphicFramePr>
        <p:xfrm>
          <a:off x="3110185" y="4869160"/>
          <a:ext cx="2493963" cy="838200"/>
        </p:xfrm>
        <a:graphic>
          <a:graphicData uri="http://schemas.openxmlformats.org/presentationml/2006/ole">
            <p:oleObj spid="_x0000_s685061" name="公式" r:id="rId6" imgW="1244600" imgH="419100" progId="Equation.3">
              <p:embed/>
            </p:oleObj>
          </a:graphicData>
        </a:graphic>
      </p:graphicFrame>
      <p:graphicFrame>
        <p:nvGraphicFramePr>
          <p:cNvPr id="1631240" name="Object 8"/>
          <p:cNvGraphicFramePr>
            <a:graphicFrameLocks noChangeAspect="1"/>
          </p:cNvGraphicFramePr>
          <p:nvPr/>
        </p:nvGraphicFramePr>
        <p:xfrm>
          <a:off x="6494735" y="4869160"/>
          <a:ext cx="1317625" cy="839787"/>
        </p:xfrm>
        <a:graphic>
          <a:graphicData uri="http://schemas.openxmlformats.org/presentationml/2006/ole">
            <p:oleObj spid="_x0000_s685062" name="公式" r:id="rId7" imgW="660400" imgH="4191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31236"/>
                                        </p:tgtEl>
                                        <p:attrNameLst>
                                          <p:attrName>style.visibility</p:attrName>
                                        </p:attrNameLst>
                                      </p:cBhvr>
                                      <p:to>
                                        <p:strVal val="visible"/>
                                      </p:to>
                                    </p:set>
                                    <p:animEffect transition="in" filter="wipe(left)">
                                      <p:cBhvr>
                                        <p:cTn id="7" dur="500"/>
                                        <p:tgtEl>
                                          <p:spTgt spid="1631236"/>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31237"/>
                                        </p:tgtEl>
                                        <p:attrNameLst>
                                          <p:attrName>style.visibility</p:attrName>
                                        </p:attrNameLst>
                                      </p:cBhvr>
                                      <p:to>
                                        <p:strVal val="visible"/>
                                      </p:to>
                                    </p:set>
                                    <p:animEffect transition="in" filter="wipe(left)">
                                      <p:cBhvr>
                                        <p:cTn id="11" dur="500"/>
                                        <p:tgtEl>
                                          <p:spTgt spid="163123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31238"/>
                                        </p:tgtEl>
                                        <p:attrNameLst>
                                          <p:attrName>style.visibility</p:attrName>
                                        </p:attrNameLst>
                                      </p:cBhvr>
                                      <p:to>
                                        <p:strVal val="visible"/>
                                      </p:to>
                                    </p:set>
                                    <p:animEffect transition="in" filter="wipe(left)">
                                      <p:cBhvr>
                                        <p:cTn id="15" dur="500"/>
                                        <p:tgtEl>
                                          <p:spTgt spid="163123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31239"/>
                                        </p:tgtEl>
                                        <p:attrNameLst>
                                          <p:attrName>style.visibility</p:attrName>
                                        </p:attrNameLst>
                                      </p:cBhvr>
                                      <p:to>
                                        <p:strVal val="visible"/>
                                      </p:to>
                                    </p:set>
                                    <p:animEffect transition="in" filter="wipe(left)">
                                      <p:cBhvr>
                                        <p:cTn id="19" dur="500"/>
                                        <p:tgtEl>
                                          <p:spTgt spid="1631239"/>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631240"/>
                                        </p:tgtEl>
                                        <p:attrNameLst>
                                          <p:attrName>style.visibility</p:attrName>
                                        </p:attrNameLst>
                                      </p:cBhvr>
                                      <p:to>
                                        <p:strVal val="visible"/>
                                      </p:to>
                                    </p:set>
                                    <p:animEffect transition="in" filter="wipe(left)">
                                      <p:cBhvr>
                                        <p:cTn id="23" dur="500"/>
                                        <p:tgtEl>
                                          <p:spTgt spid="163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压扩特性的数学分析（</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p:txBody>
          <a:bodyPr/>
          <a:lstStyle/>
          <a:p>
            <a:pPr eaLnBrk="1" hangingPunct="1"/>
            <a:r>
              <a:rPr lang="zh-CN" altLang="en-US" sz="2800" dirty="0" smtClean="0">
                <a:latin typeface="宋体" charset="-122"/>
              </a:rPr>
              <a:t>为了对不同的信号强度保持信号量噪比恒定，当输入电压</a:t>
            </a:r>
            <a:r>
              <a:rPr lang="en-US" altLang="zh-CN" sz="2800" dirty="0" smtClean="0">
                <a:latin typeface="宋体" charset="-122"/>
              </a:rPr>
              <a:t>x</a:t>
            </a:r>
            <a:r>
              <a:rPr lang="zh-CN" altLang="en-US" sz="2800" dirty="0" smtClean="0">
                <a:latin typeface="宋体" charset="-122"/>
              </a:rPr>
              <a:t>减小时，应当使量化间隔</a:t>
            </a:r>
            <a:r>
              <a:rPr lang="zh-CN" altLang="en-US" sz="2800" dirty="0" smtClean="0">
                <a:latin typeface="宋体" charset="-122"/>
                <a:sym typeface="Symbol" pitchFamily="18" charset="2"/>
              </a:rPr>
              <a:t></a:t>
            </a:r>
            <a:r>
              <a:rPr lang="en-US" altLang="zh-CN" sz="2800" dirty="0" smtClean="0">
                <a:latin typeface="宋体" charset="-122"/>
              </a:rPr>
              <a:t>x</a:t>
            </a:r>
            <a:r>
              <a:rPr lang="zh-CN" altLang="en-US" sz="2800" dirty="0" smtClean="0">
                <a:latin typeface="宋体" charset="-122"/>
              </a:rPr>
              <a:t>按比例地减小，即：</a:t>
            </a:r>
          </a:p>
          <a:p>
            <a:pPr lvl="1" eaLnBrk="1" hangingPunct="1"/>
            <a:r>
              <a:rPr lang="zh-CN" altLang="en-US" dirty="0" smtClean="0">
                <a:latin typeface="宋体" charset="-122"/>
                <a:sym typeface="Symbol" pitchFamily="18" charset="2"/>
              </a:rPr>
              <a:t></a:t>
            </a:r>
            <a:r>
              <a:rPr lang="en-US" altLang="zh-CN" dirty="0" smtClean="0">
                <a:latin typeface="宋体" charset="-122"/>
              </a:rPr>
              <a:t>x </a:t>
            </a:r>
            <a:r>
              <a:rPr lang="en-US" altLang="zh-CN" dirty="0" smtClean="0">
                <a:latin typeface="宋体" charset="-122"/>
                <a:sym typeface="Symbol" pitchFamily="18" charset="2"/>
              </a:rPr>
              <a:t></a:t>
            </a:r>
            <a:r>
              <a:rPr lang="en-US" altLang="zh-CN" dirty="0" smtClean="0">
                <a:latin typeface="宋体" charset="-122"/>
              </a:rPr>
              <a:t> x</a:t>
            </a:r>
          </a:p>
          <a:p>
            <a:pPr lvl="1" eaLnBrk="1" hangingPunct="1"/>
            <a:endParaRPr lang="en-US" altLang="zh-CN" dirty="0" smtClean="0">
              <a:latin typeface="宋体" charset="-122"/>
            </a:endParaRPr>
          </a:p>
          <a:p>
            <a:pPr eaLnBrk="1" hangingPunct="1"/>
            <a:r>
              <a:rPr lang="en-US" altLang="zh-CN" sz="2800" dirty="0" smtClean="0">
                <a:latin typeface="宋体" charset="-122"/>
              </a:rPr>
              <a:t>X</a:t>
            </a:r>
            <a:r>
              <a:rPr lang="zh-CN" altLang="en-US" sz="2800" dirty="0" smtClean="0">
                <a:latin typeface="宋体" charset="-122"/>
              </a:rPr>
              <a:t>为压缩器的归一化输入，</a:t>
            </a:r>
            <a:r>
              <a:rPr lang="en-US" altLang="zh-CN" sz="2800" dirty="0" smtClean="0">
                <a:latin typeface="宋体" charset="-122"/>
              </a:rPr>
              <a:t>y</a:t>
            </a:r>
            <a:r>
              <a:rPr lang="zh-CN" altLang="en-US" sz="2800" dirty="0" smtClean="0">
                <a:latin typeface="宋体" charset="-122"/>
              </a:rPr>
              <a:t>为压缩器的归一化输出。将边界条件</a:t>
            </a:r>
            <a:r>
              <a:rPr lang="en-US" altLang="zh-CN" sz="2800" dirty="0" smtClean="0">
                <a:latin typeface="宋体" charset="-122"/>
              </a:rPr>
              <a:t>(</a:t>
            </a:r>
            <a:r>
              <a:rPr lang="zh-CN" altLang="en-US" sz="2800" dirty="0" smtClean="0">
                <a:latin typeface="宋体" charset="-122"/>
              </a:rPr>
              <a:t>当</a:t>
            </a:r>
            <a:r>
              <a:rPr lang="en-US" altLang="zh-CN" sz="2800" dirty="0" smtClean="0">
                <a:latin typeface="宋体" charset="-122"/>
              </a:rPr>
              <a:t>x=1</a:t>
            </a:r>
            <a:r>
              <a:rPr lang="zh-CN" altLang="en-US" sz="2800" dirty="0" smtClean="0">
                <a:latin typeface="宋体" charset="-122"/>
              </a:rPr>
              <a:t>时，</a:t>
            </a:r>
            <a:r>
              <a:rPr lang="en-US" altLang="zh-CN" sz="2800" dirty="0" smtClean="0">
                <a:latin typeface="宋体" charset="-122"/>
              </a:rPr>
              <a:t>y=1)</a:t>
            </a:r>
            <a:r>
              <a:rPr lang="zh-CN" altLang="en-US" sz="2800" dirty="0" smtClean="0">
                <a:latin typeface="宋体" charset="-122"/>
              </a:rPr>
              <a:t>，代入可得</a:t>
            </a:r>
            <a:endParaRPr lang="en-US" altLang="zh-CN" sz="2800" dirty="0" smtClean="0">
              <a:latin typeface="宋体" charset="-122"/>
            </a:endParaRPr>
          </a:p>
          <a:p>
            <a:pPr lvl="1" eaLnBrk="1" hangingPunct="1"/>
            <a:r>
              <a:rPr lang="en-US" altLang="zh-CN" dirty="0" err="1" smtClean="0">
                <a:latin typeface="宋体" charset="-122"/>
              </a:rPr>
              <a:t>k+c</a:t>
            </a:r>
            <a:r>
              <a:rPr lang="en-US" altLang="zh-CN" dirty="0" smtClean="0">
                <a:latin typeface="宋体" charset="-122"/>
              </a:rPr>
              <a:t>=0 → c=-k</a:t>
            </a:r>
          </a:p>
          <a:p>
            <a:pPr lvl="1" eaLnBrk="1" hangingPunct="1"/>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632260" name="Object 4"/>
          <p:cNvGraphicFramePr>
            <a:graphicFrameLocks noChangeAspect="1"/>
          </p:cNvGraphicFramePr>
          <p:nvPr/>
        </p:nvGraphicFramePr>
        <p:xfrm>
          <a:off x="3767236" y="2708920"/>
          <a:ext cx="935038" cy="833437"/>
        </p:xfrm>
        <a:graphic>
          <a:graphicData uri="http://schemas.openxmlformats.org/presentationml/2006/ole">
            <p:oleObj spid="_x0000_s686082" name="公式" r:id="rId3" imgW="469800" imgH="419040" progId="Equation.3">
              <p:embed/>
            </p:oleObj>
          </a:graphicData>
        </a:graphic>
      </p:graphicFrame>
      <p:graphicFrame>
        <p:nvGraphicFramePr>
          <p:cNvPr id="1632261" name="Object 5"/>
          <p:cNvGraphicFramePr>
            <a:graphicFrameLocks noChangeAspect="1"/>
          </p:cNvGraphicFramePr>
          <p:nvPr/>
        </p:nvGraphicFramePr>
        <p:xfrm>
          <a:off x="5220072" y="2708920"/>
          <a:ext cx="1022350" cy="839787"/>
        </p:xfrm>
        <a:graphic>
          <a:graphicData uri="http://schemas.openxmlformats.org/presentationml/2006/ole">
            <p:oleObj spid="_x0000_s686083" name="公式" r:id="rId4" imgW="507960" imgH="419040" progId="Equation.3">
              <p:embed/>
            </p:oleObj>
          </a:graphicData>
        </a:graphic>
      </p:graphicFrame>
      <p:graphicFrame>
        <p:nvGraphicFramePr>
          <p:cNvPr id="1632262" name="Object 6"/>
          <p:cNvGraphicFramePr>
            <a:graphicFrameLocks noChangeAspect="1"/>
          </p:cNvGraphicFramePr>
          <p:nvPr/>
        </p:nvGraphicFramePr>
        <p:xfrm>
          <a:off x="6804248" y="2924944"/>
          <a:ext cx="1562100" cy="406400"/>
        </p:xfrm>
        <a:graphic>
          <a:graphicData uri="http://schemas.openxmlformats.org/presentationml/2006/ole">
            <p:oleObj spid="_x0000_s686084" name="公式" r:id="rId5" imgW="761760" imgH="203040" progId="Equation.3">
              <p:embed/>
            </p:oleObj>
          </a:graphicData>
        </a:graphic>
      </p:graphicFrame>
      <p:graphicFrame>
        <p:nvGraphicFramePr>
          <p:cNvPr id="1632263" name="Object 7"/>
          <p:cNvGraphicFramePr>
            <a:graphicFrameLocks noChangeAspect="1"/>
          </p:cNvGraphicFramePr>
          <p:nvPr/>
        </p:nvGraphicFramePr>
        <p:xfrm>
          <a:off x="1763688" y="5805264"/>
          <a:ext cx="1579563" cy="406400"/>
        </p:xfrm>
        <a:graphic>
          <a:graphicData uri="http://schemas.openxmlformats.org/presentationml/2006/ole">
            <p:oleObj spid="_x0000_s686085" name="公式" r:id="rId6" imgW="774360" imgH="203040" progId="Equation.3">
              <p:embed/>
            </p:oleObj>
          </a:graphicData>
        </a:graphic>
      </p:graphicFrame>
      <p:graphicFrame>
        <p:nvGraphicFramePr>
          <p:cNvPr id="1632264" name="Object 8"/>
          <p:cNvGraphicFramePr>
            <a:graphicFrameLocks noChangeAspect="1"/>
          </p:cNvGraphicFramePr>
          <p:nvPr/>
        </p:nvGraphicFramePr>
        <p:xfrm>
          <a:off x="4278288" y="5593928"/>
          <a:ext cx="1636713" cy="787400"/>
        </p:xfrm>
        <a:graphic>
          <a:graphicData uri="http://schemas.openxmlformats.org/presentationml/2006/ole">
            <p:oleObj spid="_x0000_s686086" name="公式" r:id="rId7" imgW="812520" imgH="3934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32260"/>
                                        </p:tgtEl>
                                        <p:attrNameLst>
                                          <p:attrName>style.visibility</p:attrName>
                                        </p:attrNameLst>
                                      </p:cBhvr>
                                      <p:to>
                                        <p:strVal val="visible"/>
                                      </p:to>
                                    </p:set>
                                    <p:animEffect transition="in" filter="wipe(left)">
                                      <p:cBhvr>
                                        <p:cTn id="7" dur="500"/>
                                        <p:tgtEl>
                                          <p:spTgt spid="1632260"/>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32261"/>
                                        </p:tgtEl>
                                        <p:attrNameLst>
                                          <p:attrName>style.visibility</p:attrName>
                                        </p:attrNameLst>
                                      </p:cBhvr>
                                      <p:to>
                                        <p:strVal val="visible"/>
                                      </p:to>
                                    </p:set>
                                    <p:animEffect transition="in" filter="wipe(left)">
                                      <p:cBhvr>
                                        <p:cTn id="11" dur="500"/>
                                        <p:tgtEl>
                                          <p:spTgt spid="163226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632262"/>
                                        </p:tgtEl>
                                        <p:attrNameLst>
                                          <p:attrName>style.visibility</p:attrName>
                                        </p:attrNameLst>
                                      </p:cBhvr>
                                      <p:to>
                                        <p:strVal val="visible"/>
                                      </p:to>
                                    </p:set>
                                    <p:animEffect transition="in" filter="wipe(left)">
                                      <p:cBhvr>
                                        <p:cTn id="15" dur="500"/>
                                        <p:tgtEl>
                                          <p:spTgt spid="1632262"/>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1632263"/>
                                        </p:tgtEl>
                                        <p:attrNameLst>
                                          <p:attrName>style.visibility</p:attrName>
                                        </p:attrNameLst>
                                      </p:cBhvr>
                                      <p:to>
                                        <p:strVal val="visible"/>
                                      </p:to>
                                    </p:set>
                                    <p:animEffect transition="in" filter="wipe(left)">
                                      <p:cBhvr>
                                        <p:cTn id="19" dur="500"/>
                                        <p:tgtEl>
                                          <p:spTgt spid="1632263"/>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1632264"/>
                                        </p:tgtEl>
                                        <p:attrNameLst>
                                          <p:attrName>style.visibility</p:attrName>
                                        </p:attrNameLst>
                                      </p:cBhvr>
                                      <p:to>
                                        <p:strVal val="visible"/>
                                      </p:to>
                                    </p:set>
                                    <p:animEffect transition="in" filter="wipe(left)">
                                      <p:cBhvr>
                                        <p:cTn id="23" dur="500"/>
                                        <p:tgtEl>
                                          <p:spTgt spid="1632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非均匀量化的压扩特性</a:t>
            </a:r>
            <a:endParaRPr lang="zh-CN" altLang="en-US" dirty="0"/>
          </a:p>
        </p:txBody>
      </p:sp>
      <p:sp>
        <p:nvSpPr>
          <p:cNvPr id="3" name="内容占位符 2"/>
          <p:cNvSpPr>
            <a:spLocks noGrp="1"/>
          </p:cNvSpPr>
          <p:nvPr>
            <p:ph idx="1"/>
          </p:nvPr>
        </p:nvSpPr>
        <p:spPr>
          <a:xfrm>
            <a:off x="899592" y="1083568"/>
            <a:ext cx="7620000" cy="1769368"/>
          </a:xfrm>
        </p:spPr>
        <p:txBody>
          <a:bodyPr/>
          <a:lstStyle/>
          <a:p>
            <a:r>
              <a:rPr lang="zh-CN" altLang="en-US" sz="2800" dirty="0" smtClean="0">
                <a:latin typeface="宋体" charset="-122"/>
              </a:rPr>
              <a:t>在实用中需按照不同情况对理想压缩特性作适当修正：曲线通过原点；关于原点对称</a:t>
            </a:r>
            <a:endParaRPr lang="en-US" altLang="zh-CN" sz="2800" dirty="0" smtClean="0">
              <a:latin typeface="宋体" charset="-122"/>
            </a:endParaRPr>
          </a:p>
          <a:p>
            <a:r>
              <a:rPr lang="en-US" altLang="zh-CN" sz="2800" dirty="0" smtClean="0">
                <a:ea typeface="楷体_GB2312" pitchFamily="49" charset="-122"/>
              </a:rPr>
              <a:t>CCITT</a:t>
            </a:r>
            <a:r>
              <a:rPr lang="zh-CN" altLang="en-US" sz="2800" dirty="0" smtClean="0">
                <a:ea typeface="楷体_GB2312" pitchFamily="49" charset="-122"/>
              </a:rPr>
              <a:t>建议</a:t>
            </a:r>
            <a:r>
              <a:rPr lang="en-US" altLang="zh-CN" sz="2800" dirty="0" smtClean="0">
                <a:ea typeface="楷体_GB2312" pitchFamily="49" charset="-122"/>
              </a:rPr>
              <a:t>:</a:t>
            </a:r>
            <a:r>
              <a:rPr lang="zh-CN" altLang="en-US" sz="2800" dirty="0" smtClean="0">
                <a:ea typeface="楷体_GB2312" pitchFamily="49" charset="-122"/>
              </a:rPr>
              <a:t>话音采用</a:t>
            </a:r>
            <a:r>
              <a:rPr lang="en-US" altLang="zh-CN" sz="2800" dirty="0" smtClean="0">
                <a:ea typeface="楷体_GB2312" pitchFamily="49" charset="-122"/>
              </a:rPr>
              <a:t>A</a:t>
            </a:r>
            <a:r>
              <a:rPr lang="zh-CN" altLang="en-US" sz="2800" dirty="0" smtClean="0">
                <a:ea typeface="楷体_GB2312" pitchFamily="49" charset="-122"/>
              </a:rPr>
              <a:t>律、</a:t>
            </a:r>
            <a:r>
              <a:rPr lang="en-US" altLang="zh-CN" sz="2800" dirty="0" smtClean="0">
                <a:ea typeface="楷体_GB2312" pitchFamily="49" charset="-122"/>
              </a:rPr>
              <a:t>μ</a:t>
            </a:r>
            <a:r>
              <a:rPr lang="zh-CN" altLang="en-US" sz="2800" dirty="0" smtClean="0">
                <a:ea typeface="楷体_GB2312" pitchFamily="49" charset="-122"/>
              </a:rPr>
              <a:t>律压缩</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Rectangle 3"/>
          <p:cNvSpPr txBox="1">
            <a:spLocks noChangeArrowheads="1"/>
          </p:cNvSpPr>
          <p:nvPr/>
        </p:nvSpPr>
        <p:spPr bwMode="gray">
          <a:xfrm>
            <a:off x="395536" y="2801938"/>
            <a:ext cx="2080965" cy="1333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
                <a:schemeClr val="tx2"/>
              </a:buClr>
              <a:buSzTx/>
              <a:buFontTx/>
              <a:buNone/>
              <a:tabLst/>
              <a:defRPr/>
            </a:pPr>
            <a:r>
              <a:rPr kumimoji="0" lang="en-US" altLang="zh-CN" sz="2800" b="0" i="0" u="none" strike="noStrike" kern="0" cap="none" spc="0" normalizeH="0" baseline="0" noProof="0" dirty="0" smtClean="0">
                <a:ln>
                  <a:noFill/>
                </a:ln>
                <a:solidFill>
                  <a:srgbClr val="0000CC"/>
                </a:solidFill>
                <a:effectLst/>
                <a:uLnTx/>
                <a:uFillTx/>
                <a:latin typeface="+mn-lt"/>
                <a:ea typeface="楷体_GB2312" pitchFamily="49" charset="-122"/>
                <a:cs typeface="+mn-cs"/>
              </a:rPr>
              <a:t>A</a:t>
            </a:r>
            <a:r>
              <a:rPr kumimoji="0" lang="zh-CN" altLang="en-US" sz="2800" b="0" i="0" u="none" strike="noStrike" kern="0" cap="none" spc="0" normalizeH="0" baseline="0" noProof="0" dirty="0" smtClean="0">
                <a:ln>
                  <a:noFill/>
                </a:ln>
                <a:solidFill>
                  <a:srgbClr val="0000CC"/>
                </a:solidFill>
                <a:effectLst/>
                <a:uLnTx/>
                <a:uFillTx/>
                <a:latin typeface="+mn-lt"/>
                <a:ea typeface="楷体_GB2312" pitchFamily="49" charset="-122"/>
                <a:cs typeface="+mn-cs"/>
              </a:rPr>
              <a:t>律</a:t>
            </a:r>
            <a:r>
              <a:rPr kumimoji="0" lang="en-US" altLang="zh-CN" sz="2800" b="0" i="0" u="none" strike="noStrike" kern="0" cap="none" spc="0" normalizeH="0" baseline="0" noProof="0" dirty="0" smtClean="0">
                <a:ln>
                  <a:noFill/>
                </a:ln>
                <a:solidFill>
                  <a:srgbClr val="0000CC"/>
                </a:solidFill>
                <a:effectLst/>
                <a:uLnTx/>
                <a:uFillTx/>
                <a:latin typeface="+mn-lt"/>
                <a:ea typeface="楷体_GB2312" pitchFamily="49" charset="-122"/>
                <a:cs typeface="+mn-cs"/>
              </a:rPr>
              <a:t>:</a:t>
            </a:r>
            <a:r>
              <a:rPr kumimoji="0" lang="en-US" altLang="zh-CN" sz="2800" b="0" i="0" u="none" strike="noStrike" kern="0" cap="none" spc="0" normalizeH="0" baseline="0" noProof="0" dirty="0" smtClean="0">
                <a:ln>
                  <a:noFill/>
                </a:ln>
                <a:solidFill>
                  <a:schemeClr val="hlink"/>
                </a:solidFill>
                <a:effectLst/>
                <a:uLnTx/>
                <a:uFillTx/>
                <a:latin typeface="+mn-lt"/>
                <a:ea typeface="楷体_GB2312" pitchFamily="49" charset="-122"/>
                <a:cs typeface="+mn-cs"/>
              </a:rPr>
              <a:t> A=87.6</a:t>
            </a:r>
          </a:p>
          <a:p>
            <a:pPr marL="0" marR="0" lvl="0" indent="0" algn="l" defTabSz="914400" rtl="0" eaLnBrk="1" fontAlgn="base" latinLnBrk="0" hangingPunct="1">
              <a:lnSpc>
                <a:spcPct val="100000"/>
              </a:lnSpc>
              <a:spcBef>
                <a:spcPct val="0"/>
              </a:spcBef>
              <a:spcAft>
                <a:spcPct val="0"/>
              </a:spcAft>
              <a:buClr>
                <a:schemeClr val="tx2"/>
              </a:buClr>
              <a:buSzTx/>
              <a:buFontTx/>
              <a:buNone/>
              <a:tabLst/>
              <a:defRPr/>
            </a:pPr>
            <a:r>
              <a:rPr lang="zh-CN" altLang="en-US" sz="2800" b="0" kern="0" dirty="0" smtClean="0">
                <a:solidFill>
                  <a:schemeClr val="hlink"/>
                </a:solidFill>
                <a:latin typeface="+mn-lt"/>
                <a:ea typeface="楷体_GB2312" pitchFamily="49" charset="-122"/>
              </a:rPr>
              <a:t>我国、欧洲</a:t>
            </a:r>
            <a:endParaRPr kumimoji="0" lang="en-US" altLang="zh-CN" sz="2800" b="0" i="0" u="none" strike="noStrike" kern="0" cap="none" spc="0" normalizeH="0" baseline="0" noProof="0" dirty="0" smtClean="0">
              <a:ln>
                <a:noFill/>
              </a:ln>
              <a:solidFill>
                <a:schemeClr val="hlink"/>
              </a:solidFill>
              <a:effectLst/>
              <a:uLnTx/>
              <a:uFillTx/>
              <a:latin typeface="+mn-lt"/>
              <a:ea typeface="楷体_GB2312" pitchFamily="49" charset="-122"/>
              <a:cs typeface="+mn-cs"/>
            </a:endParaRPr>
          </a:p>
        </p:txBody>
      </p:sp>
      <p:sp>
        <p:nvSpPr>
          <p:cNvPr id="6" name="Rectangle 4"/>
          <p:cNvSpPr>
            <a:spLocks noChangeArrowheads="1"/>
          </p:cNvSpPr>
          <p:nvPr/>
        </p:nvSpPr>
        <p:spPr bwMode="auto">
          <a:xfrm>
            <a:off x="467544" y="4941888"/>
            <a:ext cx="2018481" cy="1152525"/>
          </a:xfrm>
          <a:prstGeom prst="rect">
            <a:avLst/>
          </a:prstGeom>
          <a:noFill/>
          <a:ln w="9525" algn="ctr">
            <a:noFill/>
            <a:miter lim="800000"/>
            <a:headEnd/>
            <a:tailEnd/>
          </a:ln>
        </p:spPr>
        <p:txBody>
          <a:bodyPr anchor="ctr"/>
          <a:lstStyle/>
          <a:p>
            <a:r>
              <a:rPr lang="en-US" altLang="zh-CN" sz="2800" b="0" dirty="0">
                <a:solidFill>
                  <a:srgbClr val="0000CC"/>
                </a:solidFill>
                <a:latin typeface="+mn-lt"/>
                <a:ea typeface="楷体_GB2312" pitchFamily="49" charset="-122"/>
              </a:rPr>
              <a:t>μ</a:t>
            </a:r>
            <a:r>
              <a:rPr lang="zh-CN" altLang="en-US" sz="2800" b="0" dirty="0">
                <a:solidFill>
                  <a:srgbClr val="0000CC"/>
                </a:solidFill>
                <a:latin typeface="+mn-lt"/>
                <a:ea typeface="楷体_GB2312" pitchFamily="49" charset="-122"/>
              </a:rPr>
              <a:t>律 </a:t>
            </a:r>
            <a:r>
              <a:rPr lang="zh-CN" altLang="en-US" sz="2800" b="1" dirty="0">
                <a:solidFill>
                  <a:srgbClr val="0000CC"/>
                </a:solidFill>
                <a:latin typeface="Times New Roman" pitchFamily="18" charset="0"/>
                <a:ea typeface="楷体_GB2312" pitchFamily="49" charset="-122"/>
              </a:rPr>
              <a:t>：</a:t>
            </a:r>
          </a:p>
          <a:p>
            <a:r>
              <a:rPr lang="en-US" altLang="zh-CN" sz="2800" b="0" kern="0" dirty="0">
                <a:solidFill>
                  <a:schemeClr val="hlink"/>
                </a:solidFill>
                <a:latin typeface="+mn-lt"/>
                <a:ea typeface="楷体_GB2312" pitchFamily="49" charset="-122"/>
              </a:rPr>
              <a:t>μ= </a:t>
            </a:r>
            <a:r>
              <a:rPr lang="en-US" altLang="zh-CN" sz="2800" b="0" kern="0" dirty="0" smtClean="0">
                <a:solidFill>
                  <a:schemeClr val="hlink"/>
                </a:solidFill>
                <a:latin typeface="+mn-lt"/>
                <a:ea typeface="楷体_GB2312" pitchFamily="49" charset="-122"/>
              </a:rPr>
              <a:t>255</a:t>
            </a:r>
          </a:p>
          <a:p>
            <a:r>
              <a:rPr lang="zh-CN" altLang="en-US" sz="2800" b="0" dirty="0" smtClean="0">
                <a:solidFill>
                  <a:schemeClr val="hlink"/>
                </a:solidFill>
                <a:latin typeface="Times New Roman" pitchFamily="18" charset="0"/>
                <a:ea typeface="楷体_GB2312" pitchFamily="49" charset="-122"/>
              </a:rPr>
              <a:t>北美、日本</a:t>
            </a:r>
            <a:endParaRPr lang="en-US" altLang="zh-CN" sz="2800" b="0" dirty="0">
              <a:solidFill>
                <a:schemeClr val="hlink"/>
              </a:solidFill>
              <a:latin typeface="Times New Roman" pitchFamily="18" charset="0"/>
              <a:ea typeface="楷体_GB2312" pitchFamily="49" charset="-122"/>
            </a:endParaRPr>
          </a:p>
        </p:txBody>
      </p:sp>
      <p:graphicFrame>
        <p:nvGraphicFramePr>
          <p:cNvPr id="7" name="Object 5"/>
          <p:cNvGraphicFramePr>
            <a:graphicFrameLocks noChangeAspect="1"/>
          </p:cNvGraphicFramePr>
          <p:nvPr/>
        </p:nvGraphicFramePr>
        <p:xfrm>
          <a:off x="2555875" y="2636838"/>
          <a:ext cx="5445125" cy="1804987"/>
        </p:xfrm>
        <a:graphic>
          <a:graphicData uri="http://schemas.openxmlformats.org/presentationml/2006/ole">
            <p:oleObj spid="_x0000_s687106" name="Equation" r:id="rId4" imgW="2374560" imgH="787320" progId="">
              <p:embed/>
            </p:oleObj>
          </a:graphicData>
        </a:graphic>
      </p:graphicFrame>
      <p:graphicFrame>
        <p:nvGraphicFramePr>
          <p:cNvPr id="8" name="Object 6"/>
          <p:cNvGraphicFramePr>
            <a:graphicFrameLocks noChangeAspect="1"/>
          </p:cNvGraphicFramePr>
          <p:nvPr/>
        </p:nvGraphicFramePr>
        <p:xfrm>
          <a:off x="2627313" y="5013325"/>
          <a:ext cx="5688012" cy="1058863"/>
        </p:xfrm>
        <a:graphic>
          <a:graphicData uri="http://schemas.openxmlformats.org/presentationml/2006/ole">
            <p:oleObj spid="_x0000_s687107" name="Microsoft 公式 3.0" r:id="rId5" imgW="2247840" imgH="4190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slide(fromBottom)">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5">
                                            <p:txEl>
                                              <p:pRg st="1" end="1"/>
                                            </p:txEl>
                                          </p:spTgt>
                                        </p:tgtEl>
                                        <p:attrNameLst>
                                          <p:attrName>style.visibility</p:attrName>
                                        </p:attrNameLst>
                                      </p:cBhvr>
                                      <p:to>
                                        <p:strVal val="visible"/>
                                      </p:to>
                                    </p:set>
                                    <p:animEffect transition="in" filter="slide(fromBottom)">
                                      <p:cBhvr>
                                        <p:cTn id="12" dur="500"/>
                                        <p:tgtEl>
                                          <p:spTgt spid="5">
                                            <p:txEl>
                                              <p:pRg st="1" end="1"/>
                                            </p:txEl>
                                          </p:spTgt>
                                        </p:tgtEl>
                                      </p:cBhvr>
                                    </p:animEffect>
                                  </p:childTnLst>
                                </p:cTn>
                              </p:par>
                            </p:childTnLst>
                          </p:cTn>
                        </p:par>
                        <p:par>
                          <p:cTn id="13" fill="hold">
                            <p:stCondLst>
                              <p:cond delay="500"/>
                            </p:stCondLst>
                            <p:childTnLst>
                              <p:par>
                                <p:cTn id="14" presetID="1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slide(fromBottom)">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slide(fromBottom)">
                                      <p:cBhvr>
                                        <p:cTn id="21" dur="500"/>
                                        <p:tgtEl>
                                          <p:spTgt spid="6"/>
                                        </p:tgtEl>
                                      </p:cBhvr>
                                    </p:animEffect>
                                  </p:childTnLst>
                                </p:cTn>
                              </p:par>
                            </p:childTnLst>
                          </p:cTn>
                        </p:par>
                        <p:par>
                          <p:cTn id="22" fill="hold">
                            <p:stCondLst>
                              <p:cond delay="500"/>
                            </p:stCondLst>
                            <p:childTnLst>
                              <p:par>
                                <p:cTn id="23" presetID="12" presetClass="entr" presetSubtype="4" fill="hold"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slide(fromBottom)">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smtClean="0">
                <a:ea typeface="宋体" pitchFamily="2" charset="-122"/>
              </a:rPr>
              <a:t>音频信号分类</a:t>
            </a:r>
          </a:p>
        </p:txBody>
      </p:sp>
      <p:sp>
        <p:nvSpPr>
          <p:cNvPr id="1741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7412" name="Rectangle 3"/>
          <p:cNvSpPr txBox="1">
            <a:spLocks noChangeArrowheads="1"/>
          </p:cNvSpPr>
          <p:nvPr/>
        </p:nvSpPr>
        <p:spPr bwMode="gray">
          <a:xfrm>
            <a:off x="395288" y="1357313"/>
            <a:ext cx="8353425" cy="4802187"/>
          </a:xfrm>
          <a:prstGeom prst="rect">
            <a:avLst/>
          </a:prstGeom>
          <a:noFill/>
          <a:ln w="9525">
            <a:noFill/>
            <a:miter lim="800000"/>
            <a:headEnd/>
            <a:tailEnd/>
          </a:ln>
        </p:spPr>
        <p:txBody>
          <a:bodyPr/>
          <a:lstStyle/>
          <a:p>
            <a:pPr marL="342900" indent="-342900" eaLnBrk="0" hangingPunct="0">
              <a:spcBef>
                <a:spcPct val="20000"/>
              </a:spcBef>
              <a:buClr>
                <a:schemeClr val="tx2"/>
              </a:buClr>
              <a:buFont typeface="Wingdings" pitchFamily="2" charset="2"/>
              <a:buChar char="v"/>
            </a:pPr>
            <a:r>
              <a:rPr lang="zh-CN" altLang="en-US" sz="3600" dirty="0"/>
              <a:t>音频</a:t>
            </a:r>
            <a:endParaRPr lang="en-US" altLang="zh-CN" sz="3600" dirty="0"/>
          </a:p>
          <a:p>
            <a:pPr marL="800100" lvl="1" indent="-342900" eaLnBrk="0" hangingPunct="0">
              <a:spcBef>
                <a:spcPct val="20000"/>
              </a:spcBef>
              <a:buClr>
                <a:schemeClr val="tx2"/>
              </a:buClr>
              <a:buFont typeface="Wingdings" pitchFamily="2" charset="2"/>
              <a:buChar char="v"/>
            </a:pPr>
            <a:r>
              <a:rPr lang="zh-CN" altLang="en-US" sz="3200" dirty="0"/>
              <a:t> 语音信号：人类进行信息交流所特有的形式</a:t>
            </a:r>
            <a:endParaRPr lang="en-US" altLang="zh-CN" sz="3200" dirty="0"/>
          </a:p>
          <a:p>
            <a:pPr marL="800100" lvl="1" indent="-342900" eaLnBrk="0" hangingPunct="0">
              <a:spcBef>
                <a:spcPct val="20000"/>
              </a:spcBef>
              <a:buClr>
                <a:schemeClr val="tx2"/>
              </a:buClr>
              <a:buFont typeface="Wingdings" pitchFamily="2" charset="2"/>
              <a:buChar char="v"/>
            </a:pPr>
            <a:endParaRPr lang="en-US" altLang="zh-CN" sz="3200" dirty="0"/>
          </a:p>
          <a:p>
            <a:pPr marL="800100" lvl="1" indent="-342900" eaLnBrk="0" hangingPunct="0">
              <a:spcBef>
                <a:spcPct val="20000"/>
              </a:spcBef>
              <a:buClr>
                <a:schemeClr val="tx2"/>
              </a:buClr>
              <a:buFont typeface="Wingdings" pitchFamily="2" charset="2"/>
              <a:buChar char="v"/>
            </a:pPr>
            <a:r>
              <a:rPr lang="zh-CN" altLang="en-US" sz="3200" dirty="0"/>
              <a:t>非语音信号：不具有复杂的语法和语义，信息量低</a:t>
            </a:r>
            <a:endParaRPr lang="en-US" altLang="zh-CN" sz="3200" dirty="0"/>
          </a:p>
          <a:p>
            <a:pPr marL="1257300" lvl="2" indent="-342900" eaLnBrk="0" hangingPunct="0">
              <a:spcBef>
                <a:spcPct val="20000"/>
              </a:spcBef>
              <a:buClr>
                <a:schemeClr val="tx2"/>
              </a:buClr>
              <a:buFont typeface="Wingdings" pitchFamily="2" charset="2"/>
              <a:buChar char="v"/>
            </a:pPr>
            <a:r>
              <a:rPr lang="zh-CN" altLang="en-US" sz="3200" dirty="0"/>
              <a:t>音乐</a:t>
            </a:r>
            <a:endParaRPr lang="en-US" altLang="zh-CN" sz="3200" dirty="0"/>
          </a:p>
          <a:p>
            <a:pPr marL="1257300" lvl="2" indent="-342900" eaLnBrk="0" hangingPunct="0">
              <a:spcBef>
                <a:spcPct val="20000"/>
              </a:spcBef>
              <a:buClr>
                <a:schemeClr val="tx2"/>
              </a:buClr>
              <a:buFont typeface="Wingdings" pitchFamily="2" charset="2"/>
              <a:buChar char="v"/>
            </a:pPr>
            <a:r>
              <a:rPr lang="zh-CN" altLang="en-US" sz="3200" dirty="0"/>
              <a:t>自然界的其他声音</a:t>
            </a:r>
            <a:endParaRPr lang="en-US" altLang="zh-CN" sz="3200" dirty="0"/>
          </a:p>
        </p:txBody>
      </p:sp>
      <p:pic>
        <p:nvPicPr>
          <p:cNvPr id="9" name="Picture 10" descr="素材51"/>
          <p:cNvPicPr>
            <a:picLocks noChangeAspect="1" noChangeArrowheads="1"/>
          </p:cNvPicPr>
          <p:nvPr/>
        </p:nvPicPr>
        <p:blipFill>
          <a:blip r:embed="rId2" cstate="print">
            <a:clrChange>
              <a:clrFrom>
                <a:srgbClr val="0000FE"/>
              </a:clrFrom>
              <a:clrTo>
                <a:srgbClr val="0000FE">
                  <a:alpha val="0"/>
                </a:srgbClr>
              </a:clrTo>
            </a:clrChange>
          </a:blip>
          <a:srcRect/>
          <a:stretch>
            <a:fillRect/>
          </a:stretch>
        </p:blipFill>
        <p:spPr bwMode="auto">
          <a:xfrm>
            <a:off x="5649913" y="4286250"/>
            <a:ext cx="1779587" cy="21431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n-ea"/>
                <a:ea typeface="+mn-ea"/>
              </a:rPr>
              <a:t>μ</a:t>
            </a:r>
            <a:r>
              <a:rPr lang="zh-CN" altLang="en-US" dirty="0" smtClean="0">
                <a:latin typeface="+mn-ea"/>
                <a:ea typeface="+mn-ea"/>
              </a:rPr>
              <a:t>律对数压扩特性</a:t>
            </a:r>
            <a:endParaRPr lang="zh-CN" altLang="en-US" dirty="0">
              <a:latin typeface="+mn-ea"/>
              <a:ea typeface="+mn-ea"/>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Object 3"/>
          <p:cNvGraphicFramePr>
            <a:graphicFrameLocks noChangeAspect="1"/>
          </p:cNvGraphicFramePr>
          <p:nvPr/>
        </p:nvGraphicFramePr>
        <p:xfrm>
          <a:off x="1447800" y="2492896"/>
          <a:ext cx="4648200" cy="838200"/>
        </p:xfrm>
        <a:graphic>
          <a:graphicData uri="http://schemas.openxmlformats.org/presentationml/2006/ole">
            <p:oleObj spid="_x0000_s688130" name="公式" r:id="rId3" imgW="2197100" imgH="419100" progId="Equation.3">
              <p:embed/>
            </p:oleObj>
          </a:graphicData>
        </a:graphic>
      </p:graphicFrame>
      <p:graphicFrame>
        <p:nvGraphicFramePr>
          <p:cNvPr id="6" name="Object 4"/>
          <p:cNvGraphicFramePr>
            <a:graphicFrameLocks noChangeAspect="1"/>
          </p:cNvGraphicFramePr>
          <p:nvPr/>
        </p:nvGraphicFramePr>
        <p:xfrm>
          <a:off x="4283967" y="3080057"/>
          <a:ext cx="4659493" cy="3373279"/>
        </p:xfrm>
        <a:graphic>
          <a:graphicData uri="http://schemas.openxmlformats.org/presentationml/2006/ole">
            <p:oleObj spid="_x0000_s688131" name="Visio" r:id="rId4" imgW="2020019" imgH="2007079" progId="Visio.Drawing.11">
              <p:embed/>
            </p:oleObj>
          </a:graphicData>
        </a:graphic>
      </p:graphicFrame>
      <p:graphicFrame>
        <p:nvGraphicFramePr>
          <p:cNvPr id="7" name="Object 5"/>
          <p:cNvGraphicFramePr>
            <a:graphicFrameLocks noChangeAspect="1"/>
          </p:cNvGraphicFramePr>
          <p:nvPr/>
        </p:nvGraphicFramePr>
        <p:xfrm>
          <a:off x="1447800" y="3254896"/>
          <a:ext cx="2895600" cy="758825"/>
        </p:xfrm>
        <a:graphic>
          <a:graphicData uri="http://schemas.openxmlformats.org/presentationml/2006/ole">
            <p:oleObj spid="_x0000_s688132" name="公式" r:id="rId5" imgW="1485900" imgH="419100" progId="Equation.3">
              <p:embed/>
            </p:oleObj>
          </a:graphicData>
        </a:graphic>
      </p:graphicFrame>
      <p:graphicFrame>
        <p:nvGraphicFramePr>
          <p:cNvPr id="8" name="Object 6"/>
          <p:cNvGraphicFramePr>
            <a:graphicFrameLocks noChangeAspect="1"/>
          </p:cNvGraphicFramePr>
          <p:nvPr/>
        </p:nvGraphicFramePr>
        <p:xfrm>
          <a:off x="1477963" y="4244975"/>
          <a:ext cx="3063875" cy="676275"/>
        </p:xfrm>
        <a:graphic>
          <a:graphicData uri="http://schemas.openxmlformats.org/presentationml/2006/ole">
            <p:oleObj spid="_x0000_s688133" name="公式" r:id="rId6" imgW="1828800" imgH="393480" progId="Equation.3">
              <p:embed/>
            </p:oleObj>
          </a:graphicData>
        </a:graphic>
      </p:graphicFrame>
      <p:sp>
        <p:nvSpPr>
          <p:cNvPr id="9" name="AutoShape 7"/>
          <p:cNvSpPr>
            <a:spLocks noChangeArrowheads="1"/>
          </p:cNvSpPr>
          <p:nvPr/>
        </p:nvSpPr>
        <p:spPr bwMode="auto">
          <a:xfrm>
            <a:off x="1752600" y="5083696"/>
            <a:ext cx="2819400" cy="1066800"/>
          </a:xfrm>
          <a:prstGeom prst="wedgeRoundRectCallout">
            <a:avLst>
              <a:gd name="adj1" fmla="val -51690"/>
              <a:gd name="adj2" fmla="val -66370"/>
              <a:gd name="adj3" fmla="val 16667"/>
            </a:avLst>
          </a:prstGeom>
          <a:solidFill>
            <a:srgbClr val="FFCC00"/>
          </a:solidFill>
          <a:ln w="9525">
            <a:solidFill>
              <a:schemeClr val="tx1"/>
            </a:solidFill>
            <a:miter lim="800000"/>
            <a:headEnd/>
            <a:tailEnd/>
          </a:ln>
        </p:spPr>
        <p:txBody>
          <a:bodyPr/>
          <a:lstStyle/>
          <a:p>
            <a:pPr algn="ctr"/>
            <a:r>
              <a:rPr lang="zh-CN" altLang="en-US" sz="2000" b="1" dirty="0"/>
              <a:t>输入为</a:t>
            </a:r>
            <a:r>
              <a:rPr lang="en-US" altLang="zh-CN" sz="2000" b="1" dirty="0">
                <a:latin typeface="Times New Roman" pitchFamily="18" charset="0"/>
              </a:rPr>
              <a:t>x</a:t>
            </a:r>
            <a:r>
              <a:rPr lang="zh-CN" altLang="en-US" sz="2000" b="1" dirty="0"/>
              <a:t>时非均匀量化相对均匀量化信噪比改善的程度</a:t>
            </a:r>
          </a:p>
        </p:txBody>
      </p:sp>
      <p:sp>
        <p:nvSpPr>
          <p:cNvPr id="11" name="TextBox 10"/>
          <p:cNvSpPr txBox="1"/>
          <p:nvPr/>
        </p:nvSpPr>
        <p:spPr>
          <a:xfrm>
            <a:off x="971600" y="1124744"/>
            <a:ext cx="7632848" cy="1200329"/>
          </a:xfrm>
          <a:prstGeom prst="rect">
            <a:avLst/>
          </a:prstGeom>
          <a:noFill/>
        </p:spPr>
        <p:txBody>
          <a:bodyPr wrap="square" rtlCol="0">
            <a:spAutoFit/>
          </a:bodyPr>
          <a:lstStyle/>
          <a:p>
            <a:r>
              <a:rPr lang="zh-CN" altLang="en-US" dirty="0" smtClean="0">
                <a:latin typeface="+mn-ea"/>
              </a:rPr>
              <a:t>美国早期采用</a:t>
            </a:r>
            <a:r>
              <a:rPr lang="en-US" altLang="zh-CN" dirty="0" smtClean="0">
                <a:latin typeface="+mn-ea"/>
              </a:rPr>
              <a:t>μ=100</a:t>
            </a:r>
            <a:r>
              <a:rPr lang="zh-CN" altLang="en-US" dirty="0" smtClean="0">
                <a:latin typeface="+mn-ea"/>
              </a:rPr>
              <a:t>，现在采用</a:t>
            </a:r>
            <a:r>
              <a:rPr lang="en-US" altLang="zh-CN" dirty="0" smtClean="0">
                <a:latin typeface="+mn-ea"/>
              </a:rPr>
              <a:t>μ=255</a:t>
            </a:r>
            <a:r>
              <a:rPr lang="zh-CN" altLang="en-US" dirty="0" smtClean="0">
                <a:latin typeface="+mn-ea"/>
              </a:rPr>
              <a:t>，</a:t>
            </a:r>
            <a:r>
              <a:rPr lang="en-US" altLang="zh-CN" dirty="0" smtClean="0">
                <a:latin typeface="+mn-ea"/>
              </a:rPr>
              <a:t>μ=0</a:t>
            </a:r>
            <a:r>
              <a:rPr lang="zh-CN" altLang="en-US" dirty="0" smtClean="0">
                <a:latin typeface="+mn-ea"/>
              </a:rPr>
              <a:t>为无压缩特性，不同</a:t>
            </a:r>
            <a:r>
              <a:rPr lang="en-US" altLang="zh-CN" dirty="0" smtClean="0">
                <a:latin typeface="+mn-ea"/>
              </a:rPr>
              <a:t>μ</a:t>
            </a:r>
            <a:r>
              <a:rPr lang="zh-CN" altLang="en-US" dirty="0" smtClean="0">
                <a:latin typeface="+mn-ea"/>
              </a:rPr>
              <a:t>值压缩特性如图（</a:t>
            </a:r>
            <a:r>
              <a:rPr lang="en-US" altLang="zh-CN" dirty="0" smtClean="0">
                <a:latin typeface="+mn-ea"/>
              </a:rPr>
              <a:t>μ</a:t>
            </a:r>
            <a:r>
              <a:rPr lang="zh-CN" altLang="en-US" dirty="0" smtClean="0">
                <a:latin typeface="+mn-ea"/>
              </a:rPr>
              <a:t>律压缩特性曲线是以原点奇对称的， 图中只画出了正向部分）</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n-ea"/>
              </a:rPr>
              <a:t>μ</a:t>
            </a:r>
            <a:r>
              <a:rPr lang="zh-CN" altLang="en-US" dirty="0" smtClean="0">
                <a:latin typeface="+mn-ea"/>
              </a:rPr>
              <a:t>律信噪比改善举例</a:t>
            </a:r>
            <a:endParaRPr lang="zh-CN" altLang="en-US" dirty="0"/>
          </a:p>
        </p:txBody>
      </p:sp>
      <p:sp>
        <p:nvSpPr>
          <p:cNvPr id="4" name="日期占位符 3"/>
          <p:cNvSpPr>
            <a:spLocks noGrp="1"/>
          </p:cNvSpPr>
          <p:nvPr>
            <p:ph type="dt" sz="half" idx="10"/>
          </p:nvPr>
        </p:nvSpPr>
        <p:spPr>
          <a:xfrm>
            <a:off x="3438525" y="6257627"/>
            <a:ext cx="2133600" cy="339725"/>
          </a:xfrm>
        </p:spPr>
        <p:txBody>
          <a:bodyPr/>
          <a:lstStyle/>
          <a:p>
            <a:pPr>
              <a:defRPr/>
            </a:pPr>
            <a:r>
              <a:rPr lang="zh-CN" altLang="en-US" dirty="0" smtClean="0"/>
              <a:t>多媒体技术基础</a:t>
            </a:r>
            <a:endParaRPr lang="en-US" altLang="zh-CN" dirty="0"/>
          </a:p>
        </p:txBody>
      </p:sp>
      <p:sp>
        <p:nvSpPr>
          <p:cNvPr id="5" name="TextBox 4"/>
          <p:cNvSpPr txBox="1"/>
          <p:nvPr/>
        </p:nvSpPr>
        <p:spPr>
          <a:xfrm>
            <a:off x="1115616" y="1301859"/>
            <a:ext cx="7344816" cy="830997"/>
          </a:xfrm>
          <a:prstGeom prst="rect">
            <a:avLst/>
          </a:prstGeom>
          <a:noFill/>
        </p:spPr>
        <p:txBody>
          <a:bodyPr wrap="square" rtlCol="0">
            <a:spAutoFit/>
          </a:bodyPr>
          <a:lstStyle/>
          <a:p>
            <a:r>
              <a:rPr lang="zh-CN" altLang="en-US" dirty="0" smtClean="0">
                <a:latin typeface="宋体" charset="-122"/>
              </a:rPr>
              <a:t>例</a:t>
            </a:r>
            <a:r>
              <a:rPr lang="en-US" altLang="zh-CN" dirty="0" smtClean="0">
                <a:latin typeface="宋体" charset="-122"/>
              </a:rPr>
              <a:t>μ</a:t>
            </a:r>
            <a:r>
              <a:rPr lang="en-US" altLang="zh-CN" dirty="0" smtClean="0"/>
              <a:t>=100</a:t>
            </a:r>
            <a:r>
              <a:rPr lang="zh-CN" altLang="en-US" dirty="0" smtClean="0"/>
              <a:t>时，计算</a:t>
            </a:r>
            <a:r>
              <a:rPr lang="en-US" altLang="zh-CN" dirty="0" smtClean="0"/>
              <a:t>x</a:t>
            </a:r>
            <a:r>
              <a:rPr lang="en-US" altLang="zh-CN" dirty="0" smtClean="0">
                <a:ea typeface="Batang" pitchFamily="18" charset="-127"/>
              </a:rPr>
              <a:t>→0</a:t>
            </a:r>
            <a:r>
              <a:rPr lang="zh-CN" altLang="en-US" dirty="0" smtClean="0"/>
              <a:t>时信噪比改善程度和 </a:t>
            </a:r>
            <a:r>
              <a:rPr lang="en-US" altLang="zh-CN" dirty="0" smtClean="0"/>
              <a:t>x</a:t>
            </a:r>
            <a:r>
              <a:rPr lang="en-US" altLang="zh-CN" dirty="0" smtClean="0">
                <a:ea typeface="Batang" pitchFamily="18" charset="-127"/>
              </a:rPr>
              <a:t>→1</a:t>
            </a:r>
            <a:r>
              <a:rPr lang="zh-CN" altLang="en-US" dirty="0" smtClean="0"/>
              <a:t>时信噪比改善程度</a:t>
            </a:r>
            <a:endParaRPr lang="zh-CN" altLang="en-US" dirty="0"/>
          </a:p>
        </p:txBody>
      </p:sp>
      <p:graphicFrame>
        <p:nvGraphicFramePr>
          <p:cNvPr id="6" name="Object 3"/>
          <p:cNvGraphicFramePr>
            <a:graphicFrameLocks noChangeAspect="1"/>
          </p:cNvGraphicFramePr>
          <p:nvPr/>
        </p:nvGraphicFramePr>
        <p:xfrm>
          <a:off x="1187450" y="2204864"/>
          <a:ext cx="6211888" cy="1517650"/>
        </p:xfrm>
        <a:graphic>
          <a:graphicData uri="http://schemas.openxmlformats.org/presentationml/2006/ole">
            <p:oleObj spid="_x0000_s689154" name="公式" r:id="rId3" imgW="3187700" imgH="838200" progId="Equation.3">
              <p:embed/>
            </p:oleObj>
          </a:graphicData>
        </a:graphic>
      </p:graphicFrame>
      <p:graphicFrame>
        <p:nvGraphicFramePr>
          <p:cNvPr id="7" name="Object 4"/>
          <p:cNvGraphicFramePr>
            <a:graphicFrameLocks noChangeAspect="1"/>
          </p:cNvGraphicFramePr>
          <p:nvPr/>
        </p:nvGraphicFramePr>
        <p:xfrm>
          <a:off x="971550" y="4076527"/>
          <a:ext cx="7473950" cy="1517650"/>
        </p:xfrm>
        <a:graphic>
          <a:graphicData uri="http://schemas.openxmlformats.org/presentationml/2006/ole">
            <p:oleObj spid="_x0000_s689155" name="公式" r:id="rId4" imgW="3835400" imgH="838200" progId="Equation.3">
              <p:embed/>
            </p:oleObj>
          </a:graphicData>
        </a:graphic>
      </p:graphicFrame>
      <p:sp>
        <p:nvSpPr>
          <p:cNvPr id="8" name="AutoShape 5"/>
          <p:cNvSpPr>
            <a:spLocks noChangeArrowheads="1"/>
          </p:cNvSpPr>
          <p:nvPr/>
        </p:nvSpPr>
        <p:spPr bwMode="auto">
          <a:xfrm>
            <a:off x="5219700" y="3212927"/>
            <a:ext cx="3124200" cy="533400"/>
          </a:xfrm>
          <a:prstGeom prst="wedgeRoundRectCallout">
            <a:avLst>
              <a:gd name="adj1" fmla="val -82569"/>
              <a:gd name="adj2" fmla="val -15181"/>
              <a:gd name="adj3" fmla="val 16667"/>
            </a:avLst>
          </a:prstGeom>
          <a:solidFill>
            <a:srgbClr val="FFCC00"/>
          </a:solidFill>
          <a:ln w="9525">
            <a:solidFill>
              <a:schemeClr val="tx1"/>
            </a:solidFill>
            <a:miter lim="800000"/>
            <a:headEnd/>
            <a:tailEnd/>
          </a:ln>
        </p:spPr>
        <p:txBody>
          <a:bodyPr/>
          <a:lstStyle/>
          <a:p>
            <a:pPr algn="ctr"/>
            <a:r>
              <a:rPr lang="zh-CN" altLang="en-US" sz="2000" b="1"/>
              <a:t>小信号时，信噪比提高</a:t>
            </a:r>
          </a:p>
        </p:txBody>
      </p:sp>
      <p:sp>
        <p:nvSpPr>
          <p:cNvPr id="9" name="AutoShape 6"/>
          <p:cNvSpPr>
            <a:spLocks noChangeArrowheads="1"/>
          </p:cNvSpPr>
          <p:nvPr/>
        </p:nvSpPr>
        <p:spPr bwMode="auto">
          <a:xfrm>
            <a:off x="5003800" y="5516389"/>
            <a:ext cx="3124200" cy="533400"/>
          </a:xfrm>
          <a:prstGeom prst="wedgeRoundRectCallout">
            <a:avLst>
              <a:gd name="adj1" fmla="val -75000"/>
              <a:gd name="adj2" fmla="val -97319"/>
              <a:gd name="adj3" fmla="val 16667"/>
            </a:avLst>
          </a:prstGeom>
          <a:solidFill>
            <a:srgbClr val="FF9900"/>
          </a:solidFill>
          <a:ln w="9525">
            <a:solidFill>
              <a:schemeClr val="tx1"/>
            </a:solidFill>
            <a:miter lim="800000"/>
            <a:headEnd/>
            <a:tailEnd/>
          </a:ln>
        </p:spPr>
        <p:txBody>
          <a:bodyPr/>
          <a:lstStyle/>
          <a:p>
            <a:pPr algn="ctr"/>
            <a:r>
              <a:rPr lang="zh-CN" altLang="en-US" sz="2000" b="1"/>
              <a:t>大信号时，信噪比降低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wipe(left)">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n-ea"/>
              </a:rPr>
              <a:t>μ =100</a:t>
            </a:r>
            <a:r>
              <a:rPr lang="zh-CN" altLang="en-US" dirty="0" smtClean="0">
                <a:latin typeface="+mn-ea"/>
              </a:rPr>
              <a:t>时信噪比的改善程度</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3"/>
          <p:cNvGraphicFramePr>
            <a:graphicFrameLocks noGrp="1"/>
          </p:cNvGraphicFramePr>
          <p:nvPr/>
        </p:nvGraphicFramePr>
        <p:xfrm>
          <a:off x="1115616" y="1700808"/>
          <a:ext cx="7221538" cy="2693988"/>
        </p:xfrm>
        <a:graphic>
          <a:graphicData uri="http://schemas.openxmlformats.org/drawingml/2006/table">
            <a:tbl>
              <a:tblPr/>
              <a:tblGrid>
                <a:gridCol w="1690688"/>
                <a:gridCol w="920750"/>
                <a:gridCol w="922337"/>
                <a:gridCol w="904875"/>
                <a:gridCol w="939800"/>
                <a:gridCol w="920750"/>
                <a:gridCol w="922338"/>
              </a:tblGrid>
              <a:tr h="327025">
                <a:tc gridSpan="7">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400" b="0" i="0" u="none" strike="noStrike" cap="none" normalizeH="0" baseline="0" smtClean="0">
                          <a:ln>
                            <a:noFill/>
                          </a:ln>
                          <a:solidFill>
                            <a:schemeClr val="tx1"/>
                          </a:solidFill>
                          <a:effectLst/>
                          <a:latin typeface="宋体" pitchFamily="2" charset="-122"/>
                          <a:ea typeface="宋体" pitchFamily="2" charset="-122"/>
                        </a:rPr>
                        <a:t>量化信噪比改善程度与输入信号电平的关系</a:t>
                      </a:r>
                      <a:endParaRPr kumimoji="1" lang="zh-CN" altLang="en-US" sz="24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r>
              <a:tr h="53816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0.316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0.032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0.01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0.003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9556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宋体" pitchFamily="2" charset="-122"/>
                          <a:ea typeface="宋体" pitchFamily="2" charset="-122"/>
                        </a:rPr>
                        <a:t>输入信号电平</a:t>
                      </a:r>
                      <a:r>
                        <a:rPr kumimoji="1" lang="en-US" altLang="zh-CN" sz="2000" b="0" i="0" u="none" strike="noStrike" cap="none" normalizeH="0" baseline="0" smtClean="0">
                          <a:ln>
                            <a:noFill/>
                          </a:ln>
                          <a:solidFill>
                            <a:schemeClr val="tx1"/>
                          </a:solidFill>
                          <a:effectLst/>
                          <a:latin typeface="宋体" pitchFamily="2" charset="-122"/>
                          <a:ea typeface="宋体" pitchFamily="2" charset="-122"/>
                        </a:rPr>
                        <a:t>(db)</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-20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-30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-50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742950">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宋体" pitchFamily="2" charset="-122"/>
                          <a:ea typeface="宋体" pitchFamily="2" charset="-122"/>
                        </a:rPr>
                        <a:t>(Q)</a:t>
                      </a:r>
                      <a:r>
                        <a:rPr kumimoji="1" lang="en-US" altLang="zh-CN" sz="2000" b="0" i="0" u="none" strike="noStrike" cap="none" normalizeH="0" baseline="-30000" smtClean="0">
                          <a:ln>
                            <a:noFill/>
                          </a:ln>
                          <a:solidFill>
                            <a:schemeClr val="tx1"/>
                          </a:solidFill>
                          <a:effectLst/>
                          <a:latin typeface="宋体" pitchFamily="2" charset="-122"/>
                          <a:ea typeface="宋体" pitchFamily="2" charset="-122"/>
                        </a:rPr>
                        <a:t>db</a:t>
                      </a:r>
                      <a:endParaRPr kumimoji="1" lang="en-US" altLang="zh-CN" sz="20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-13.3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-3.5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6.8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14.4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20.6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24.4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mn-ea"/>
              </a:rPr>
              <a:t>A</a:t>
            </a:r>
            <a:r>
              <a:rPr lang="zh-CN" altLang="en-US" dirty="0" smtClean="0">
                <a:latin typeface="+mn-ea"/>
              </a:rPr>
              <a:t>律对数压扩特性</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Box 4"/>
          <p:cNvSpPr txBox="1"/>
          <p:nvPr/>
        </p:nvSpPr>
        <p:spPr>
          <a:xfrm>
            <a:off x="971600" y="1124744"/>
            <a:ext cx="7848872" cy="1200329"/>
          </a:xfrm>
          <a:prstGeom prst="rect">
            <a:avLst/>
          </a:prstGeom>
          <a:noFill/>
        </p:spPr>
        <p:txBody>
          <a:bodyPr wrap="square" rtlCol="0">
            <a:spAutoFit/>
          </a:bodyPr>
          <a:lstStyle/>
          <a:p>
            <a:r>
              <a:rPr lang="zh-CN" altLang="en-US" dirty="0" smtClean="0">
                <a:latin typeface="+mn-ea"/>
              </a:rPr>
              <a:t>欧洲、中国采用</a:t>
            </a:r>
            <a:r>
              <a:rPr lang="en-US" altLang="zh-CN" dirty="0" smtClean="0">
                <a:latin typeface="+mn-ea"/>
              </a:rPr>
              <a:t>A</a:t>
            </a:r>
            <a:r>
              <a:rPr lang="zh-CN" altLang="en-US" dirty="0" smtClean="0">
                <a:latin typeface="+mn-ea"/>
              </a:rPr>
              <a:t>律对数压扩 </a:t>
            </a:r>
            <a:r>
              <a:rPr lang="en-US" altLang="zh-CN" dirty="0" smtClean="0">
                <a:latin typeface="+mn-ea"/>
              </a:rPr>
              <a:t>(A=87.6) </a:t>
            </a:r>
            <a:r>
              <a:rPr lang="zh-CN" altLang="en-US" dirty="0" smtClean="0">
                <a:latin typeface="+mn-ea"/>
              </a:rPr>
              <a:t>。（</a:t>
            </a:r>
            <a:r>
              <a:rPr lang="en-US" altLang="zh-CN" dirty="0" smtClean="0">
                <a:latin typeface="+mn-ea"/>
              </a:rPr>
              <a:t>A</a:t>
            </a:r>
            <a:r>
              <a:rPr lang="zh-CN" altLang="en-US" dirty="0" smtClean="0">
                <a:latin typeface="+mn-ea"/>
              </a:rPr>
              <a:t>律压缩特性曲线是以原点奇对称的， 图中只画出了正向部分。 ）</a:t>
            </a:r>
            <a:endParaRPr lang="en-US" altLang="zh-CN" dirty="0" smtClean="0">
              <a:latin typeface="+mn-ea"/>
            </a:endParaRPr>
          </a:p>
          <a:p>
            <a:r>
              <a:rPr lang="en-US" altLang="zh-CN" dirty="0" smtClean="0">
                <a:latin typeface="+mn-ea"/>
              </a:rPr>
              <a:t>k=1+lnA</a:t>
            </a:r>
            <a:endParaRPr lang="zh-CN" altLang="en-US" dirty="0"/>
          </a:p>
        </p:txBody>
      </p:sp>
      <p:graphicFrame>
        <p:nvGraphicFramePr>
          <p:cNvPr id="6" name="Object 3"/>
          <p:cNvGraphicFramePr>
            <a:graphicFrameLocks noChangeAspect="1"/>
          </p:cNvGraphicFramePr>
          <p:nvPr/>
        </p:nvGraphicFramePr>
        <p:xfrm>
          <a:off x="1043608" y="2957686"/>
          <a:ext cx="2819400" cy="1695450"/>
        </p:xfrm>
        <a:graphic>
          <a:graphicData uri="http://schemas.openxmlformats.org/presentationml/2006/ole">
            <p:oleObj spid="_x0000_s690178" name="公式" r:id="rId4" imgW="1892300" imgH="1028700" progId="Equation.3">
              <p:embed/>
            </p:oleObj>
          </a:graphicData>
        </a:graphic>
      </p:graphicFrame>
      <p:graphicFrame>
        <p:nvGraphicFramePr>
          <p:cNvPr id="7" name="Object 4"/>
          <p:cNvGraphicFramePr>
            <a:graphicFrameLocks noChangeAspect="1"/>
          </p:cNvGraphicFramePr>
          <p:nvPr/>
        </p:nvGraphicFramePr>
        <p:xfrm>
          <a:off x="3879007" y="2060848"/>
          <a:ext cx="4745038" cy="3724275"/>
        </p:xfrm>
        <a:graphic>
          <a:graphicData uri="http://schemas.openxmlformats.org/presentationml/2006/ole">
            <p:oleObj spid="_x0000_s690179" name="Visio" r:id="rId5" imgW="1851287" imgH="1844243" progId="Visio.Drawing.11">
              <p:embed/>
            </p:oleObj>
          </a:graphicData>
        </a:graphic>
      </p:graphicFrame>
      <p:sp>
        <p:nvSpPr>
          <p:cNvPr id="8" name="AutoShape 5"/>
          <p:cNvSpPr>
            <a:spLocks noChangeArrowheads="1"/>
          </p:cNvSpPr>
          <p:nvPr/>
        </p:nvSpPr>
        <p:spPr bwMode="auto">
          <a:xfrm>
            <a:off x="1259632" y="4897710"/>
            <a:ext cx="2895600" cy="914400"/>
          </a:xfrm>
          <a:prstGeom prst="wedgeRoundRectCallout">
            <a:avLst>
              <a:gd name="adj1" fmla="val 71546"/>
              <a:gd name="adj2" fmla="val -97917"/>
              <a:gd name="adj3" fmla="val 16667"/>
            </a:avLst>
          </a:prstGeom>
          <a:solidFill>
            <a:srgbClr val="FFCC00"/>
          </a:solidFill>
          <a:ln w="9525">
            <a:solidFill>
              <a:schemeClr val="tx1"/>
            </a:solidFill>
            <a:miter lim="800000"/>
            <a:headEnd/>
            <a:tailEnd/>
          </a:ln>
        </p:spPr>
        <p:txBody>
          <a:bodyPr/>
          <a:lstStyle/>
          <a:p>
            <a:pPr algn="ctr"/>
            <a:r>
              <a:rPr lang="zh-CN" altLang="en-US" b="1"/>
              <a:t>如何实现复杂的对数压扩曲线</a:t>
            </a:r>
          </a:p>
        </p:txBody>
      </p:sp>
      <p:graphicFrame>
        <p:nvGraphicFramePr>
          <p:cNvPr id="1507334" name="Object 6"/>
          <p:cNvGraphicFramePr>
            <a:graphicFrameLocks noChangeAspect="1"/>
          </p:cNvGraphicFramePr>
          <p:nvPr/>
        </p:nvGraphicFramePr>
        <p:xfrm>
          <a:off x="468313" y="5084763"/>
          <a:ext cx="693737" cy="1492250"/>
        </p:xfrm>
        <a:graphic>
          <a:graphicData uri="http://schemas.openxmlformats.org/presentationml/2006/ole">
            <p:oleObj spid="_x0000_s690180" name="剪辑" r:id="rId6" imgW="1857600" imgH="3995640" progId="">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linds(horizontal)">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3" presetClass="entr" presetSubtype="10" fill="hold" nodeType="withEffect">
                                  <p:stCondLst>
                                    <p:cond delay="0"/>
                                  </p:stCondLst>
                                  <p:childTnLst>
                                    <p:set>
                                      <p:cBhvr>
                                        <p:cTn id="19" dur="1" fill="hold">
                                          <p:stCondLst>
                                            <p:cond delay="0"/>
                                          </p:stCondLst>
                                        </p:cTn>
                                        <p:tgtEl>
                                          <p:spTgt spid="1507334"/>
                                        </p:tgtEl>
                                        <p:attrNameLst>
                                          <p:attrName>style.visibility</p:attrName>
                                        </p:attrNameLst>
                                      </p:cBhvr>
                                      <p:to>
                                        <p:strVal val="visible"/>
                                      </p:to>
                                    </p:set>
                                    <p:animEffect transition="in" filter="blinds(horizontal)">
                                      <p:cBhvr>
                                        <p:cTn id="20" dur="500"/>
                                        <p:tgtEl>
                                          <p:spTgt spid="15073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广泛采用的对数压扩律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 Box 5" descr="粉色砂纸"/>
          <p:cNvSpPr txBox="1">
            <a:spLocks noChangeArrowheads="1"/>
          </p:cNvSpPr>
          <p:nvPr/>
        </p:nvSpPr>
        <p:spPr bwMode="auto">
          <a:xfrm>
            <a:off x="1331640" y="1872705"/>
            <a:ext cx="6867525" cy="914400"/>
          </a:xfrm>
          <a:prstGeom prst="rect">
            <a:avLst/>
          </a:prstGeom>
          <a:blipFill dpi="0" rotWithShape="0">
            <a:blip r:embed="rId3" cstate="print"/>
            <a:srcRect/>
            <a:tile tx="0" ty="0" sx="100000" sy="100000" flip="none" algn="tl"/>
          </a:blipFill>
          <a:ln w="9525">
            <a:noFill/>
            <a:miter lim="800000"/>
            <a:headEnd/>
            <a:tailEnd/>
          </a:ln>
          <a:effectLst/>
        </p:spPr>
        <p:txBody>
          <a:bodyPr wrap="none" anchor="ctr">
            <a:spAutoFit/>
          </a:bodyPr>
          <a:lstStyle/>
          <a:p>
            <a:pPr eaLnBrk="0" hangingPunct="0">
              <a:defRPr/>
            </a:pPr>
            <a:r>
              <a:rPr kumimoji="0" lang="en-US" altLang="zh-CN" sz="4400" b="1" dirty="0">
                <a:solidFill>
                  <a:srgbClr val="990099"/>
                </a:solidFill>
                <a:effectLst>
                  <a:outerShdw blurRad="38100" dist="38100" dir="2700000" algn="tl">
                    <a:srgbClr val="000000"/>
                  </a:outerShdw>
                </a:effectLst>
                <a:latin typeface="Times New Roman" pitchFamily="18" charset="0"/>
                <a:ea typeface="隶书" pitchFamily="49" charset="-122"/>
              </a:rPr>
              <a:t>13</a:t>
            </a:r>
            <a:r>
              <a:rPr kumimoji="0" lang="zh-CN" altLang="en-US" sz="4400" b="1" dirty="0">
                <a:solidFill>
                  <a:srgbClr val="990099"/>
                </a:solidFill>
                <a:effectLst>
                  <a:outerShdw blurRad="38100" dist="38100" dir="2700000" algn="tl">
                    <a:srgbClr val="000000"/>
                  </a:outerShdw>
                </a:effectLst>
                <a:latin typeface="Times New Roman" pitchFamily="18" charset="0"/>
                <a:ea typeface="隶书" pitchFamily="49" charset="-122"/>
              </a:rPr>
              <a:t>折线 </a:t>
            </a:r>
            <a:r>
              <a:rPr kumimoji="0" lang="en-US" altLang="zh-CN" sz="4400" b="1" dirty="0">
                <a:solidFill>
                  <a:srgbClr val="990099"/>
                </a:solidFill>
                <a:effectLst>
                  <a:outerShdw blurRad="38100" dist="38100" dir="2700000" algn="tl">
                    <a:srgbClr val="000000"/>
                  </a:outerShdw>
                </a:effectLst>
                <a:latin typeface="Times New Roman" pitchFamily="18" charset="0"/>
                <a:ea typeface="隶书" pitchFamily="49" charset="-122"/>
              </a:rPr>
              <a:t>A </a:t>
            </a:r>
            <a:r>
              <a:rPr kumimoji="0" lang="zh-CN" altLang="en-US" sz="4400" b="1" dirty="0">
                <a:solidFill>
                  <a:srgbClr val="990099"/>
                </a:solidFill>
                <a:effectLst>
                  <a:outerShdw blurRad="38100" dist="38100" dir="2700000" algn="tl">
                    <a:srgbClr val="000000"/>
                  </a:outerShdw>
                </a:effectLst>
                <a:latin typeface="Times New Roman" pitchFamily="18" charset="0"/>
                <a:ea typeface="隶书" pitchFamily="49" charset="-122"/>
              </a:rPr>
              <a:t>律</a:t>
            </a:r>
            <a:r>
              <a:rPr kumimoji="0" lang="zh-CN" altLang="en-US" sz="3600" b="1" dirty="0">
                <a:solidFill>
                  <a:srgbClr val="990099"/>
                </a:solidFill>
                <a:effectLst>
                  <a:outerShdw blurRad="38100" dist="38100" dir="2700000" algn="tl">
                    <a:srgbClr val="000000"/>
                  </a:outerShdw>
                </a:effectLst>
                <a:latin typeface="Times New Roman" pitchFamily="18" charset="0"/>
                <a:ea typeface="隶书" pitchFamily="49" charset="-122"/>
              </a:rPr>
              <a:t>       （</a:t>
            </a:r>
            <a:r>
              <a:rPr kumimoji="0" lang="en-US" altLang="zh-CN" sz="4800" b="1" dirty="0">
                <a:solidFill>
                  <a:srgbClr val="990099"/>
                </a:solidFill>
                <a:effectLst>
                  <a:outerShdw blurRad="38100" dist="38100" dir="2700000" algn="tl">
                    <a:srgbClr val="000000"/>
                  </a:outerShdw>
                </a:effectLst>
                <a:latin typeface="Times New Roman" pitchFamily="18" charset="0"/>
                <a:ea typeface="隶书" pitchFamily="49" charset="-122"/>
              </a:rPr>
              <a:t>A</a:t>
            </a:r>
            <a:r>
              <a:rPr kumimoji="0" lang="en-US" altLang="zh-CN" sz="4000" b="1" dirty="0">
                <a:solidFill>
                  <a:srgbClr val="990099"/>
                </a:solidFill>
                <a:effectLst>
                  <a:outerShdw blurRad="38100" dist="38100" dir="2700000" algn="tl">
                    <a:srgbClr val="000000"/>
                  </a:outerShdw>
                </a:effectLst>
                <a:latin typeface="Times New Roman" pitchFamily="18" charset="0"/>
                <a:ea typeface="隶书" pitchFamily="49" charset="-122"/>
              </a:rPr>
              <a:t>=</a:t>
            </a:r>
            <a:r>
              <a:rPr kumimoji="0" lang="en-US" altLang="zh-CN" sz="3600" b="1" dirty="0">
                <a:solidFill>
                  <a:srgbClr val="990099"/>
                </a:solidFill>
                <a:effectLst>
                  <a:outerShdw blurRad="38100" dist="38100" dir="2700000" algn="tl">
                    <a:srgbClr val="000000"/>
                  </a:outerShdw>
                </a:effectLst>
                <a:latin typeface="Times New Roman" pitchFamily="18" charset="0"/>
                <a:ea typeface="隶书" pitchFamily="49" charset="-122"/>
              </a:rPr>
              <a:t> </a:t>
            </a:r>
            <a:r>
              <a:rPr kumimoji="0" lang="en-US" altLang="zh-CN" sz="5400" b="1" dirty="0">
                <a:solidFill>
                  <a:srgbClr val="990099"/>
                </a:solidFill>
                <a:effectLst>
                  <a:outerShdw blurRad="38100" dist="38100" dir="2700000" algn="tl">
                    <a:srgbClr val="000000"/>
                  </a:outerShdw>
                </a:effectLst>
                <a:latin typeface="Times New Roman" pitchFamily="18" charset="0"/>
                <a:ea typeface="隶书" pitchFamily="49" charset="-122"/>
              </a:rPr>
              <a:t>87.6</a:t>
            </a:r>
            <a:r>
              <a:rPr kumimoji="0" lang="zh-CN" altLang="en-US" sz="3600" b="1" dirty="0">
                <a:solidFill>
                  <a:srgbClr val="990099"/>
                </a:solidFill>
                <a:effectLst>
                  <a:outerShdw blurRad="38100" dist="38100" dir="2700000" algn="tl">
                    <a:srgbClr val="000000"/>
                  </a:outerShdw>
                </a:effectLst>
                <a:latin typeface="Times New Roman" pitchFamily="18" charset="0"/>
                <a:ea typeface="隶书" pitchFamily="49" charset="-122"/>
              </a:rPr>
              <a:t>）</a:t>
            </a:r>
            <a:endParaRPr kumimoji="0" lang="zh-CN" altLang="en-US" sz="3200" b="1" dirty="0">
              <a:solidFill>
                <a:srgbClr val="990099"/>
              </a:solidFill>
              <a:latin typeface="Times New Roman" pitchFamily="18" charset="0"/>
              <a:ea typeface="隶书" pitchFamily="49" charset="-122"/>
            </a:endParaRPr>
          </a:p>
        </p:txBody>
      </p:sp>
      <p:graphicFrame>
        <p:nvGraphicFramePr>
          <p:cNvPr id="6" name="Object 7"/>
          <p:cNvGraphicFramePr>
            <a:graphicFrameLocks noChangeAspect="1"/>
          </p:cNvGraphicFramePr>
          <p:nvPr/>
        </p:nvGraphicFramePr>
        <p:xfrm>
          <a:off x="6300515" y="1556792"/>
          <a:ext cx="2030413" cy="2792413"/>
        </p:xfrm>
        <a:graphic>
          <a:graphicData uri="http://schemas.openxmlformats.org/presentationml/2006/ole">
            <p:oleObj spid="_x0000_s691202" name="剪辑" r:id="rId4" imgW="2309760" imgH="3176280" progId="">
              <p:embed/>
            </p:oleObj>
          </a:graphicData>
        </a:graphic>
      </p:graphicFrame>
      <p:sp>
        <p:nvSpPr>
          <p:cNvPr id="7" name="Text Box 8" descr="白色大理石"/>
          <p:cNvSpPr txBox="1">
            <a:spLocks noChangeArrowheads="1"/>
          </p:cNvSpPr>
          <p:nvPr/>
        </p:nvSpPr>
        <p:spPr bwMode="auto">
          <a:xfrm>
            <a:off x="1331640" y="4509542"/>
            <a:ext cx="6837363" cy="823913"/>
          </a:xfrm>
          <a:prstGeom prst="rect">
            <a:avLst/>
          </a:prstGeom>
          <a:blipFill dpi="0" rotWithShape="0">
            <a:blip r:embed="rId5" cstate="print"/>
            <a:srcRect/>
            <a:tile tx="0" ty="0" sx="100000" sy="100000" flip="none" algn="tl"/>
          </a:blipFill>
          <a:ln w="9525">
            <a:noFill/>
            <a:miter lim="800000"/>
            <a:headEnd/>
            <a:tailEnd/>
          </a:ln>
          <a:effectLst/>
        </p:spPr>
        <p:txBody>
          <a:bodyPr wrap="none" anchor="ctr">
            <a:spAutoFit/>
          </a:bodyPr>
          <a:lstStyle/>
          <a:p>
            <a:pPr eaLnBrk="0" hangingPunct="0">
              <a:defRPr/>
            </a:pPr>
            <a:r>
              <a:rPr kumimoji="0" lang="en-US" altLang="zh-CN" sz="4400" b="1" dirty="0">
                <a:solidFill>
                  <a:srgbClr val="800080"/>
                </a:solidFill>
                <a:effectLst>
                  <a:outerShdw blurRad="38100" dist="38100" dir="2700000" algn="tl">
                    <a:srgbClr val="C0C0C0"/>
                  </a:outerShdw>
                </a:effectLst>
                <a:latin typeface="Times New Roman" pitchFamily="18" charset="0"/>
                <a:ea typeface="隶书" pitchFamily="49" charset="-122"/>
              </a:rPr>
              <a:t>15 </a:t>
            </a:r>
            <a:r>
              <a:rPr kumimoji="0" lang="zh-CN" altLang="en-US" sz="4400" b="1" dirty="0">
                <a:solidFill>
                  <a:srgbClr val="800080"/>
                </a:solidFill>
                <a:effectLst>
                  <a:outerShdw blurRad="38100" dist="38100" dir="2700000" algn="tl">
                    <a:srgbClr val="C0C0C0"/>
                  </a:outerShdw>
                </a:effectLst>
                <a:latin typeface="Times New Roman" pitchFamily="18" charset="0"/>
                <a:ea typeface="隶书" pitchFamily="49" charset="-122"/>
              </a:rPr>
              <a:t>折线 </a:t>
            </a:r>
            <a:r>
              <a:rPr kumimoji="0" lang="en-US" altLang="zh-CN" sz="4400" b="1" dirty="0">
                <a:solidFill>
                  <a:srgbClr val="800080"/>
                </a:solidFill>
                <a:effectLst>
                  <a:outerShdw blurRad="38100" dist="38100" dir="2700000" algn="tl">
                    <a:srgbClr val="C0C0C0"/>
                  </a:outerShdw>
                </a:effectLst>
                <a:latin typeface="Times New Roman" pitchFamily="18" charset="0"/>
                <a:ea typeface="隶书" pitchFamily="49" charset="-122"/>
              </a:rPr>
              <a:t>μ</a:t>
            </a:r>
            <a:r>
              <a:rPr kumimoji="0" lang="zh-CN" altLang="en-US" sz="4400" b="1" dirty="0">
                <a:solidFill>
                  <a:srgbClr val="800080"/>
                </a:solidFill>
                <a:effectLst>
                  <a:outerShdw blurRad="38100" dist="38100" dir="2700000" algn="tl">
                    <a:srgbClr val="C0C0C0"/>
                  </a:outerShdw>
                </a:effectLst>
                <a:latin typeface="Times New Roman" pitchFamily="18" charset="0"/>
                <a:ea typeface="隶书" pitchFamily="49" charset="-122"/>
              </a:rPr>
              <a:t>律</a:t>
            </a:r>
            <a:r>
              <a:rPr kumimoji="0" lang="zh-CN" altLang="en-US" sz="3600" b="1" dirty="0">
                <a:solidFill>
                  <a:srgbClr val="800080"/>
                </a:solidFill>
                <a:effectLst>
                  <a:outerShdw blurRad="38100" dist="38100" dir="2700000" algn="tl">
                    <a:srgbClr val="C0C0C0"/>
                  </a:outerShdw>
                </a:effectLst>
                <a:latin typeface="Times New Roman" pitchFamily="18" charset="0"/>
                <a:ea typeface="隶书" pitchFamily="49" charset="-122"/>
              </a:rPr>
              <a:t>     （</a:t>
            </a:r>
            <a:r>
              <a:rPr kumimoji="0" lang="en-US" altLang="zh-CN" sz="4800" b="1" dirty="0">
                <a:solidFill>
                  <a:srgbClr val="800080"/>
                </a:solidFill>
                <a:effectLst>
                  <a:outerShdw blurRad="38100" dist="38100" dir="2700000" algn="tl">
                    <a:srgbClr val="C0C0C0"/>
                  </a:outerShdw>
                </a:effectLst>
                <a:latin typeface="Times New Roman" pitchFamily="18" charset="0"/>
                <a:ea typeface="隶书" pitchFamily="49" charset="-122"/>
              </a:rPr>
              <a:t>μ</a:t>
            </a:r>
            <a:r>
              <a:rPr kumimoji="0" lang="en-US" altLang="zh-CN" sz="4000" b="1" dirty="0">
                <a:solidFill>
                  <a:srgbClr val="800080"/>
                </a:solidFill>
                <a:effectLst>
                  <a:outerShdw blurRad="38100" dist="38100" dir="2700000" algn="tl">
                    <a:srgbClr val="C0C0C0"/>
                  </a:outerShdw>
                </a:effectLst>
                <a:latin typeface="Times New Roman" pitchFamily="18" charset="0"/>
                <a:ea typeface="隶书" pitchFamily="49" charset="-122"/>
              </a:rPr>
              <a:t>=</a:t>
            </a:r>
            <a:r>
              <a:rPr kumimoji="0" lang="en-US" altLang="zh-CN" sz="3600" b="1" dirty="0">
                <a:solidFill>
                  <a:srgbClr val="800080"/>
                </a:solidFill>
                <a:effectLst>
                  <a:outerShdw blurRad="38100" dist="38100" dir="2700000" algn="tl">
                    <a:srgbClr val="C0C0C0"/>
                  </a:outerShdw>
                </a:effectLst>
                <a:latin typeface="Times New Roman" pitchFamily="18" charset="0"/>
                <a:ea typeface="隶书" pitchFamily="49" charset="-122"/>
              </a:rPr>
              <a:t> </a:t>
            </a:r>
            <a:r>
              <a:rPr kumimoji="0" lang="en-US" altLang="zh-CN" sz="4800" b="1" dirty="0">
                <a:solidFill>
                  <a:srgbClr val="800080"/>
                </a:solidFill>
                <a:effectLst>
                  <a:outerShdw blurRad="38100" dist="38100" dir="2700000" algn="tl">
                    <a:srgbClr val="C0C0C0"/>
                  </a:outerShdw>
                </a:effectLst>
                <a:latin typeface="Times New Roman" pitchFamily="18" charset="0"/>
                <a:ea typeface="隶书" pitchFamily="49" charset="-122"/>
              </a:rPr>
              <a:t>225</a:t>
            </a:r>
            <a:r>
              <a:rPr kumimoji="0" lang="zh-CN" altLang="en-US" sz="4800" b="1" dirty="0">
                <a:solidFill>
                  <a:srgbClr val="800080"/>
                </a:solidFill>
                <a:effectLst>
                  <a:outerShdw blurRad="38100" dist="38100" dir="2700000" algn="tl">
                    <a:srgbClr val="C0C0C0"/>
                  </a:outerShdw>
                </a:effectLst>
                <a:latin typeface="Times New Roman" pitchFamily="18" charset="0"/>
                <a:ea typeface="隶书" pitchFamily="49" charset="-122"/>
              </a:rPr>
              <a:t>）</a:t>
            </a:r>
            <a:endParaRPr kumimoji="0" lang="zh-CN" altLang="en-US" sz="3200" b="1" dirty="0">
              <a:solidFill>
                <a:schemeClr val="bg2"/>
              </a:solidFill>
              <a:latin typeface="Times New Roman" pitchFamily="18" charset="0"/>
              <a:ea typeface="隶书"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5"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vertical)">
                                      <p:cBhvr>
                                        <p:cTn id="7" dur="500"/>
                                        <p:tgtEl>
                                          <p:spTgt spid="5"/>
                                        </p:tgtEl>
                                      </p:cBhvr>
                                    </p:animEffect>
                                  </p:childTnLst>
                                </p:cTn>
                              </p:par>
                            </p:childTnLst>
                          </p:cTn>
                        </p:par>
                        <p:par>
                          <p:cTn id="8" fill="hold">
                            <p:stCondLst>
                              <p:cond delay="500"/>
                            </p:stCondLst>
                            <p:childTnLst>
                              <p:par>
                                <p:cTn id="9" presetID="15"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1000" fill="hold"/>
                                        <p:tgtEl>
                                          <p:spTgt spid="6"/>
                                        </p:tgtEl>
                                        <p:attrNameLst>
                                          <p:attrName>ppt_w</p:attrName>
                                        </p:attrNameLst>
                                      </p:cBhvr>
                                      <p:tavLst>
                                        <p:tav tm="0">
                                          <p:val>
                                            <p:fltVal val="0"/>
                                          </p:val>
                                        </p:tav>
                                        <p:tav tm="100000">
                                          <p:val>
                                            <p:strVal val="#ppt_w"/>
                                          </p:val>
                                        </p:tav>
                                      </p:tavLst>
                                    </p:anim>
                                    <p:anim calcmode="lin" valueType="num">
                                      <p:cBhvr>
                                        <p:cTn id="12" dur="1000" fill="hold"/>
                                        <p:tgtEl>
                                          <p:spTgt spid="6"/>
                                        </p:tgtEl>
                                        <p:attrNameLst>
                                          <p:attrName>ppt_h</p:attrName>
                                        </p:attrNameLst>
                                      </p:cBhvr>
                                      <p:tavLst>
                                        <p:tav tm="0">
                                          <p:val>
                                            <p:fltVal val="0"/>
                                          </p:val>
                                        </p:tav>
                                        <p:tav tm="100000">
                                          <p:val>
                                            <p:strVal val="#ppt_h"/>
                                          </p:val>
                                        </p:tav>
                                      </p:tavLst>
                                    </p:anim>
                                    <p:anim calcmode="lin" valueType="num">
                                      <p:cBhvr>
                                        <p:cTn id="13"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par>
                          <p:cTn id="15" fill="hold">
                            <p:stCondLst>
                              <p:cond delay="1500"/>
                            </p:stCondLst>
                            <p:childTnLst>
                              <p:par>
                                <p:cTn id="16" presetID="3" presetClass="entr" presetSubtype="5"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vertical)">
                                      <p:cBhvr>
                                        <p:cTn id="1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autoUpdateAnimBg="0"/>
      <p:bldP spid="7" grpId="0" animBg="1" autoUpdateAnimBg="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smtClean="0">
                <a:latin typeface="+mj-ea"/>
              </a:rPr>
              <a:t>13折线法近似实现A律压扩</a:t>
            </a:r>
            <a:endParaRPr lang="zh-CN" altLang="en-US" dirty="0">
              <a:latin typeface="+mj-ea"/>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Box 4"/>
          <p:cNvSpPr txBox="1"/>
          <p:nvPr/>
        </p:nvSpPr>
        <p:spPr>
          <a:xfrm>
            <a:off x="1187624" y="1167135"/>
            <a:ext cx="5832648" cy="461665"/>
          </a:xfrm>
          <a:prstGeom prst="rect">
            <a:avLst/>
          </a:prstGeom>
          <a:noFill/>
        </p:spPr>
        <p:txBody>
          <a:bodyPr wrap="square" rtlCol="0">
            <a:spAutoFit/>
          </a:bodyPr>
          <a:lstStyle/>
          <a:p>
            <a:r>
              <a:rPr lang="zh-CN" altLang="en-US" dirty="0" smtClean="0">
                <a:latin typeface="宋体" charset="-122"/>
              </a:rPr>
              <a:t>基本保持连续压扩特性，又便于数字实现</a:t>
            </a:r>
            <a:endParaRPr lang="zh-CN" altLang="en-US" dirty="0"/>
          </a:p>
        </p:txBody>
      </p:sp>
      <p:graphicFrame>
        <p:nvGraphicFramePr>
          <p:cNvPr id="1510403" name="Object 3"/>
          <p:cNvGraphicFramePr>
            <a:graphicFrameLocks noChangeAspect="1"/>
          </p:cNvGraphicFramePr>
          <p:nvPr/>
        </p:nvGraphicFramePr>
        <p:xfrm>
          <a:off x="899592" y="1700808"/>
          <a:ext cx="6984776" cy="4627990"/>
        </p:xfrm>
        <a:graphic>
          <a:graphicData uri="http://schemas.openxmlformats.org/presentationml/2006/ole">
            <p:oleObj spid="_x0000_s692226" name="Visio" r:id="rId3" imgW="3527281" imgH="2727757"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510403"/>
                                        </p:tgtEl>
                                        <p:attrNameLst>
                                          <p:attrName>style.visibility</p:attrName>
                                        </p:attrNameLst>
                                      </p:cBhvr>
                                      <p:to>
                                        <p:strVal val="visible"/>
                                      </p:to>
                                    </p:set>
                                    <p:anim calcmode="lin" valueType="num">
                                      <p:cBhvr>
                                        <p:cTn id="7" dur="1000" fill="hold"/>
                                        <p:tgtEl>
                                          <p:spTgt spid="1510403"/>
                                        </p:tgtEl>
                                        <p:attrNameLst>
                                          <p:attrName>ppt_x</p:attrName>
                                        </p:attrNameLst>
                                      </p:cBhvr>
                                      <p:tavLst>
                                        <p:tav tm="0">
                                          <p:val>
                                            <p:strVal val="#ppt_x-.2"/>
                                          </p:val>
                                        </p:tav>
                                        <p:tav tm="100000">
                                          <p:val>
                                            <p:strVal val="#ppt_x"/>
                                          </p:val>
                                        </p:tav>
                                      </p:tavLst>
                                    </p:anim>
                                    <p:anim calcmode="lin" valueType="num">
                                      <p:cBhvr>
                                        <p:cTn id="8" dur="1000" fill="hold"/>
                                        <p:tgtEl>
                                          <p:spTgt spid="1510403"/>
                                        </p:tgtEl>
                                        <p:attrNameLst>
                                          <p:attrName>ppt_y</p:attrName>
                                        </p:attrNameLst>
                                      </p:cBhvr>
                                      <p:tavLst>
                                        <p:tav tm="0">
                                          <p:val>
                                            <p:strVal val="#ppt_y"/>
                                          </p:val>
                                        </p:tav>
                                        <p:tav tm="100000">
                                          <p:val>
                                            <p:strVal val="#ppt_y"/>
                                          </p:val>
                                        </p:tav>
                                      </p:tavLst>
                                    </p:anim>
                                    <p:animEffect transition="in" filter="wipe(right)" prLst="gradientSize: 0.1">
                                      <p:cBhvr>
                                        <p:cTn id="9" dur="1000"/>
                                        <p:tgtEl>
                                          <p:spTgt spid="15104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完整的</a:t>
            </a:r>
            <a:r>
              <a:rPr lang="en-US" altLang="zh-CN" dirty="0" smtClean="0"/>
              <a:t>13</a:t>
            </a:r>
            <a:r>
              <a:rPr lang="zh-CN" altLang="en-US" dirty="0" smtClean="0"/>
              <a:t>折线特性</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512450" name="Object 2"/>
          <p:cNvGraphicFramePr>
            <a:graphicFrameLocks noChangeAspect="1"/>
          </p:cNvGraphicFramePr>
          <p:nvPr/>
        </p:nvGraphicFramePr>
        <p:xfrm>
          <a:off x="1583059" y="1148358"/>
          <a:ext cx="7237413" cy="5160962"/>
        </p:xfrm>
        <a:graphic>
          <a:graphicData uri="http://schemas.openxmlformats.org/presentationml/2006/ole">
            <p:oleObj spid="_x0000_s693250" name="Visio" r:id="rId3" imgW="5940213" imgH="4237126" progId="Visio.Drawing.11">
              <p:embed/>
            </p:oleObj>
          </a:graphicData>
        </a:graphic>
      </p:graphicFrame>
      <p:sp>
        <p:nvSpPr>
          <p:cNvPr id="7" name="内容占位符 2"/>
          <p:cNvSpPr>
            <a:spLocks noGrp="1"/>
          </p:cNvSpPr>
          <p:nvPr>
            <p:ph idx="1"/>
          </p:nvPr>
        </p:nvSpPr>
        <p:spPr>
          <a:xfrm>
            <a:off x="467544" y="1628800"/>
            <a:ext cx="3931915" cy="1287016"/>
          </a:xfrm>
        </p:spPr>
        <p:txBody>
          <a:bodyPr/>
          <a:lstStyle/>
          <a:p>
            <a:r>
              <a:rPr lang="zh-CN" altLang="en-US" sz="2400" dirty="0" smtClean="0">
                <a:latin typeface="Times New Roman" pitchFamily="18" charset="0"/>
              </a:rPr>
              <a:t>函数呈奇对称</a:t>
            </a:r>
            <a:endParaRPr lang="en-US" altLang="zh-CN" sz="2400" dirty="0" smtClean="0">
              <a:latin typeface="Times New Roman" pitchFamily="18" charset="0"/>
            </a:endParaRPr>
          </a:p>
          <a:p>
            <a:r>
              <a:rPr lang="zh-CN" altLang="en-US" sz="2400" dirty="0" smtClean="0">
                <a:latin typeface="Times New Roman" pitchFamily="18" charset="0"/>
              </a:rPr>
              <a:t>斜率相同的段合为一段，共</a:t>
            </a:r>
            <a:r>
              <a:rPr lang="en-US" altLang="zh-CN" sz="2400" dirty="0" smtClean="0">
                <a:latin typeface="Times New Roman" pitchFamily="18" charset="0"/>
              </a:rPr>
              <a:t>13</a:t>
            </a:r>
            <a:r>
              <a:rPr lang="zh-CN" altLang="en-US" sz="2400" dirty="0" smtClean="0">
                <a:latin typeface="Times New Roman" pitchFamily="18" charset="0"/>
              </a:rPr>
              <a:t>段，称为</a:t>
            </a:r>
            <a:r>
              <a:rPr lang="en-US" altLang="zh-CN" sz="2400" dirty="0" smtClean="0">
                <a:solidFill>
                  <a:srgbClr val="3333CC"/>
                </a:solidFill>
                <a:latin typeface="Times New Roman" pitchFamily="18" charset="0"/>
              </a:rPr>
              <a:t>13</a:t>
            </a:r>
            <a:r>
              <a:rPr lang="zh-CN" altLang="en-US" sz="2400" dirty="0" smtClean="0">
                <a:solidFill>
                  <a:srgbClr val="3333CC"/>
                </a:solidFill>
                <a:latin typeface="Times New Roman" pitchFamily="18" charset="0"/>
              </a:rPr>
              <a:t>折线法</a:t>
            </a:r>
            <a:endParaRPr lang="zh-CN" alt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512450"/>
                                        </p:tgtEl>
                                        <p:attrNameLst>
                                          <p:attrName>style.visibility</p:attrName>
                                        </p:attrNameLst>
                                      </p:cBhvr>
                                      <p:to>
                                        <p:strVal val="visible"/>
                                      </p:to>
                                    </p:set>
                                    <p:anim calcmode="lin" valueType="num">
                                      <p:cBhvr>
                                        <p:cTn id="7" dur="500" fill="hold"/>
                                        <p:tgtEl>
                                          <p:spTgt spid="1512450"/>
                                        </p:tgtEl>
                                        <p:attrNameLst>
                                          <p:attrName>ppt_w</p:attrName>
                                        </p:attrNameLst>
                                      </p:cBhvr>
                                      <p:tavLst>
                                        <p:tav tm="0">
                                          <p:val>
                                            <p:fltVal val="0"/>
                                          </p:val>
                                        </p:tav>
                                        <p:tav tm="100000">
                                          <p:val>
                                            <p:strVal val="#ppt_w"/>
                                          </p:val>
                                        </p:tav>
                                      </p:tavLst>
                                    </p:anim>
                                    <p:anim calcmode="lin" valueType="num">
                                      <p:cBhvr>
                                        <p:cTn id="8" dur="500" fill="hold"/>
                                        <p:tgtEl>
                                          <p:spTgt spid="1512450"/>
                                        </p:tgtEl>
                                        <p:attrNameLst>
                                          <p:attrName>ppt_h</p:attrName>
                                        </p:attrNameLst>
                                      </p:cBhvr>
                                      <p:tavLst>
                                        <p:tav tm="0">
                                          <p:val>
                                            <p:fltVal val="0"/>
                                          </p:val>
                                        </p:tav>
                                        <p:tav tm="100000">
                                          <p:val>
                                            <p:strVal val="#ppt_h"/>
                                          </p:val>
                                        </p:tav>
                                      </p:tavLst>
                                    </p:anim>
                                    <p:anim calcmode="lin" valueType="num">
                                      <p:cBhvr>
                                        <p:cTn id="9" dur="500" fill="hold"/>
                                        <p:tgtEl>
                                          <p:spTgt spid="1512450"/>
                                        </p:tgtEl>
                                        <p:attrNameLst>
                                          <p:attrName>style.rotation</p:attrName>
                                        </p:attrNameLst>
                                      </p:cBhvr>
                                      <p:tavLst>
                                        <p:tav tm="0">
                                          <p:val>
                                            <p:fltVal val="360"/>
                                          </p:val>
                                        </p:tav>
                                        <p:tav tm="100000">
                                          <p:val>
                                            <p:fltVal val="0"/>
                                          </p:val>
                                        </p:tav>
                                      </p:tavLst>
                                    </p:anim>
                                    <p:animEffect transition="in" filter="fade">
                                      <p:cBhvr>
                                        <p:cTn id="10" dur="500"/>
                                        <p:tgtEl>
                                          <p:spTgt spid="15124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35696" y="260648"/>
            <a:ext cx="6768752" cy="563563"/>
          </a:xfrm>
        </p:spPr>
        <p:txBody>
          <a:bodyPr/>
          <a:lstStyle/>
          <a:p>
            <a:r>
              <a:rPr lang="en-US" altLang="zh-CN" dirty="0" smtClean="0"/>
              <a:t>13</a:t>
            </a:r>
            <a:r>
              <a:rPr lang="zh-CN" altLang="en-US" dirty="0" smtClean="0"/>
              <a:t>折线近似</a:t>
            </a:r>
            <a:r>
              <a:rPr lang="en-US" altLang="zh-CN" dirty="0" smtClean="0"/>
              <a:t>A</a:t>
            </a:r>
            <a:r>
              <a:rPr lang="zh-CN" altLang="en-US" dirty="0" smtClean="0"/>
              <a:t>律压缩特性</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Line 2"/>
          <p:cNvSpPr>
            <a:spLocks noChangeShapeType="1"/>
          </p:cNvSpPr>
          <p:nvPr/>
        </p:nvSpPr>
        <p:spPr bwMode="auto">
          <a:xfrm>
            <a:off x="1418654" y="5350297"/>
            <a:ext cx="7467600" cy="0"/>
          </a:xfrm>
          <a:prstGeom prst="line">
            <a:avLst/>
          </a:prstGeom>
          <a:noFill/>
          <a:ln w="38100">
            <a:solidFill>
              <a:schemeClr val="tx1"/>
            </a:solidFill>
            <a:round/>
            <a:headEnd/>
            <a:tailEnd type="triangle" w="med" len="med"/>
          </a:ln>
        </p:spPr>
        <p:txBody>
          <a:bodyPr wrap="none" anchor="ctr"/>
          <a:lstStyle/>
          <a:p>
            <a:endParaRPr lang="zh-CN" altLang="en-US"/>
          </a:p>
        </p:txBody>
      </p:sp>
      <p:sp>
        <p:nvSpPr>
          <p:cNvPr id="6" name="Line 3"/>
          <p:cNvSpPr>
            <a:spLocks noChangeShapeType="1"/>
          </p:cNvSpPr>
          <p:nvPr/>
        </p:nvSpPr>
        <p:spPr bwMode="auto">
          <a:xfrm>
            <a:off x="1494854" y="5297910"/>
            <a:ext cx="0" cy="0"/>
          </a:xfrm>
          <a:prstGeom prst="line">
            <a:avLst/>
          </a:prstGeom>
          <a:noFill/>
          <a:ln w="38100">
            <a:solidFill>
              <a:schemeClr val="tx1"/>
            </a:solidFill>
            <a:round/>
            <a:headEnd/>
            <a:tailEnd/>
          </a:ln>
        </p:spPr>
        <p:txBody>
          <a:bodyPr wrap="none" anchor="ctr"/>
          <a:lstStyle/>
          <a:p>
            <a:endParaRPr lang="zh-CN" altLang="en-US"/>
          </a:p>
        </p:txBody>
      </p:sp>
      <p:sp>
        <p:nvSpPr>
          <p:cNvPr id="7" name="Line 4"/>
          <p:cNvSpPr>
            <a:spLocks noChangeShapeType="1"/>
          </p:cNvSpPr>
          <p:nvPr/>
        </p:nvSpPr>
        <p:spPr bwMode="auto">
          <a:xfrm flipV="1">
            <a:off x="1418654" y="725910"/>
            <a:ext cx="0" cy="4648200"/>
          </a:xfrm>
          <a:prstGeom prst="line">
            <a:avLst/>
          </a:prstGeom>
          <a:noFill/>
          <a:ln w="38100">
            <a:solidFill>
              <a:schemeClr val="tx1"/>
            </a:solidFill>
            <a:round/>
            <a:headEnd/>
            <a:tailEnd type="triangle" w="med" len="med"/>
          </a:ln>
        </p:spPr>
        <p:txBody>
          <a:bodyPr wrap="none" anchor="ctr"/>
          <a:lstStyle/>
          <a:p>
            <a:endParaRPr lang="zh-CN" altLang="en-US"/>
          </a:p>
        </p:txBody>
      </p:sp>
      <p:grpSp>
        <p:nvGrpSpPr>
          <p:cNvPr id="8" name="Group 5"/>
          <p:cNvGrpSpPr>
            <a:grpSpLocks/>
          </p:cNvGrpSpPr>
          <p:nvPr/>
        </p:nvGrpSpPr>
        <p:grpSpPr bwMode="auto">
          <a:xfrm>
            <a:off x="1418654" y="1030710"/>
            <a:ext cx="7315200" cy="3810000"/>
            <a:chOff x="768" y="384"/>
            <a:chExt cx="4608" cy="2400"/>
          </a:xfrm>
        </p:grpSpPr>
        <p:sp>
          <p:nvSpPr>
            <p:cNvPr id="9" name="Line 6"/>
            <p:cNvSpPr>
              <a:spLocks noChangeShapeType="1"/>
            </p:cNvSpPr>
            <p:nvPr/>
          </p:nvSpPr>
          <p:spPr bwMode="auto">
            <a:xfrm>
              <a:off x="768" y="384"/>
              <a:ext cx="4608" cy="0"/>
            </a:xfrm>
            <a:prstGeom prst="line">
              <a:avLst/>
            </a:prstGeom>
            <a:noFill/>
            <a:ln w="38100">
              <a:solidFill>
                <a:schemeClr val="tx1"/>
              </a:solidFill>
              <a:prstDash val="dash"/>
              <a:round/>
              <a:headEnd/>
              <a:tailEnd/>
            </a:ln>
          </p:spPr>
          <p:txBody>
            <a:bodyPr wrap="none" anchor="ctr"/>
            <a:lstStyle/>
            <a:p>
              <a:endParaRPr lang="zh-CN" altLang="en-US"/>
            </a:p>
          </p:txBody>
        </p:sp>
        <p:sp>
          <p:nvSpPr>
            <p:cNvPr id="10" name="Line 7"/>
            <p:cNvSpPr>
              <a:spLocks noChangeShapeType="1"/>
            </p:cNvSpPr>
            <p:nvPr/>
          </p:nvSpPr>
          <p:spPr bwMode="auto">
            <a:xfrm>
              <a:off x="768" y="1728"/>
              <a:ext cx="336" cy="0"/>
            </a:xfrm>
            <a:prstGeom prst="line">
              <a:avLst/>
            </a:prstGeom>
            <a:noFill/>
            <a:ln w="38100">
              <a:solidFill>
                <a:schemeClr val="tx1"/>
              </a:solidFill>
              <a:prstDash val="dash"/>
              <a:round/>
              <a:headEnd/>
              <a:tailEnd/>
            </a:ln>
          </p:spPr>
          <p:txBody>
            <a:bodyPr wrap="none" anchor="ctr"/>
            <a:lstStyle/>
            <a:p>
              <a:endParaRPr lang="zh-CN" altLang="en-US"/>
            </a:p>
          </p:txBody>
        </p:sp>
        <p:sp>
          <p:nvSpPr>
            <p:cNvPr id="11" name="Line 8"/>
            <p:cNvSpPr>
              <a:spLocks noChangeShapeType="1"/>
            </p:cNvSpPr>
            <p:nvPr/>
          </p:nvSpPr>
          <p:spPr bwMode="auto">
            <a:xfrm>
              <a:off x="768" y="1056"/>
              <a:ext cx="1200" cy="0"/>
            </a:xfrm>
            <a:prstGeom prst="line">
              <a:avLst/>
            </a:prstGeom>
            <a:noFill/>
            <a:ln w="38100">
              <a:solidFill>
                <a:schemeClr val="tx1"/>
              </a:solidFill>
              <a:prstDash val="dash"/>
              <a:round/>
              <a:headEnd/>
              <a:tailEnd/>
            </a:ln>
          </p:spPr>
          <p:txBody>
            <a:bodyPr wrap="none" anchor="ctr"/>
            <a:lstStyle/>
            <a:p>
              <a:endParaRPr lang="zh-CN" altLang="en-US"/>
            </a:p>
          </p:txBody>
        </p:sp>
        <p:sp>
          <p:nvSpPr>
            <p:cNvPr id="12" name="Line 9"/>
            <p:cNvSpPr>
              <a:spLocks noChangeShapeType="1"/>
            </p:cNvSpPr>
            <p:nvPr/>
          </p:nvSpPr>
          <p:spPr bwMode="auto">
            <a:xfrm>
              <a:off x="768" y="2400"/>
              <a:ext cx="96" cy="0"/>
            </a:xfrm>
            <a:prstGeom prst="line">
              <a:avLst/>
            </a:prstGeom>
            <a:noFill/>
            <a:ln w="38100">
              <a:solidFill>
                <a:schemeClr val="tx1"/>
              </a:solidFill>
              <a:prstDash val="dash"/>
              <a:round/>
              <a:headEnd/>
              <a:tailEnd/>
            </a:ln>
          </p:spPr>
          <p:txBody>
            <a:bodyPr wrap="none" anchor="ctr"/>
            <a:lstStyle/>
            <a:p>
              <a:endParaRPr lang="zh-CN" altLang="en-US"/>
            </a:p>
          </p:txBody>
        </p:sp>
        <p:sp>
          <p:nvSpPr>
            <p:cNvPr id="13" name="Line 10"/>
            <p:cNvSpPr>
              <a:spLocks noChangeShapeType="1"/>
            </p:cNvSpPr>
            <p:nvPr/>
          </p:nvSpPr>
          <p:spPr bwMode="auto">
            <a:xfrm>
              <a:off x="768" y="2784"/>
              <a:ext cx="48" cy="0"/>
            </a:xfrm>
            <a:prstGeom prst="line">
              <a:avLst/>
            </a:prstGeom>
            <a:noFill/>
            <a:ln w="38100">
              <a:solidFill>
                <a:schemeClr val="tx1"/>
              </a:solidFill>
              <a:prstDash val="dash"/>
              <a:round/>
              <a:headEnd/>
              <a:tailEnd/>
            </a:ln>
          </p:spPr>
          <p:txBody>
            <a:bodyPr wrap="none" anchor="ctr"/>
            <a:lstStyle/>
            <a:p>
              <a:endParaRPr lang="zh-CN" altLang="en-US"/>
            </a:p>
          </p:txBody>
        </p:sp>
        <p:sp>
          <p:nvSpPr>
            <p:cNvPr id="14" name="Line 11"/>
            <p:cNvSpPr>
              <a:spLocks noChangeShapeType="1"/>
            </p:cNvSpPr>
            <p:nvPr/>
          </p:nvSpPr>
          <p:spPr bwMode="auto">
            <a:xfrm>
              <a:off x="768" y="2064"/>
              <a:ext cx="192" cy="0"/>
            </a:xfrm>
            <a:prstGeom prst="line">
              <a:avLst/>
            </a:prstGeom>
            <a:noFill/>
            <a:ln w="38100">
              <a:solidFill>
                <a:schemeClr val="tx1"/>
              </a:solidFill>
              <a:prstDash val="dash"/>
              <a:round/>
              <a:headEnd/>
              <a:tailEnd/>
            </a:ln>
          </p:spPr>
          <p:txBody>
            <a:bodyPr wrap="none" anchor="ctr"/>
            <a:lstStyle/>
            <a:p>
              <a:endParaRPr lang="zh-CN" altLang="en-US"/>
            </a:p>
          </p:txBody>
        </p:sp>
        <p:sp>
          <p:nvSpPr>
            <p:cNvPr id="15" name="Line 12"/>
            <p:cNvSpPr>
              <a:spLocks noChangeShapeType="1"/>
            </p:cNvSpPr>
            <p:nvPr/>
          </p:nvSpPr>
          <p:spPr bwMode="auto">
            <a:xfrm>
              <a:off x="768" y="1392"/>
              <a:ext cx="624" cy="0"/>
            </a:xfrm>
            <a:prstGeom prst="line">
              <a:avLst/>
            </a:prstGeom>
            <a:noFill/>
            <a:ln w="38100">
              <a:solidFill>
                <a:schemeClr val="tx1"/>
              </a:solidFill>
              <a:prstDash val="dash"/>
              <a:round/>
              <a:headEnd/>
              <a:tailEnd/>
            </a:ln>
          </p:spPr>
          <p:txBody>
            <a:bodyPr wrap="none" anchor="ctr"/>
            <a:lstStyle/>
            <a:p>
              <a:endParaRPr lang="zh-CN" altLang="en-US"/>
            </a:p>
          </p:txBody>
        </p:sp>
        <p:sp>
          <p:nvSpPr>
            <p:cNvPr id="16" name="Line 13"/>
            <p:cNvSpPr>
              <a:spLocks noChangeShapeType="1"/>
            </p:cNvSpPr>
            <p:nvPr/>
          </p:nvSpPr>
          <p:spPr bwMode="auto">
            <a:xfrm>
              <a:off x="768" y="720"/>
              <a:ext cx="2352" cy="0"/>
            </a:xfrm>
            <a:prstGeom prst="line">
              <a:avLst/>
            </a:prstGeom>
            <a:noFill/>
            <a:ln w="38100">
              <a:solidFill>
                <a:schemeClr val="tx1"/>
              </a:solidFill>
              <a:prstDash val="dash"/>
              <a:round/>
              <a:headEnd/>
              <a:tailEnd/>
            </a:ln>
          </p:spPr>
          <p:txBody>
            <a:bodyPr wrap="none" anchor="ctr"/>
            <a:lstStyle/>
            <a:p>
              <a:endParaRPr lang="zh-CN" altLang="en-US"/>
            </a:p>
          </p:txBody>
        </p:sp>
      </p:grpSp>
      <p:grpSp>
        <p:nvGrpSpPr>
          <p:cNvPr id="17" name="Group 14"/>
          <p:cNvGrpSpPr>
            <a:grpSpLocks/>
          </p:cNvGrpSpPr>
          <p:nvPr/>
        </p:nvGrpSpPr>
        <p:grpSpPr bwMode="auto">
          <a:xfrm>
            <a:off x="1494854" y="1030710"/>
            <a:ext cx="7239000" cy="4343400"/>
            <a:chOff x="816" y="384"/>
            <a:chExt cx="4560" cy="2736"/>
          </a:xfrm>
        </p:grpSpPr>
        <p:sp>
          <p:nvSpPr>
            <p:cNvPr id="18" name="Line 15"/>
            <p:cNvSpPr>
              <a:spLocks noChangeShapeType="1"/>
            </p:cNvSpPr>
            <p:nvPr/>
          </p:nvSpPr>
          <p:spPr bwMode="auto">
            <a:xfrm flipH="1">
              <a:off x="3120" y="720"/>
              <a:ext cx="0" cy="2400"/>
            </a:xfrm>
            <a:prstGeom prst="line">
              <a:avLst/>
            </a:prstGeom>
            <a:noFill/>
            <a:ln w="38100">
              <a:solidFill>
                <a:schemeClr val="tx1"/>
              </a:solidFill>
              <a:prstDash val="dash"/>
              <a:round/>
              <a:headEnd/>
              <a:tailEnd/>
            </a:ln>
          </p:spPr>
          <p:txBody>
            <a:bodyPr wrap="none" anchor="ctr"/>
            <a:lstStyle/>
            <a:p>
              <a:endParaRPr lang="zh-CN" altLang="en-US"/>
            </a:p>
          </p:txBody>
        </p:sp>
        <p:sp>
          <p:nvSpPr>
            <p:cNvPr id="19" name="Line 16"/>
            <p:cNvSpPr>
              <a:spLocks noChangeShapeType="1"/>
            </p:cNvSpPr>
            <p:nvPr/>
          </p:nvSpPr>
          <p:spPr bwMode="auto">
            <a:xfrm>
              <a:off x="1968" y="1056"/>
              <a:ext cx="0" cy="2064"/>
            </a:xfrm>
            <a:prstGeom prst="line">
              <a:avLst/>
            </a:prstGeom>
            <a:noFill/>
            <a:ln w="38100">
              <a:solidFill>
                <a:schemeClr val="tx1"/>
              </a:solidFill>
              <a:prstDash val="dash"/>
              <a:round/>
              <a:headEnd/>
              <a:tailEnd/>
            </a:ln>
          </p:spPr>
          <p:txBody>
            <a:bodyPr wrap="none" anchor="ctr"/>
            <a:lstStyle/>
            <a:p>
              <a:endParaRPr lang="zh-CN" altLang="en-US"/>
            </a:p>
          </p:txBody>
        </p:sp>
        <p:sp>
          <p:nvSpPr>
            <p:cNvPr id="20" name="Line 17"/>
            <p:cNvSpPr>
              <a:spLocks noChangeShapeType="1"/>
            </p:cNvSpPr>
            <p:nvPr/>
          </p:nvSpPr>
          <p:spPr bwMode="auto">
            <a:xfrm>
              <a:off x="1392" y="1392"/>
              <a:ext cx="0" cy="1728"/>
            </a:xfrm>
            <a:prstGeom prst="line">
              <a:avLst/>
            </a:prstGeom>
            <a:noFill/>
            <a:ln w="38100">
              <a:solidFill>
                <a:schemeClr val="tx1"/>
              </a:solidFill>
              <a:prstDash val="dash"/>
              <a:round/>
              <a:headEnd/>
              <a:tailEnd/>
            </a:ln>
          </p:spPr>
          <p:txBody>
            <a:bodyPr wrap="none" anchor="ctr"/>
            <a:lstStyle/>
            <a:p>
              <a:endParaRPr lang="zh-CN" altLang="en-US"/>
            </a:p>
          </p:txBody>
        </p:sp>
        <p:sp>
          <p:nvSpPr>
            <p:cNvPr id="21" name="Line 18"/>
            <p:cNvSpPr>
              <a:spLocks noChangeShapeType="1"/>
            </p:cNvSpPr>
            <p:nvPr/>
          </p:nvSpPr>
          <p:spPr bwMode="auto">
            <a:xfrm>
              <a:off x="1104" y="1728"/>
              <a:ext cx="0" cy="1392"/>
            </a:xfrm>
            <a:prstGeom prst="line">
              <a:avLst/>
            </a:prstGeom>
            <a:noFill/>
            <a:ln w="38100">
              <a:solidFill>
                <a:schemeClr val="tx1"/>
              </a:solidFill>
              <a:prstDash val="dash"/>
              <a:round/>
              <a:headEnd/>
              <a:tailEnd/>
            </a:ln>
          </p:spPr>
          <p:txBody>
            <a:bodyPr wrap="none" anchor="ctr"/>
            <a:lstStyle/>
            <a:p>
              <a:endParaRPr lang="zh-CN" altLang="en-US"/>
            </a:p>
          </p:txBody>
        </p:sp>
        <p:sp>
          <p:nvSpPr>
            <p:cNvPr id="22" name="Line 19"/>
            <p:cNvSpPr>
              <a:spLocks noChangeShapeType="1"/>
            </p:cNvSpPr>
            <p:nvPr/>
          </p:nvSpPr>
          <p:spPr bwMode="auto">
            <a:xfrm>
              <a:off x="960" y="2064"/>
              <a:ext cx="0" cy="1056"/>
            </a:xfrm>
            <a:prstGeom prst="line">
              <a:avLst/>
            </a:prstGeom>
            <a:noFill/>
            <a:ln w="38100">
              <a:solidFill>
                <a:schemeClr val="tx1"/>
              </a:solidFill>
              <a:prstDash val="dash"/>
              <a:round/>
              <a:headEnd/>
              <a:tailEnd/>
            </a:ln>
          </p:spPr>
          <p:txBody>
            <a:bodyPr wrap="none" anchor="ctr"/>
            <a:lstStyle/>
            <a:p>
              <a:endParaRPr lang="zh-CN" altLang="en-US"/>
            </a:p>
          </p:txBody>
        </p:sp>
        <p:sp>
          <p:nvSpPr>
            <p:cNvPr id="23" name="Line 20"/>
            <p:cNvSpPr>
              <a:spLocks noChangeShapeType="1"/>
            </p:cNvSpPr>
            <p:nvPr/>
          </p:nvSpPr>
          <p:spPr bwMode="auto">
            <a:xfrm>
              <a:off x="864" y="2400"/>
              <a:ext cx="0" cy="720"/>
            </a:xfrm>
            <a:prstGeom prst="line">
              <a:avLst/>
            </a:prstGeom>
            <a:noFill/>
            <a:ln w="38100">
              <a:solidFill>
                <a:schemeClr val="tx1"/>
              </a:solidFill>
              <a:prstDash val="dash"/>
              <a:round/>
              <a:headEnd/>
              <a:tailEnd/>
            </a:ln>
          </p:spPr>
          <p:txBody>
            <a:bodyPr wrap="none" anchor="ctr"/>
            <a:lstStyle/>
            <a:p>
              <a:endParaRPr lang="zh-CN" altLang="en-US"/>
            </a:p>
          </p:txBody>
        </p:sp>
        <p:sp>
          <p:nvSpPr>
            <p:cNvPr id="24" name="Line 21"/>
            <p:cNvSpPr>
              <a:spLocks noChangeShapeType="1"/>
            </p:cNvSpPr>
            <p:nvPr/>
          </p:nvSpPr>
          <p:spPr bwMode="auto">
            <a:xfrm>
              <a:off x="816" y="2784"/>
              <a:ext cx="0" cy="336"/>
            </a:xfrm>
            <a:prstGeom prst="line">
              <a:avLst/>
            </a:prstGeom>
            <a:noFill/>
            <a:ln w="38100">
              <a:solidFill>
                <a:schemeClr val="tx1"/>
              </a:solidFill>
              <a:prstDash val="dash"/>
              <a:round/>
              <a:headEnd/>
              <a:tailEnd/>
            </a:ln>
          </p:spPr>
          <p:txBody>
            <a:bodyPr wrap="none" anchor="ctr"/>
            <a:lstStyle/>
            <a:p>
              <a:endParaRPr lang="zh-CN" altLang="en-US"/>
            </a:p>
          </p:txBody>
        </p:sp>
        <p:sp>
          <p:nvSpPr>
            <p:cNvPr id="25" name="Line 22"/>
            <p:cNvSpPr>
              <a:spLocks noChangeShapeType="1"/>
            </p:cNvSpPr>
            <p:nvPr/>
          </p:nvSpPr>
          <p:spPr bwMode="auto">
            <a:xfrm flipV="1">
              <a:off x="5376" y="384"/>
              <a:ext cx="0" cy="2736"/>
            </a:xfrm>
            <a:prstGeom prst="line">
              <a:avLst/>
            </a:prstGeom>
            <a:noFill/>
            <a:ln w="38100">
              <a:solidFill>
                <a:schemeClr val="tx1"/>
              </a:solidFill>
              <a:prstDash val="dash"/>
              <a:round/>
              <a:headEnd/>
              <a:tailEnd/>
            </a:ln>
          </p:spPr>
          <p:txBody>
            <a:bodyPr wrap="none" anchor="ctr"/>
            <a:lstStyle/>
            <a:p>
              <a:endParaRPr lang="zh-CN" altLang="en-US"/>
            </a:p>
          </p:txBody>
        </p:sp>
      </p:grpSp>
      <p:grpSp>
        <p:nvGrpSpPr>
          <p:cNvPr id="26" name="Group 23"/>
          <p:cNvGrpSpPr>
            <a:grpSpLocks/>
          </p:cNvGrpSpPr>
          <p:nvPr/>
        </p:nvGrpSpPr>
        <p:grpSpPr bwMode="auto">
          <a:xfrm>
            <a:off x="1418654" y="1030710"/>
            <a:ext cx="7315200" cy="4343400"/>
            <a:chOff x="768" y="384"/>
            <a:chExt cx="4608" cy="2736"/>
          </a:xfrm>
        </p:grpSpPr>
        <p:sp>
          <p:nvSpPr>
            <p:cNvPr id="27" name="Line 24"/>
            <p:cNvSpPr>
              <a:spLocks noChangeShapeType="1"/>
            </p:cNvSpPr>
            <p:nvPr/>
          </p:nvSpPr>
          <p:spPr bwMode="auto">
            <a:xfrm flipH="1">
              <a:off x="3120" y="384"/>
              <a:ext cx="2256" cy="336"/>
            </a:xfrm>
            <a:prstGeom prst="line">
              <a:avLst/>
            </a:prstGeom>
            <a:noFill/>
            <a:ln w="38100">
              <a:solidFill>
                <a:srgbClr val="FF5050"/>
              </a:solidFill>
              <a:round/>
              <a:headEnd/>
              <a:tailEnd/>
            </a:ln>
          </p:spPr>
          <p:txBody>
            <a:bodyPr wrap="none" anchor="ctr"/>
            <a:lstStyle/>
            <a:p>
              <a:endParaRPr lang="zh-CN" altLang="en-US"/>
            </a:p>
          </p:txBody>
        </p:sp>
        <p:sp>
          <p:nvSpPr>
            <p:cNvPr id="28" name="Line 25"/>
            <p:cNvSpPr>
              <a:spLocks noChangeShapeType="1"/>
            </p:cNvSpPr>
            <p:nvPr/>
          </p:nvSpPr>
          <p:spPr bwMode="auto">
            <a:xfrm flipH="1">
              <a:off x="1968" y="720"/>
              <a:ext cx="1152" cy="336"/>
            </a:xfrm>
            <a:prstGeom prst="line">
              <a:avLst/>
            </a:prstGeom>
            <a:noFill/>
            <a:ln w="38100">
              <a:solidFill>
                <a:srgbClr val="FF5050"/>
              </a:solidFill>
              <a:round/>
              <a:headEnd/>
              <a:tailEnd/>
            </a:ln>
          </p:spPr>
          <p:txBody>
            <a:bodyPr wrap="none" anchor="ctr"/>
            <a:lstStyle/>
            <a:p>
              <a:endParaRPr lang="zh-CN" altLang="en-US"/>
            </a:p>
          </p:txBody>
        </p:sp>
        <p:sp>
          <p:nvSpPr>
            <p:cNvPr id="29" name="Line 26"/>
            <p:cNvSpPr>
              <a:spLocks noChangeShapeType="1"/>
            </p:cNvSpPr>
            <p:nvPr/>
          </p:nvSpPr>
          <p:spPr bwMode="auto">
            <a:xfrm flipH="1">
              <a:off x="1392" y="1056"/>
              <a:ext cx="576" cy="336"/>
            </a:xfrm>
            <a:prstGeom prst="line">
              <a:avLst/>
            </a:prstGeom>
            <a:noFill/>
            <a:ln w="38100">
              <a:solidFill>
                <a:srgbClr val="FF5050"/>
              </a:solidFill>
              <a:round/>
              <a:headEnd/>
              <a:tailEnd/>
            </a:ln>
          </p:spPr>
          <p:txBody>
            <a:bodyPr wrap="none" anchor="ctr"/>
            <a:lstStyle/>
            <a:p>
              <a:endParaRPr lang="zh-CN" altLang="en-US"/>
            </a:p>
          </p:txBody>
        </p:sp>
        <p:sp>
          <p:nvSpPr>
            <p:cNvPr id="30" name="Line 27"/>
            <p:cNvSpPr>
              <a:spLocks noChangeShapeType="1"/>
            </p:cNvSpPr>
            <p:nvPr/>
          </p:nvSpPr>
          <p:spPr bwMode="auto">
            <a:xfrm flipH="1">
              <a:off x="1104" y="1392"/>
              <a:ext cx="288" cy="336"/>
            </a:xfrm>
            <a:prstGeom prst="line">
              <a:avLst/>
            </a:prstGeom>
            <a:noFill/>
            <a:ln w="38100">
              <a:solidFill>
                <a:srgbClr val="FF5050"/>
              </a:solidFill>
              <a:round/>
              <a:headEnd/>
              <a:tailEnd/>
            </a:ln>
          </p:spPr>
          <p:txBody>
            <a:bodyPr wrap="none" anchor="ctr"/>
            <a:lstStyle/>
            <a:p>
              <a:endParaRPr lang="zh-CN" altLang="en-US"/>
            </a:p>
          </p:txBody>
        </p:sp>
        <p:sp>
          <p:nvSpPr>
            <p:cNvPr id="31" name="Line 28"/>
            <p:cNvSpPr>
              <a:spLocks noChangeShapeType="1"/>
            </p:cNvSpPr>
            <p:nvPr/>
          </p:nvSpPr>
          <p:spPr bwMode="auto">
            <a:xfrm flipH="1">
              <a:off x="960" y="1728"/>
              <a:ext cx="144" cy="336"/>
            </a:xfrm>
            <a:prstGeom prst="line">
              <a:avLst/>
            </a:prstGeom>
            <a:noFill/>
            <a:ln w="38100">
              <a:solidFill>
                <a:srgbClr val="FF5050"/>
              </a:solidFill>
              <a:round/>
              <a:headEnd/>
              <a:tailEnd/>
            </a:ln>
          </p:spPr>
          <p:txBody>
            <a:bodyPr wrap="none" anchor="ctr"/>
            <a:lstStyle/>
            <a:p>
              <a:endParaRPr lang="zh-CN" altLang="en-US"/>
            </a:p>
          </p:txBody>
        </p:sp>
        <p:sp>
          <p:nvSpPr>
            <p:cNvPr id="32" name="Line 29"/>
            <p:cNvSpPr>
              <a:spLocks noChangeShapeType="1"/>
            </p:cNvSpPr>
            <p:nvPr/>
          </p:nvSpPr>
          <p:spPr bwMode="auto">
            <a:xfrm flipH="1">
              <a:off x="864" y="2064"/>
              <a:ext cx="96" cy="336"/>
            </a:xfrm>
            <a:prstGeom prst="line">
              <a:avLst/>
            </a:prstGeom>
            <a:noFill/>
            <a:ln w="38100">
              <a:solidFill>
                <a:srgbClr val="FF5050"/>
              </a:solidFill>
              <a:round/>
              <a:headEnd/>
              <a:tailEnd/>
            </a:ln>
          </p:spPr>
          <p:txBody>
            <a:bodyPr wrap="none" anchor="ctr"/>
            <a:lstStyle/>
            <a:p>
              <a:endParaRPr lang="zh-CN" altLang="en-US"/>
            </a:p>
          </p:txBody>
        </p:sp>
        <p:sp>
          <p:nvSpPr>
            <p:cNvPr id="33" name="Line 30"/>
            <p:cNvSpPr>
              <a:spLocks noChangeShapeType="1"/>
            </p:cNvSpPr>
            <p:nvPr/>
          </p:nvSpPr>
          <p:spPr bwMode="auto">
            <a:xfrm flipH="1">
              <a:off x="768" y="2400"/>
              <a:ext cx="96" cy="720"/>
            </a:xfrm>
            <a:prstGeom prst="line">
              <a:avLst/>
            </a:prstGeom>
            <a:noFill/>
            <a:ln w="38100">
              <a:solidFill>
                <a:srgbClr val="FF5050"/>
              </a:solidFill>
              <a:round/>
              <a:headEnd/>
              <a:tailEnd/>
            </a:ln>
          </p:spPr>
          <p:txBody>
            <a:bodyPr wrap="none" anchor="ctr"/>
            <a:lstStyle/>
            <a:p>
              <a:endParaRPr lang="zh-CN" altLang="en-US"/>
            </a:p>
          </p:txBody>
        </p:sp>
      </p:grpSp>
      <p:sp>
        <p:nvSpPr>
          <p:cNvPr id="34" name="Text Box 31"/>
          <p:cNvSpPr txBox="1">
            <a:spLocks noChangeArrowheads="1"/>
          </p:cNvSpPr>
          <p:nvPr/>
        </p:nvSpPr>
        <p:spPr bwMode="auto">
          <a:xfrm>
            <a:off x="5076254" y="5526510"/>
            <a:ext cx="298450" cy="366712"/>
          </a:xfrm>
          <a:prstGeom prst="rect">
            <a:avLst/>
          </a:prstGeom>
          <a:noFill/>
          <a:ln w="9525">
            <a:noFill/>
            <a:miter lim="800000"/>
            <a:headEnd/>
            <a:tailEnd/>
          </a:ln>
        </p:spPr>
        <p:txBody>
          <a:bodyPr wrap="none">
            <a:spAutoFit/>
          </a:bodyPr>
          <a:lstStyle/>
          <a:p>
            <a:pPr eaLnBrk="0" hangingPunct="0"/>
            <a:r>
              <a:rPr kumimoji="0" lang="en-US" altLang="zh-CN" sz="1800">
                <a:latin typeface="Times New Roman" pitchFamily="18" charset="0"/>
              </a:rPr>
              <a:t>2</a:t>
            </a:r>
          </a:p>
        </p:txBody>
      </p:sp>
      <p:sp>
        <p:nvSpPr>
          <p:cNvPr id="35" name="Line 32"/>
          <p:cNvSpPr>
            <a:spLocks noChangeShapeType="1"/>
          </p:cNvSpPr>
          <p:nvPr/>
        </p:nvSpPr>
        <p:spPr bwMode="auto">
          <a:xfrm>
            <a:off x="5076254" y="5602710"/>
            <a:ext cx="228600" cy="0"/>
          </a:xfrm>
          <a:prstGeom prst="line">
            <a:avLst/>
          </a:prstGeom>
          <a:noFill/>
          <a:ln w="9525">
            <a:solidFill>
              <a:schemeClr val="tx1"/>
            </a:solidFill>
            <a:round/>
            <a:headEnd/>
            <a:tailEnd/>
          </a:ln>
        </p:spPr>
        <p:txBody>
          <a:bodyPr wrap="none" anchor="ctr"/>
          <a:lstStyle/>
          <a:p>
            <a:endParaRPr lang="zh-CN" altLang="en-US"/>
          </a:p>
        </p:txBody>
      </p:sp>
      <p:sp>
        <p:nvSpPr>
          <p:cNvPr id="36" name="Text Box 33"/>
          <p:cNvSpPr txBox="1">
            <a:spLocks noChangeArrowheads="1"/>
          </p:cNvSpPr>
          <p:nvPr/>
        </p:nvSpPr>
        <p:spPr bwMode="auto">
          <a:xfrm>
            <a:off x="8810054" y="4916910"/>
            <a:ext cx="298450" cy="366712"/>
          </a:xfrm>
          <a:prstGeom prst="rect">
            <a:avLst/>
          </a:prstGeom>
          <a:noFill/>
          <a:ln w="9525">
            <a:noFill/>
            <a:miter lim="800000"/>
            <a:headEnd/>
            <a:tailEnd/>
          </a:ln>
        </p:spPr>
        <p:txBody>
          <a:bodyPr wrap="none">
            <a:spAutoFit/>
          </a:bodyPr>
          <a:lstStyle/>
          <a:p>
            <a:pPr eaLnBrk="0" hangingPunct="0"/>
            <a:r>
              <a:rPr kumimoji="0" lang="en-US" altLang="zh-CN" sz="1800">
                <a:latin typeface="Times New Roman" pitchFamily="18" charset="0"/>
              </a:rPr>
              <a:t>x</a:t>
            </a:r>
          </a:p>
        </p:txBody>
      </p:sp>
      <p:sp>
        <p:nvSpPr>
          <p:cNvPr id="37" name="Text Box 34"/>
          <p:cNvSpPr txBox="1">
            <a:spLocks noChangeArrowheads="1"/>
          </p:cNvSpPr>
          <p:nvPr/>
        </p:nvSpPr>
        <p:spPr bwMode="auto">
          <a:xfrm>
            <a:off x="1478979" y="535410"/>
            <a:ext cx="298450" cy="366712"/>
          </a:xfrm>
          <a:prstGeom prst="rect">
            <a:avLst/>
          </a:prstGeom>
          <a:noFill/>
          <a:ln w="9525">
            <a:noFill/>
            <a:miter lim="800000"/>
            <a:headEnd/>
            <a:tailEnd/>
          </a:ln>
        </p:spPr>
        <p:txBody>
          <a:bodyPr wrap="none">
            <a:spAutoFit/>
          </a:bodyPr>
          <a:lstStyle/>
          <a:p>
            <a:pPr eaLnBrk="0" hangingPunct="0"/>
            <a:r>
              <a:rPr kumimoji="0" lang="en-US" altLang="zh-CN" sz="1800">
                <a:latin typeface="Times New Roman" pitchFamily="18" charset="0"/>
              </a:rPr>
              <a:t>y</a:t>
            </a:r>
          </a:p>
        </p:txBody>
      </p:sp>
      <p:sp>
        <p:nvSpPr>
          <p:cNvPr id="38" name="Text Box 35"/>
          <p:cNvSpPr txBox="1">
            <a:spLocks noChangeArrowheads="1"/>
          </p:cNvSpPr>
          <p:nvPr/>
        </p:nvSpPr>
        <p:spPr bwMode="auto">
          <a:xfrm>
            <a:off x="3171254" y="5297910"/>
            <a:ext cx="298450" cy="366712"/>
          </a:xfrm>
          <a:prstGeom prst="rect">
            <a:avLst/>
          </a:prstGeom>
          <a:noFill/>
          <a:ln w="9525">
            <a:noFill/>
            <a:miter lim="800000"/>
            <a:headEnd/>
            <a:tailEnd/>
          </a:ln>
        </p:spPr>
        <p:txBody>
          <a:bodyPr wrap="none">
            <a:spAutoFit/>
          </a:bodyPr>
          <a:lstStyle/>
          <a:p>
            <a:pPr eaLnBrk="0" hangingPunct="0"/>
            <a:r>
              <a:rPr kumimoji="0" lang="en-US" altLang="zh-CN" sz="1800">
                <a:latin typeface="Times New Roman" pitchFamily="18" charset="0"/>
              </a:rPr>
              <a:t>1</a:t>
            </a:r>
          </a:p>
        </p:txBody>
      </p:sp>
      <p:sp>
        <p:nvSpPr>
          <p:cNvPr id="39" name="Line 36"/>
          <p:cNvSpPr>
            <a:spLocks noChangeShapeType="1"/>
          </p:cNvSpPr>
          <p:nvPr/>
        </p:nvSpPr>
        <p:spPr bwMode="auto">
          <a:xfrm>
            <a:off x="3171254" y="5602710"/>
            <a:ext cx="228600" cy="0"/>
          </a:xfrm>
          <a:prstGeom prst="line">
            <a:avLst/>
          </a:prstGeom>
          <a:noFill/>
          <a:ln w="9525">
            <a:solidFill>
              <a:schemeClr val="tx1"/>
            </a:solidFill>
            <a:round/>
            <a:headEnd/>
            <a:tailEnd/>
          </a:ln>
        </p:spPr>
        <p:txBody>
          <a:bodyPr wrap="none" anchor="ctr"/>
          <a:lstStyle/>
          <a:p>
            <a:endParaRPr lang="zh-CN" altLang="en-US"/>
          </a:p>
        </p:txBody>
      </p:sp>
      <p:sp>
        <p:nvSpPr>
          <p:cNvPr id="40" name="Text Box 37"/>
          <p:cNvSpPr txBox="1">
            <a:spLocks noChangeArrowheads="1"/>
          </p:cNvSpPr>
          <p:nvPr/>
        </p:nvSpPr>
        <p:spPr bwMode="auto">
          <a:xfrm>
            <a:off x="3155379" y="5540797"/>
            <a:ext cx="298450" cy="366713"/>
          </a:xfrm>
          <a:prstGeom prst="rect">
            <a:avLst/>
          </a:prstGeom>
          <a:noFill/>
          <a:ln w="9525">
            <a:noFill/>
            <a:miter lim="800000"/>
            <a:headEnd/>
            <a:tailEnd/>
          </a:ln>
        </p:spPr>
        <p:txBody>
          <a:bodyPr wrap="none">
            <a:spAutoFit/>
          </a:bodyPr>
          <a:lstStyle/>
          <a:p>
            <a:pPr eaLnBrk="0" hangingPunct="0"/>
            <a:r>
              <a:rPr kumimoji="0" lang="en-US" altLang="zh-CN" sz="1800">
                <a:latin typeface="Times New Roman" pitchFamily="18" charset="0"/>
              </a:rPr>
              <a:t>4</a:t>
            </a:r>
          </a:p>
        </p:txBody>
      </p:sp>
      <p:sp>
        <p:nvSpPr>
          <p:cNvPr id="41" name="Text Box 38"/>
          <p:cNvSpPr txBox="1">
            <a:spLocks noChangeArrowheads="1"/>
          </p:cNvSpPr>
          <p:nvPr/>
        </p:nvSpPr>
        <p:spPr bwMode="auto">
          <a:xfrm>
            <a:off x="2333054" y="5526510"/>
            <a:ext cx="298450" cy="366712"/>
          </a:xfrm>
          <a:prstGeom prst="rect">
            <a:avLst/>
          </a:prstGeom>
          <a:noFill/>
          <a:ln w="9525">
            <a:noFill/>
            <a:miter lim="800000"/>
            <a:headEnd/>
            <a:tailEnd/>
          </a:ln>
        </p:spPr>
        <p:txBody>
          <a:bodyPr wrap="none">
            <a:spAutoFit/>
          </a:bodyPr>
          <a:lstStyle/>
          <a:p>
            <a:pPr eaLnBrk="0" hangingPunct="0"/>
            <a:r>
              <a:rPr kumimoji="0" lang="en-US" altLang="zh-CN" sz="1800">
                <a:latin typeface="Times New Roman" pitchFamily="18" charset="0"/>
              </a:rPr>
              <a:t>8</a:t>
            </a:r>
          </a:p>
        </p:txBody>
      </p:sp>
      <p:sp>
        <p:nvSpPr>
          <p:cNvPr id="42" name="Line 39"/>
          <p:cNvSpPr>
            <a:spLocks noChangeShapeType="1"/>
          </p:cNvSpPr>
          <p:nvPr/>
        </p:nvSpPr>
        <p:spPr bwMode="auto">
          <a:xfrm>
            <a:off x="2409254" y="5602710"/>
            <a:ext cx="152400" cy="0"/>
          </a:xfrm>
          <a:prstGeom prst="line">
            <a:avLst/>
          </a:prstGeom>
          <a:noFill/>
          <a:ln w="9525">
            <a:solidFill>
              <a:schemeClr val="tx1"/>
            </a:solidFill>
            <a:round/>
            <a:headEnd/>
            <a:tailEnd/>
          </a:ln>
        </p:spPr>
        <p:txBody>
          <a:bodyPr wrap="none" anchor="ctr"/>
          <a:lstStyle/>
          <a:p>
            <a:endParaRPr lang="zh-CN" altLang="en-US"/>
          </a:p>
        </p:txBody>
      </p:sp>
      <p:sp>
        <p:nvSpPr>
          <p:cNvPr id="43" name="Text Box 40"/>
          <p:cNvSpPr txBox="1">
            <a:spLocks noChangeArrowheads="1"/>
          </p:cNvSpPr>
          <p:nvPr/>
        </p:nvSpPr>
        <p:spPr bwMode="auto">
          <a:xfrm>
            <a:off x="2333054" y="5297910"/>
            <a:ext cx="298450" cy="366712"/>
          </a:xfrm>
          <a:prstGeom prst="rect">
            <a:avLst/>
          </a:prstGeom>
          <a:noFill/>
          <a:ln w="9525">
            <a:noFill/>
            <a:miter lim="800000"/>
            <a:headEnd/>
            <a:tailEnd/>
          </a:ln>
        </p:spPr>
        <p:txBody>
          <a:bodyPr wrap="none">
            <a:spAutoFit/>
          </a:bodyPr>
          <a:lstStyle/>
          <a:p>
            <a:pPr eaLnBrk="0" hangingPunct="0"/>
            <a:r>
              <a:rPr kumimoji="0" lang="en-US" altLang="zh-CN" sz="1800">
                <a:latin typeface="Times New Roman" pitchFamily="18" charset="0"/>
              </a:rPr>
              <a:t>1</a:t>
            </a:r>
          </a:p>
        </p:txBody>
      </p:sp>
      <p:sp>
        <p:nvSpPr>
          <p:cNvPr id="44" name="Text Box 41"/>
          <p:cNvSpPr txBox="1">
            <a:spLocks noChangeArrowheads="1"/>
          </p:cNvSpPr>
          <p:nvPr/>
        </p:nvSpPr>
        <p:spPr bwMode="auto">
          <a:xfrm>
            <a:off x="1783779" y="5312197"/>
            <a:ext cx="298450" cy="366713"/>
          </a:xfrm>
          <a:prstGeom prst="rect">
            <a:avLst/>
          </a:prstGeom>
          <a:noFill/>
          <a:ln w="9525">
            <a:noFill/>
            <a:miter lim="800000"/>
            <a:headEnd/>
            <a:tailEnd/>
          </a:ln>
        </p:spPr>
        <p:txBody>
          <a:bodyPr wrap="none">
            <a:spAutoFit/>
          </a:bodyPr>
          <a:lstStyle/>
          <a:p>
            <a:pPr eaLnBrk="0" hangingPunct="0"/>
            <a:r>
              <a:rPr kumimoji="0" lang="en-US" altLang="zh-CN" sz="1800">
                <a:latin typeface="Times New Roman" pitchFamily="18" charset="0"/>
              </a:rPr>
              <a:t>1</a:t>
            </a:r>
          </a:p>
        </p:txBody>
      </p:sp>
      <p:sp>
        <p:nvSpPr>
          <p:cNvPr id="45" name="Line 42"/>
          <p:cNvSpPr>
            <a:spLocks noChangeShapeType="1"/>
          </p:cNvSpPr>
          <p:nvPr/>
        </p:nvSpPr>
        <p:spPr bwMode="auto">
          <a:xfrm>
            <a:off x="1799654" y="5602710"/>
            <a:ext cx="228600" cy="0"/>
          </a:xfrm>
          <a:prstGeom prst="line">
            <a:avLst/>
          </a:prstGeom>
          <a:noFill/>
          <a:ln w="9525">
            <a:solidFill>
              <a:schemeClr val="tx1"/>
            </a:solidFill>
            <a:round/>
            <a:headEnd/>
            <a:tailEnd/>
          </a:ln>
        </p:spPr>
        <p:txBody>
          <a:bodyPr wrap="none" anchor="ctr"/>
          <a:lstStyle/>
          <a:p>
            <a:endParaRPr lang="zh-CN" altLang="en-US"/>
          </a:p>
        </p:txBody>
      </p:sp>
      <p:sp>
        <p:nvSpPr>
          <p:cNvPr id="46" name="Text Box 43"/>
          <p:cNvSpPr txBox="1">
            <a:spLocks noChangeArrowheads="1"/>
          </p:cNvSpPr>
          <p:nvPr/>
        </p:nvSpPr>
        <p:spPr bwMode="auto">
          <a:xfrm>
            <a:off x="1707579" y="5526510"/>
            <a:ext cx="412750" cy="366712"/>
          </a:xfrm>
          <a:prstGeom prst="rect">
            <a:avLst/>
          </a:prstGeom>
          <a:noFill/>
          <a:ln w="9525">
            <a:noFill/>
            <a:miter lim="800000"/>
            <a:headEnd/>
            <a:tailEnd/>
          </a:ln>
        </p:spPr>
        <p:txBody>
          <a:bodyPr wrap="none">
            <a:spAutoFit/>
          </a:bodyPr>
          <a:lstStyle/>
          <a:p>
            <a:pPr eaLnBrk="0" hangingPunct="0"/>
            <a:r>
              <a:rPr kumimoji="0" lang="en-US" altLang="zh-CN" sz="1800">
                <a:latin typeface="Times New Roman" pitchFamily="18" charset="0"/>
              </a:rPr>
              <a:t>16</a:t>
            </a:r>
          </a:p>
        </p:txBody>
      </p:sp>
      <p:sp>
        <p:nvSpPr>
          <p:cNvPr id="47" name="Text Box 44"/>
          <p:cNvSpPr txBox="1">
            <a:spLocks noChangeArrowheads="1"/>
          </p:cNvSpPr>
          <p:nvPr/>
        </p:nvSpPr>
        <p:spPr bwMode="auto">
          <a:xfrm>
            <a:off x="2028254" y="5769397"/>
            <a:ext cx="298450" cy="366713"/>
          </a:xfrm>
          <a:prstGeom prst="rect">
            <a:avLst/>
          </a:prstGeom>
          <a:noFill/>
          <a:ln w="9525">
            <a:noFill/>
            <a:miter lim="800000"/>
            <a:headEnd/>
            <a:tailEnd/>
          </a:ln>
        </p:spPr>
        <p:txBody>
          <a:bodyPr wrap="none">
            <a:spAutoFit/>
          </a:bodyPr>
          <a:lstStyle/>
          <a:p>
            <a:pPr eaLnBrk="0" hangingPunct="0"/>
            <a:r>
              <a:rPr kumimoji="0" lang="en-US" altLang="zh-CN" sz="1800">
                <a:latin typeface="Times New Roman" pitchFamily="18" charset="0"/>
              </a:rPr>
              <a:t>1</a:t>
            </a:r>
          </a:p>
        </p:txBody>
      </p:sp>
      <p:sp>
        <p:nvSpPr>
          <p:cNvPr id="48" name="Line 45"/>
          <p:cNvSpPr>
            <a:spLocks noChangeShapeType="1"/>
          </p:cNvSpPr>
          <p:nvPr/>
        </p:nvSpPr>
        <p:spPr bwMode="auto">
          <a:xfrm>
            <a:off x="2104454" y="6059910"/>
            <a:ext cx="152400" cy="0"/>
          </a:xfrm>
          <a:prstGeom prst="line">
            <a:avLst/>
          </a:prstGeom>
          <a:noFill/>
          <a:ln w="9525">
            <a:solidFill>
              <a:schemeClr val="tx1"/>
            </a:solidFill>
            <a:round/>
            <a:headEnd/>
            <a:tailEnd/>
          </a:ln>
        </p:spPr>
        <p:txBody>
          <a:bodyPr wrap="none" anchor="ctr"/>
          <a:lstStyle/>
          <a:p>
            <a:endParaRPr lang="zh-CN" altLang="en-US"/>
          </a:p>
        </p:txBody>
      </p:sp>
      <p:sp>
        <p:nvSpPr>
          <p:cNvPr id="49" name="Text Box 46"/>
          <p:cNvSpPr txBox="1">
            <a:spLocks noChangeArrowheads="1"/>
          </p:cNvSpPr>
          <p:nvPr/>
        </p:nvSpPr>
        <p:spPr bwMode="auto">
          <a:xfrm>
            <a:off x="1996504" y="5997997"/>
            <a:ext cx="412750" cy="366713"/>
          </a:xfrm>
          <a:prstGeom prst="rect">
            <a:avLst/>
          </a:prstGeom>
          <a:noFill/>
          <a:ln w="9525">
            <a:noFill/>
            <a:miter lim="800000"/>
            <a:headEnd/>
            <a:tailEnd/>
          </a:ln>
        </p:spPr>
        <p:txBody>
          <a:bodyPr wrap="none">
            <a:spAutoFit/>
          </a:bodyPr>
          <a:lstStyle/>
          <a:p>
            <a:pPr eaLnBrk="0" hangingPunct="0"/>
            <a:r>
              <a:rPr kumimoji="0" lang="en-US" altLang="zh-CN" sz="1800">
                <a:latin typeface="Times New Roman" pitchFamily="18" charset="0"/>
              </a:rPr>
              <a:t>32</a:t>
            </a:r>
          </a:p>
        </p:txBody>
      </p:sp>
      <p:grpSp>
        <p:nvGrpSpPr>
          <p:cNvPr id="50" name="Group 47"/>
          <p:cNvGrpSpPr>
            <a:grpSpLocks/>
          </p:cNvGrpSpPr>
          <p:nvPr/>
        </p:nvGrpSpPr>
        <p:grpSpPr bwMode="auto">
          <a:xfrm>
            <a:off x="2409254" y="5983710"/>
            <a:ext cx="412750" cy="671512"/>
            <a:chOff x="1440" y="3432"/>
            <a:chExt cx="260" cy="423"/>
          </a:xfrm>
        </p:grpSpPr>
        <p:sp>
          <p:nvSpPr>
            <p:cNvPr id="51" name="Text Box 48"/>
            <p:cNvSpPr txBox="1">
              <a:spLocks noChangeArrowheads="1"/>
            </p:cNvSpPr>
            <p:nvPr/>
          </p:nvSpPr>
          <p:spPr bwMode="auto">
            <a:xfrm>
              <a:off x="1478" y="3432"/>
              <a:ext cx="188" cy="231"/>
            </a:xfrm>
            <a:prstGeom prst="rect">
              <a:avLst/>
            </a:prstGeom>
            <a:noFill/>
            <a:ln w="9525">
              <a:noFill/>
              <a:miter lim="800000"/>
              <a:headEnd/>
              <a:tailEnd/>
            </a:ln>
          </p:spPr>
          <p:txBody>
            <a:bodyPr wrap="none">
              <a:spAutoFit/>
            </a:bodyPr>
            <a:lstStyle/>
            <a:p>
              <a:pPr eaLnBrk="0" hangingPunct="0"/>
              <a:r>
                <a:rPr kumimoji="0" lang="en-US" altLang="zh-CN" sz="1800">
                  <a:latin typeface="Times New Roman" pitchFamily="18" charset="0"/>
                </a:rPr>
                <a:t>1</a:t>
              </a:r>
            </a:p>
          </p:txBody>
        </p:sp>
        <p:sp>
          <p:nvSpPr>
            <p:cNvPr id="52" name="Line 49"/>
            <p:cNvSpPr>
              <a:spLocks noChangeShapeType="1"/>
            </p:cNvSpPr>
            <p:nvPr/>
          </p:nvSpPr>
          <p:spPr bwMode="auto">
            <a:xfrm>
              <a:off x="1488" y="3648"/>
              <a:ext cx="144" cy="0"/>
            </a:xfrm>
            <a:prstGeom prst="line">
              <a:avLst/>
            </a:prstGeom>
            <a:noFill/>
            <a:ln w="9525">
              <a:solidFill>
                <a:schemeClr val="tx1"/>
              </a:solidFill>
              <a:round/>
              <a:headEnd/>
              <a:tailEnd/>
            </a:ln>
          </p:spPr>
          <p:txBody>
            <a:bodyPr wrap="none" anchor="ctr"/>
            <a:lstStyle/>
            <a:p>
              <a:endParaRPr lang="zh-CN" altLang="en-US"/>
            </a:p>
          </p:txBody>
        </p:sp>
        <p:sp>
          <p:nvSpPr>
            <p:cNvPr id="53" name="Text Box 50"/>
            <p:cNvSpPr txBox="1">
              <a:spLocks noChangeArrowheads="1"/>
            </p:cNvSpPr>
            <p:nvPr/>
          </p:nvSpPr>
          <p:spPr bwMode="auto">
            <a:xfrm>
              <a:off x="1440" y="3624"/>
              <a:ext cx="260" cy="231"/>
            </a:xfrm>
            <a:prstGeom prst="rect">
              <a:avLst/>
            </a:prstGeom>
            <a:noFill/>
            <a:ln w="9525">
              <a:noFill/>
              <a:miter lim="800000"/>
              <a:headEnd/>
              <a:tailEnd/>
            </a:ln>
          </p:spPr>
          <p:txBody>
            <a:bodyPr wrap="none">
              <a:spAutoFit/>
            </a:bodyPr>
            <a:lstStyle/>
            <a:p>
              <a:pPr eaLnBrk="0" hangingPunct="0"/>
              <a:r>
                <a:rPr kumimoji="0" lang="en-US" altLang="zh-CN" sz="1800">
                  <a:latin typeface="Times New Roman" pitchFamily="18" charset="0"/>
                </a:rPr>
                <a:t>64</a:t>
              </a:r>
            </a:p>
          </p:txBody>
        </p:sp>
      </p:grpSp>
      <p:sp>
        <p:nvSpPr>
          <p:cNvPr id="54" name="Text Box 51"/>
          <p:cNvSpPr txBox="1">
            <a:spLocks noChangeArrowheads="1"/>
          </p:cNvSpPr>
          <p:nvPr/>
        </p:nvSpPr>
        <p:spPr bwMode="auto">
          <a:xfrm>
            <a:off x="2850579" y="6274222"/>
            <a:ext cx="285750" cy="336550"/>
          </a:xfrm>
          <a:prstGeom prst="rect">
            <a:avLst/>
          </a:prstGeom>
          <a:noFill/>
          <a:ln w="9525">
            <a:noFill/>
            <a:miter lim="800000"/>
            <a:headEnd/>
            <a:tailEnd/>
          </a:ln>
        </p:spPr>
        <p:txBody>
          <a:bodyPr wrap="none">
            <a:spAutoFit/>
          </a:bodyPr>
          <a:lstStyle/>
          <a:p>
            <a:pPr eaLnBrk="0" hangingPunct="0"/>
            <a:r>
              <a:rPr kumimoji="0" lang="en-US" altLang="zh-CN" sz="1600">
                <a:latin typeface="Times New Roman" pitchFamily="18" charset="0"/>
              </a:rPr>
              <a:t>1</a:t>
            </a:r>
          </a:p>
        </p:txBody>
      </p:sp>
      <p:sp>
        <p:nvSpPr>
          <p:cNvPr id="55" name="Line 52"/>
          <p:cNvSpPr>
            <a:spLocks noChangeShapeType="1"/>
          </p:cNvSpPr>
          <p:nvPr/>
        </p:nvSpPr>
        <p:spPr bwMode="auto">
          <a:xfrm>
            <a:off x="2866454" y="6593310"/>
            <a:ext cx="228600" cy="0"/>
          </a:xfrm>
          <a:prstGeom prst="line">
            <a:avLst/>
          </a:prstGeom>
          <a:noFill/>
          <a:ln w="9525">
            <a:solidFill>
              <a:schemeClr val="tx1"/>
            </a:solidFill>
            <a:round/>
            <a:headEnd/>
            <a:tailEnd/>
          </a:ln>
        </p:spPr>
        <p:txBody>
          <a:bodyPr wrap="none" anchor="ctr"/>
          <a:lstStyle/>
          <a:p>
            <a:endParaRPr lang="zh-CN" altLang="en-US"/>
          </a:p>
        </p:txBody>
      </p:sp>
      <p:sp>
        <p:nvSpPr>
          <p:cNvPr id="56" name="Text Box 53"/>
          <p:cNvSpPr txBox="1">
            <a:spLocks noChangeArrowheads="1"/>
          </p:cNvSpPr>
          <p:nvPr/>
        </p:nvSpPr>
        <p:spPr bwMode="auto">
          <a:xfrm>
            <a:off x="2714054" y="6540922"/>
            <a:ext cx="488950" cy="336550"/>
          </a:xfrm>
          <a:prstGeom prst="rect">
            <a:avLst/>
          </a:prstGeom>
          <a:noFill/>
          <a:ln w="9525">
            <a:noFill/>
            <a:miter lim="800000"/>
            <a:headEnd/>
            <a:tailEnd/>
          </a:ln>
        </p:spPr>
        <p:txBody>
          <a:bodyPr wrap="none">
            <a:spAutoFit/>
          </a:bodyPr>
          <a:lstStyle/>
          <a:p>
            <a:pPr eaLnBrk="0" hangingPunct="0"/>
            <a:r>
              <a:rPr kumimoji="0" lang="en-US" altLang="zh-CN" sz="1600">
                <a:latin typeface="Times New Roman" pitchFamily="18" charset="0"/>
              </a:rPr>
              <a:t>128</a:t>
            </a:r>
            <a:endParaRPr kumimoji="0" lang="en-US" altLang="zh-CN" sz="1800">
              <a:latin typeface="Times New Roman" pitchFamily="18" charset="0"/>
            </a:endParaRPr>
          </a:p>
        </p:txBody>
      </p:sp>
      <p:grpSp>
        <p:nvGrpSpPr>
          <p:cNvPr id="57" name="Group 54"/>
          <p:cNvGrpSpPr>
            <a:grpSpLocks/>
          </p:cNvGrpSpPr>
          <p:nvPr/>
        </p:nvGrpSpPr>
        <p:grpSpPr bwMode="auto">
          <a:xfrm>
            <a:off x="1494854" y="5450310"/>
            <a:ext cx="1219200" cy="1143000"/>
            <a:chOff x="816" y="3168"/>
            <a:chExt cx="768" cy="720"/>
          </a:xfrm>
        </p:grpSpPr>
        <p:sp>
          <p:nvSpPr>
            <p:cNvPr id="58" name="Line 55"/>
            <p:cNvSpPr>
              <a:spLocks noChangeShapeType="1"/>
            </p:cNvSpPr>
            <p:nvPr/>
          </p:nvSpPr>
          <p:spPr bwMode="auto">
            <a:xfrm flipV="1">
              <a:off x="960" y="3168"/>
              <a:ext cx="0" cy="384"/>
            </a:xfrm>
            <a:prstGeom prst="line">
              <a:avLst/>
            </a:prstGeom>
            <a:noFill/>
            <a:ln w="38100">
              <a:solidFill>
                <a:schemeClr val="tx1"/>
              </a:solidFill>
              <a:round/>
              <a:headEnd/>
              <a:tailEnd type="arrow" w="med" len="med"/>
            </a:ln>
          </p:spPr>
          <p:txBody>
            <a:bodyPr wrap="none" anchor="ctr"/>
            <a:lstStyle/>
            <a:p>
              <a:endParaRPr lang="zh-CN" altLang="en-US"/>
            </a:p>
          </p:txBody>
        </p:sp>
        <p:sp>
          <p:nvSpPr>
            <p:cNvPr id="59" name="Line 56"/>
            <p:cNvSpPr>
              <a:spLocks noChangeShapeType="1"/>
            </p:cNvSpPr>
            <p:nvPr/>
          </p:nvSpPr>
          <p:spPr bwMode="auto">
            <a:xfrm>
              <a:off x="960" y="3552"/>
              <a:ext cx="192" cy="0"/>
            </a:xfrm>
            <a:prstGeom prst="line">
              <a:avLst/>
            </a:prstGeom>
            <a:noFill/>
            <a:ln w="38100">
              <a:solidFill>
                <a:schemeClr val="tx1"/>
              </a:solidFill>
              <a:round/>
              <a:headEnd/>
              <a:tailEnd/>
            </a:ln>
          </p:spPr>
          <p:txBody>
            <a:bodyPr wrap="none" anchor="ctr"/>
            <a:lstStyle/>
            <a:p>
              <a:endParaRPr lang="zh-CN" altLang="en-US"/>
            </a:p>
          </p:txBody>
        </p:sp>
        <p:sp>
          <p:nvSpPr>
            <p:cNvPr id="60" name="Line 57"/>
            <p:cNvSpPr>
              <a:spLocks noChangeShapeType="1"/>
            </p:cNvSpPr>
            <p:nvPr/>
          </p:nvSpPr>
          <p:spPr bwMode="auto">
            <a:xfrm flipV="1">
              <a:off x="864" y="3168"/>
              <a:ext cx="0" cy="528"/>
            </a:xfrm>
            <a:prstGeom prst="line">
              <a:avLst/>
            </a:prstGeom>
            <a:noFill/>
            <a:ln w="38100">
              <a:solidFill>
                <a:schemeClr val="tx1"/>
              </a:solidFill>
              <a:round/>
              <a:headEnd/>
              <a:tailEnd type="arrow" w="med" len="med"/>
            </a:ln>
          </p:spPr>
          <p:txBody>
            <a:bodyPr wrap="none" anchor="ctr"/>
            <a:lstStyle/>
            <a:p>
              <a:endParaRPr lang="zh-CN" altLang="en-US"/>
            </a:p>
          </p:txBody>
        </p:sp>
        <p:sp>
          <p:nvSpPr>
            <p:cNvPr id="61" name="Line 58"/>
            <p:cNvSpPr>
              <a:spLocks noChangeShapeType="1"/>
            </p:cNvSpPr>
            <p:nvPr/>
          </p:nvSpPr>
          <p:spPr bwMode="auto">
            <a:xfrm>
              <a:off x="864" y="3696"/>
              <a:ext cx="528" cy="0"/>
            </a:xfrm>
            <a:prstGeom prst="line">
              <a:avLst/>
            </a:prstGeom>
            <a:noFill/>
            <a:ln w="38100">
              <a:solidFill>
                <a:schemeClr val="tx1"/>
              </a:solidFill>
              <a:round/>
              <a:headEnd/>
              <a:tailEnd/>
            </a:ln>
          </p:spPr>
          <p:txBody>
            <a:bodyPr wrap="none" anchor="ctr"/>
            <a:lstStyle/>
            <a:p>
              <a:endParaRPr lang="zh-CN" altLang="en-US"/>
            </a:p>
          </p:txBody>
        </p:sp>
        <p:sp>
          <p:nvSpPr>
            <p:cNvPr id="62" name="Line 59"/>
            <p:cNvSpPr>
              <a:spLocks noChangeShapeType="1"/>
            </p:cNvSpPr>
            <p:nvPr/>
          </p:nvSpPr>
          <p:spPr bwMode="auto">
            <a:xfrm flipH="1">
              <a:off x="816" y="3888"/>
              <a:ext cx="768" cy="0"/>
            </a:xfrm>
            <a:prstGeom prst="line">
              <a:avLst/>
            </a:prstGeom>
            <a:noFill/>
            <a:ln w="38100">
              <a:solidFill>
                <a:schemeClr val="tx1"/>
              </a:solidFill>
              <a:round/>
              <a:headEnd/>
              <a:tailEnd/>
            </a:ln>
          </p:spPr>
          <p:txBody>
            <a:bodyPr wrap="none" anchor="ctr"/>
            <a:lstStyle/>
            <a:p>
              <a:endParaRPr lang="zh-CN" altLang="en-US"/>
            </a:p>
          </p:txBody>
        </p:sp>
        <p:sp>
          <p:nvSpPr>
            <p:cNvPr id="63" name="Line 60"/>
            <p:cNvSpPr>
              <a:spLocks noChangeShapeType="1"/>
            </p:cNvSpPr>
            <p:nvPr/>
          </p:nvSpPr>
          <p:spPr bwMode="auto">
            <a:xfrm flipV="1">
              <a:off x="816" y="3168"/>
              <a:ext cx="0" cy="720"/>
            </a:xfrm>
            <a:prstGeom prst="line">
              <a:avLst/>
            </a:prstGeom>
            <a:noFill/>
            <a:ln w="38100">
              <a:solidFill>
                <a:schemeClr val="tx1"/>
              </a:solidFill>
              <a:round/>
              <a:headEnd/>
              <a:tailEnd type="arrow" w="med" len="med"/>
            </a:ln>
          </p:spPr>
          <p:txBody>
            <a:bodyPr wrap="none" anchor="ctr"/>
            <a:lstStyle/>
            <a:p>
              <a:endParaRPr lang="zh-CN" altLang="en-US"/>
            </a:p>
          </p:txBody>
        </p:sp>
      </p:grpSp>
      <p:sp>
        <p:nvSpPr>
          <p:cNvPr id="64" name="Text Box 61"/>
          <p:cNvSpPr txBox="1">
            <a:spLocks noChangeArrowheads="1"/>
          </p:cNvSpPr>
          <p:nvPr/>
        </p:nvSpPr>
        <p:spPr bwMode="auto">
          <a:xfrm>
            <a:off x="1097979" y="5259810"/>
            <a:ext cx="298450" cy="366712"/>
          </a:xfrm>
          <a:prstGeom prst="rect">
            <a:avLst/>
          </a:prstGeom>
          <a:noFill/>
          <a:ln w="9525">
            <a:noFill/>
            <a:miter lim="800000"/>
            <a:headEnd/>
            <a:tailEnd/>
          </a:ln>
        </p:spPr>
        <p:txBody>
          <a:bodyPr wrap="none">
            <a:spAutoFit/>
          </a:bodyPr>
          <a:lstStyle/>
          <a:p>
            <a:pPr eaLnBrk="0" hangingPunct="0"/>
            <a:r>
              <a:rPr kumimoji="0" lang="en-US" altLang="zh-CN" sz="1800">
                <a:latin typeface="Times New Roman" pitchFamily="18" charset="0"/>
              </a:rPr>
              <a:t>0</a:t>
            </a:r>
          </a:p>
        </p:txBody>
      </p:sp>
      <p:sp>
        <p:nvSpPr>
          <p:cNvPr id="65" name="Text Box 62"/>
          <p:cNvSpPr txBox="1">
            <a:spLocks noChangeArrowheads="1"/>
          </p:cNvSpPr>
          <p:nvPr/>
        </p:nvSpPr>
        <p:spPr bwMode="auto">
          <a:xfrm>
            <a:off x="1097979" y="764010"/>
            <a:ext cx="298450" cy="366712"/>
          </a:xfrm>
          <a:prstGeom prst="rect">
            <a:avLst/>
          </a:prstGeom>
          <a:noFill/>
          <a:ln w="9525">
            <a:noFill/>
            <a:miter lim="800000"/>
            <a:headEnd/>
            <a:tailEnd/>
          </a:ln>
        </p:spPr>
        <p:txBody>
          <a:bodyPr wrap="none">
            <a:spAutoFit/>
          </a:bodyPr>
          <a:lstStyle/>
          <a:p>
            <a:pPr eaLnBrk="0" hangingPunct="0"/>
            <a:r>
              <a:rPr kumimoji="0" lang="en-US" altLang="zh-CN" sz="1800">
                <a:latin typeface="Times New Roman" pitchFamily="18" charset="0"/>
              </a:rPr>
              <a:t>1</a:t>
            </a:r>
          </a:p>
        </p:txBody>
      </p:sp>
      <p:sp>
        <p:nvSpPr>
          <p:cNvPr id="66" name="Text Box 63"/>
          <p:cNvSpPr txBox="1">
            <a:spLocks noChangeArrowheads="1"/>
          </p:cNvSpPr>
          <p:nvPr/>
        </p:nvSpPr>
        <p:spPr bwMode="auto">
          <a:xfrm>
            <a:off x="1174179" y="1168822"/>
            <a:ext cx="285750" cy="336550"/>
          </a:xfrm>
          <a:prstGeom prst="rect">
            <a:avLst/>
          </a:prstGeom>
          <a:noFill/>
          <a:ln w="9525">
            <a:noFill/>
            <a:miter lim="800000"/>
            <a:headEnd/>
            <a:tailEnd/>
          </a:ln>
        </p:spPr>
        <p:txBody>
          <a:bodyPr wrap="none">
            <a:spAutoFit/>
          </a:bodyPr>
          <a:lstStyle/>
          <a:p>
            <a:pPr eaLnBrk="0" hangingPunct="0"/>
            <a:r>
              <a:rPr kumimoji="0" lang="en-US" altLang="zh-CN" sz="1600">
                <a:latin typeface="Times New Roman" pitchFamily="18" charset="0"/>
              </a:rPr>
              <a:t>7</a:t>
            </a:r>
          </a:p>
        </p:txBody>
      </p:sp>
      <p:sp>
        <p:nvSpPr>
          <p:cNvPr id="67" name="Line 64"/>
          <p:cNvSpPr>
            <a:spLocks noChangeShapeType="1"/>
          </p:cNvSpPr>
          <p:nvPr/>
        </p:nvSpPr>
        <p:spPr bwMode="auto">
          <a:xfrm>
            <a:off x="1190054" y="1411710"/>
            <a:ext cx="228600" cy="0"/>
          </a:xfrm>
          <a:prstGeom prst="line">
            <a:avLst/>
          </a:prstGeom>
          <a:noFill/>
          <a:ln w="9525">
            <a:solidFill>
              <a:schemeClr val="tx1"/>
            </a:solidFill>
            <a:round/>
            <a:headEnd/>
            <a:tailEnd/>
          </a:ln>
        </p:spPr>
        <p:txBody>
          <a:bodyPr wrap="none" anchor="ctr"/>
          <a:lstStyle/>
          <a:p>
            <a:endParaRPr lang="zh-CN" altLang="en-US"/>
          </a:p>
        </p:txBody>
      </p:sp>
      <p:sp>
        <p:nvSpPr>
          <p:cNvPr id="68" name="Text Box 65"/>
          <p:cNvSpPr txBox="1">
            <a:spLocks noChangeArrowheads="1"/>
          </p:cNvSpPr>
          <p:nvPr/>
        </p:nvSpPr>
        <p:spPr bwMode="auto">
          <a:xfrm>
            <a:off x="1132904" y="1373610"/>
            <a:ext cx="285750" cy="336550"/>
          </a:xfrm>
          <a:prstGeom prst="rect">
            <a:avLst/>
          </a:prstGeom>
          <a:noFill/>
          <a:ln w="9525">
            <a:noFill/>
            <a:miter lim="800000"/>
            <a:headEnd/>
            <a:tailEnd/>
          </a:ln>
        </p:spPr>
        <p:txBody>
          <a:bodyPr wrap="none">
            <a:spAutoFit/>
          </a:bodyPr>
          <a:lstStyle/>
          <a:p>
            <a:pPr eaLnBrk="0" hangingPunct="0"/>
            <a:r>
              <a:rPr kumimoji="0" lang="en-US" altLang="zh-CN" sz="1600">
                <a:latin typeface="Times New Roman" pitchFamily="18" charset="0"/>
              </a:rPr>
              <a:t>8</a:t>
            </a:r>
          </a:p>
        </p:txBody>
      </p:sp>
      <p:sp>
        <p:nvSpPr>
          <p:cNvPr id="69" name="Text Box 66"/>
          <p:cNvSpPr txBox="1">
            <a:spLocks noChangeArrowheads="1"/>
          </p:cNvSpPr>
          <p:nvPr/>
        </p:nvSpPr>
        <p:spPr bwMode="auto">
          <a:xfrm>
            <a:off x="1097979" y="1778422"/>
            <a:ext cx="285750" cy="336550"/>
          </a:xfrm>
          <a:prstGeom prst="rect">
            <a:avLst/>
          </a:prstGeom>
          <a:noFill/>
          <a:ln w="9525">
            <a:noFill/>
            <a:miter lim="800000"/>
            <a:headEnd/>
            <a:tailEnd/>
          </a:ln>
        </p:spPr>
        <p:txBody>
          <a:bodyPr wrap="none">
            <a:spAutoFit/>
          </a:bodyPr>
          <a:lstStyle/>
          <a:p>
            <a:pPr eaLnBrk="0" hangingPunct="0"/>
            <a:r>
              <a:rPr kumimoji="0" lang="en-US" altLang="zh-CN" sz="1600">
                <a:latin typeface="Times New Roman" pitchFamily="18" charset="0"/>
              </a:rPr>
              <a:t>6</a:t>
            </a:r>
          </a:p>
        </p:txBody>
      </p:sp>
      <p:sp>
        <p:nvSpPr>
          <p:cNvPr id="70" name="Line 67"/>
          <p:cNvSpPr>
            <a:spLocks noChangeShapeType="1"/>
          </p:cNvSpPr>
          <p:nvPr/>
        </p:nvSpPr>
        <p:spPr bwMode="auto">
          <a:xfrm>
            <a:off x="1113854" y="2021310"/>
            <a:ext cx="228600" cy="0"/>
          </a:xfrm>
          <a:prstGeom prst="line">
            <a:avLst/>
          </a:prstGeom>
          <a:noFill/>
          <a:ln w="9525">
            <a:solidFill>
              <a:schemeClr val="tx1"/>
            </a:solidFill>
            <a:round/>
            <a:headEnd/>
            <a:tailEnd/>
          </a:ln>
        </p:spPr>
        <p:txBody>
          <a:bodyPr wrap="none" anchor="ctr"/>
          <a:lstStyle/>
          <a:p>
            <a:endParaRPr lang="zh-CN" altLang="en-US"/>
          </a:p>
        </p:txBody>
      </p:sp>
      <p:sp>
        <p:nvSpPr>
          <p:cNvPr id="71" name="Text Box 68"/>
          <p:cNvSpPr txBox="1">
            <a:spLocks noChangeArrowheads="1"/>
          </p:cNvSpPr>
          <p:nvPr/>
        </p:nvSpPr>
        <p:spPr bwMode="auto">
          <a:xfrm>
            <a:off x="1113854" y="1945110"/>
            <a:ext cx="285750" cy="336550"/>
          </a:xfrm>
          <a:prstGeom prst="rect">
            <a:avLst/>
          </a:prstGeom>
          <a:noFill/>
          <a:ln w="9525">
            <a:noFill/>
            <a:miter lim="800000"/>
            <a:headEnd/>
            <a:tailEnd/>
          </a:ln>
        </p:spPr>
        <p:txBody>
          <a:bodyPr wrap="none">
            <a:spAutoFit/>
          </a:bodyPr>
          <a:lstStyle/>
          <a:p>
            <a:pPr eaLnBrk="0" hangingPunct="0"/>
            <a:r>
              <a:rPr kumimoji="0" lang="en-US" altLang="zh-CN" sz="1600">
                <a:latin typeface="Times New Roman" pitchFamily="18" charset="0"/>
              </a:rPr>
              <a:t>8</a:t>
            </a:r>
          </a:p>
        </p:txBody>
      </p:sp>
      <p:sp>
        <p:nvSpPr>
          <p:cNvPr id="72" name="Text Box 69"/>
          <p:cNvSpPr txBox="1">
            <a:spLocks noChangeArrowheads="1"/>
          </p:cNvSpPr>
          <p:nvPr/>
        </p:nvSpPr>
        <p:spPr bwMode="auto">
          <a:xfrm>
            <a:off x="1097979" y="2446760"/>
            <a:ext cx="285750" cy="336550"/>
          </a:xfrm>
          <a:prstGeom prst="rect">
            <a:avLst/>
          </a:prstGeom>
          <a:noFill/>
          <a:ln w="9525">
            <a:noFill/>
            <a:miter lim="800000"/>
            <a:headEnd/>
            <a:tailEnd/>
          </a:ln>
        </p:spPr>
        <p:txBody>
          <a:bodyPr wrap="none">
            <a:spAutoFit/>
          </a:bodyPr>
          <a:lstStyle/>
          <a:p>
            <a:pPr eaLnBrk="0" hangingPunct="0"/>
            <a:r>
              <a:rPr kumimoji="0" lang="en-US" altLang="zh-CN" sz="1600">
                <a:latin typeface="Times New Roman" pitchFamily="18" charset="0"/>
              </a:rPr>
              <a:t>5</a:t>
            </a:r>
          </a:p>
        </p:txBody>
      </p:sp>
      <p:sp>
        <p:nvSpPr>
          <p:cNvPr id="73" name="Line 70"/>
          <p:cNvSpPr>
            <a:spLocks noChangeShapeType="1"/>
          </p:cNvSpPr>
          <p:nvPr/>
        </p:nvSpPr>
        <p:spPr bwMode="auto">
          <a:xfrm>
            <a:off x="1113854" y="2707110"/>
            <a:ext cx="228600" cy="0"/>
          </a:xfrm>
          <a:prstGeom prst="line">
            <a:avLst/>
          </a:prstGeom>
          <a:noFill/>
          <a:ln w="9525">
            <a:solidFill>
              <a:schemeClr val="tx1"/>
            </a:solidFill>
            <a:round/>
            <a:headEnd/>
            <a:tailEnd/>
          </a:ln>
        </p:spPr>
        <p:txBody>
          <a:bodyPr wrap="none" anchor="ctr"/>
          <a:lstStyle/>
          <a:p>
            <a:endParaRPr lang="zh-CN" altLang="en-US"/>
          </a:p>
        </p:txBody>
      </p:sp>
      <p:sp>
        <p:nvSpPr>
          <p:cNvPr id="74" name="Text Box 71"/>
          <p:cNvSpPr txBox="1">
            <a:spLocks noChangeArrowheads="1"/>
          </p:cNvSpPr>
          <p:nvPr/>
        </p:nvSpPr>
        <p:spPr bwMode="auto">
          <a:xfrm>
            <a:off x="1097979" y="2692822"/>
            <a:ext cx="285750" cy="336550"/>
          </a:xfrm>
          <a:prstGeom prst="rect">
            <a:avLst/>
          </a:prstGeom>
          <a:noFill/>
          <a:ln w="9525">
            <a:noFill/>
            <a:miter lim="800000"/>
            <a:headEnd/>
            <a:tailEnd/>
          </a:ln>
        </p:spPr>
        <p:txBody>
          <a:bodyPr wrap="none">
            <a:spAutoFit/>
          </a:bodyPr>
          <a:lstStyle/>
          <a:p>
            <a:pPr eaLnBrk="0" hangingPunct="0"/>
            <a:r>
              <a:rPr kumimoji="0" lang="en-US" altLang="zh-CN" sz="1600">
                <a:latin typeface="Times New Roman" pitchFamily="18" charset="0"/>
              </a:rPr>
              <a:t>8</a:t>
            </a:r>
          </a:p>
        </p:txBody>
      </p:sp>
      <p:sp>
        <p:nvSpPr>
          <p:cNvPr id="75" name="Text Box 72"/>
          <p:cNvSpPr txBox="1">
            <a:spLocks noChangeArrowheads="1"/>
          </p:cNvSpPr>
          <p:nvPr/>
        </p:nvSpPr>
        <p:spPr bwMode="auto">
          <a:xfrm>
            <a:off x="1097979" y="2921422"/>
            <a:ext cx="285750" cy="336550"/>
          </a:xfrm>
          <a:prstGeom prst="rect">
            <a:avLst/>
          </a:prstGeom>
          <a:noFill/>
          <a:ln w="9525">
            <a:noFill/>
            <a:miter lim="800000"/>
            <a:headEnd/>
            <a:tailEnd/>
          </a:ln>
        </p:spPr>
        <p:txBody>
          <a:bodyPr wrap="none">
            <a:spAutoFit/>
          </a:bodyPr>
          <a:lstStyle/>
          <a:p>
            <a:pPr eaLnBrk="0" hangingPunct="0"/>
            <a:r>
              <a:rPr kumimoji="0" lang="en-US" altLang="zh-CN" sz="1600">
                <a:latin typeface="Times New Roman" pitchFamily="18" charset="0"/>
              </a:rPr>
              <a:t>4</a:t>
            </a:r>
          </a:p>
        </p:txBody>
      </p:sp>
      <p:sp>
        <p:nvSpPr>
          <p:cNvPr id="76" name="Line 73"/>
          <p:cNvSpPr>
            <a:spLocks noChangeShapeType="1"/>
          </p:cNvSpPr>
          <p:nvPr/>
        </p:nvSpPr>
        <p:spPr bwMode="auto">
          <a:xfrm>
            <a:off x="1113854" y="3164310"/>
            <a:ext cx="228600" cy="0"/>
          </a:xfrm>
          <a:prstGeom prst="line">
            <a:avLst/>
          </a:prstGeom>
          <a:noFill/>
          <a:ln w="9525">
            <a:solidFill>
              <a:schemeClr val="tx1"/>
            </a:solidFill>
            <a:round/>
            <a:headEnd/>
            <a:tailEnd/>
          </a:ln>
        </p:spPr>
        <p:txBody>
          <a:bodyPr wrap="none" anchor="ctr"/>
          <a:lstStyle/>
          <a:p>
            <a:endParaRPr lang="zh-CN" altLang="en-US"/>
          </a:p>
        </p:txBody>
      </p:sp>
      <p:sp>
        <p:nvSpPr>
          <p:cNvPr id="77" name="Text Box 74"/>
          <p:cNvSpPr txBox="1">
            <a:spLocks noChangeArrowheads="1"/>
          </p:cNvSpPr>
          <p:nvPr/>
        </p:nvSpPr>
        <p:spPr bwMode="auto">
          <a:xfrm>
            <a:off x="1097979" y="3150022"/>
            <a:ext cx="285750" cy="336550"/>
          </a:xfrm>
          <a:prstGeom prst="rect">
            <a:avLst/>
          </a:prstGeom>
          <a:noFill/>
          <a:ln w="9525">
            <a:noFill/>
            <a:miter lim="800000"/>
            <a:headEnd/>
            <a:tailEnd/>
          </a:ln>
        </p:spPr>
        <p:txBody>
          <a:bodyPr wrap="none">
            <a:spAutoFit/>
          </a:bodyPr>
          <a:lstStyle/>
          <a:p>
            <a:pPr eaLnBrk="0" hangingPunct="0"/>
            <a:r>
              <a:rPr kumimoji="0" lang="en-US" altLang="zh-CN" sz="1600">
                <a:latin typeface="Times New Roman" pitchFamily="18" charset="0"/>
              </a:rPr>
              <a:t>8</a:t>
            </a:r>
          </a:p>
        </p:txBody>
      </p:sp>
      <p:sp>
        <p:nvSpPr>
          <p:cNvPr id="78" name="Text Box 75"/>
          <p:cNvSpPr txBox="1">
            <a:spLocks noChangeArrowheads="1"/>
          </p:cNvSpPr>
          <p:nvPr/>
        </p:nvSpPr>
        <p:spPr bwMode="auto">
          <a:xfrm>
            <a:off x="1113854" y="3392910"/>
            <a:ext cx="285750" cy="336550"/>
          </a:xfrm>
          <a:prstGeom prst="rect">
            <a:avLst/>
          </a:prstGeom>
          <a:noFill/>
          <a:ln w="9525">
            <a:noFill/>
            <a:miter lim="800000"/>
            <a:headEnd/>
            <a:tailEnd/>
          </a:ln>
        </p:spPr>
        <p:txBody>
          <a:bodyPr wrap="none">
            <a:spAutoFit/>
          </a:bodyPr>
          <a:lstStyle/>
          <a:p>
            <a:pPr eaLnBrk="0" hangingPunct="0"/>
            <a:r>
              <a:rPr kumimoji="0" lang="en-US" altLang="zh-CN" sz="1600">
                <a:latin typeface="Times New Roman" pitchFamily="18" charset="0"/>
              </a:rPr>
              <a:t>3</a:t>
            </a:r>
          </a:p>
        </p:txBody>
      </p:sp>
      <p:sp>
        <p:nvSpPr>
          <p:cNvPr id="79" name="Line 76"/>
          <p:cNvSpPr>
            <a:spLocks noChangeShapeType="1"/>
          </p:cNvSpPr>
          <p:nvPr/>
        </p:nvSpPr>
        <p:spPr bwMode="auto">
          <a:xfrm>
            <a:off x="1190054" y="3697710"/>
            <a:ext cx="152400" cy="0"/>
          </a:xfrm>
          <a:prstGeom prst="line">
            <a:avLst/>
          </a:prstGeom>
          <a:noFill/>
          <a:ln w="9525">
            <a:solidFill>
              <a:schemeClr val="tx1"/>
            </a:solidFill>
            <a:round/>
            <a:headEnd/>
            <a:tailEnd/>
          </a:ln>
        </p:spPr>
        <p:txBody>
          <a:bodyPr wrap="none" anchor="ctr"/>
          <a:lstStyle/>
          <a:p>
            <a:endParaRPr lang="zh-CN" altLang="en-US"/>
          </a:p>
        </p:txBody>
      </p:sp>
      <p:sp>
        <p:nvSpPr>
          <p:cNvPr id="80" name="Text Box 77"/>
          <p:cNvSpPr txBox="1">
            <a:spLocks noChangeArrowheads="1"/>
          </p:cNvSpPr>
          <p:nvPr/>
        </p:nvSpPr>
        <p:spPr bwMode="auto">
          <a:xfrm>
            <a:off x="1132904" y="3665960"/>
            <a:ext cx="285750" cy="336550"/>
          </a:xfrm>
          <a:prstGeom prst="rect">
            <a:avLst/>
          </a:prstGeom>
          <a:noFill/>
          <a:ln w="9525">
            <a:noFill/>
            <a:miter lim="800000"/>
            <a:headEnd/>
            <a:tailEnd/>
          </a:ln>
        </p:spPr>
        <p:txBody>
          <a:bodyPr wrap="none">
            <a:spAutoFit/>
          </a:bodyPr>
          <a:lstStyle/>
          <a:p>
            <a:pPr eaLnBrk="0" hangingPunct="0"/>
            <a:r>
              <a:rPr kumimoji="0" lang="en-US" altLang="zh-CN" sz="1600">
                <a:latin typeface="Times New Roman" pitchFamily="18" charset="0"/>
              </a:rPr>
              <a:t>8</a:t>
            </a:r>
          </a:p>
        </p:txBody>
      </p:sp>
      <p:sp>
        <p:nvSpPr>
          <p:cNvPr id="81" name="Text Box 78"/>
          <p:cNvSpPr txBox="1">
            <a:spLocks noChangeArrowheads="1"/>
          </p:cNvSpPr>
          <p:nvPr/>
        </p:nvSpPr>
        <p:spPr bwMode="auto">
          <a:xfrm>
            <a:off x="1174179" y="3988222"/>
            <a:ext cx="285750" cy="336550"/>
          </a:xfrm>
          <a:prstGeom prst="rect">
            <a:avLst/>
          </a:prstGeom>
          <a:noFill/>
          <a:ln w="9525">
            <a:noFill/>
            <a:miter lim="800000"/>
            <a:headEnd/>
            <a:tailEnd/>
          </a:ln>
        </p:spPr>
        <p:txBody>
          <a:bodyPr wrap="none">
            <a:spAutoFit/>
          </a:bodyPr>
          <a:lstStyle/>
          <a:p>
            <a:pPr eaLnBrk="0" hangingPunct="0"/>
            <a:r>
              <a:rPr kumimoji="0" lang="en-US" altLang="zh-CN" sz="1600">
                <a:latin typeface="Times New Roman" pitchFamily="18" charset="0"/>
              </a:rPr>
              <a:t>2</a:t>
            </a:r>
          </a:p>
        </p:txBody>
      </p:sp>
      <p:sp>
        <p:nvSpPr>
          <p:cNvPr id="82" name="Line 79"/>
          <p:cNvSpPr>
            <a:spLocks noChangeShapeType="1"/>
          </p:cNvSpPr>
          <p:nvPr/>
        </p:nvSpPr>
        <p:spPr bwMode="auto">
          <a:xfrm>
            <a:off x="1190054" y="4231110"/>
            <a:ext cx="228600" cy="0"/>
          </a:xfrm>
          <a:prstGeom prst="line">
            <a:avLst/>
          </a:prstGeom>
          <a:noFill/>
          <a:ln w="9525">
            <a:solidFill>
              <a:schemeClr val="tx1"/>
            </a:solidFill>
            <a:round/>
            <a:headEnd/>
            <a:tailEnd/>
          </a:ln>
        </p:spPr>
        <p:txBody>
          <a:bodyPr wrap="none" anchor="ctr"/>
          <a:lstStyle/>
          <a:p>
            <a:endParaRPr lang="zh-CN" altLang="en-US"/>
          </a:p>
        </p:txBody>
      </p:sp>
      <p:sp>
        <p:nvSpPr>
          <p:cNvPr id="83" name="Text Box 80"/>
          <p:cNvSpPr txBox="1">
            <a:spLocks noChangeArrowheads="1"/>
          </p:cNvSpPr>
          <p:nvPr/>
        </p:nvSpPr>
        <p:spPr bwMode="auto">
          <a:xfrm>
            <a:off x="1174179" y="4199360"/>
            <a:ext cx="285750" cy="336550"/>
          </a:xfrm>
          <a:prstGeom prst="rect">
            <a:avLst/>
          </a:prstGeom>
          <a:noFill/>
          <a:ln w="9525">
            <a:noFill/>
            <a:miter lim="800000"/>
            <a:headEnd/>
            <a:tailEnd/>
          </a:ln>
        </p:spPr>
        <p:txBody>
          <a:bodyPr wrap="none">
            <a:spAutoFit/>
          </a:bodyPr>
          <a:lstStyle/>
          <a:p>
            <a:pPr eaLnBrk="0" hangingPunct="0"/>
            <a:r>
              <a:rPr kumimoji="0" lang="en-US" altLang="zh-CN" sz="1600">
                <a:latin typeface="Times New Roman" pitchFamily="18" charset="0"/>
              </a:rPr>
              <a:t>8</a:t>
            </a:r>
          </a:p>
        </p:txBody>
      </p:sp>
      <p:sp>
        <p:nvSpPr>
          <p:cNvPr id="84" name="Text Box 81"/>
          <p:cNvSpPr txBox="1">
            <a:spLocks noChangeArrowheads="1"/>
          </p:cNvSpPr>
          <p:nvPr/>
        </p:nvSpPr>
        <p:spPr bwMode="auto">
          <a:xfrm>
            <a:off x="1174179" y="4597822"/>
            <a:ext cx="285750" cy="336550"/>
          </a:xfrm>
          <a:prstGeom prst="rect">
            <a:avLst/>
          </a:prstGeom>
          <a:noFill/>
          <a:ln w="9525">
            <a:noFill/>
            <a:miter lim="800000"/>
            <a:headEnd/>
            <a:tailEnd/>
          </a:ln>
        </p:spPr>
        <p:txBody>
          <a:bodyPr wrap="none">
            <a:spAutoFit/>
          </a:bodyPr>
          <a:lstStyle/>
          <a:p>
            <a:pPr eaLnBrk="0" hangingPunct="0"/>
            <a:r>
              <a:rPr kumimoji="0" lang="en-US" altLang="zh-CN" sz="1600">
                <a:latin typeface="Times New Roman" pitchFamily="18" charset="0"/>
              </a:rPr>
              <a:t>1</a:t>
            </a:r>
          </a:p>
        </p:txBody>
      </p:sp>
      <p:sp>
        <p:nvSpPr>
          <p:cNvPr id="85" name="Line 82"/>
          <p:cNvSpPr>
            <a:spLocks noChangeShapeType="1"/>
          </p:cNvSpPr>
          <p:nvPr/>
        </p:nvSpPr>
        <p:spPr bwMode="auto">
          <a:xfrm>
            <a:off x="1190054" y="4840710"/>
            <a:ext cx="152400" cy="0"/>
          </a:xfrm>
          <a:prstGeom prst="line">
            <a:avLst/>
          </a:prstGeom>
          <a:noFill/>
          <a:ln w="9525">
            <a:solidFill>
              <a:schemeClr val="tx1"/>
            </a:solidFill>
            <a:round/>
            <a:headEnd/>
            <a:tailEnd/>
          </a:ln>
        </p:spPr>
        <p:txBody>
          <a:bodyPr wrap="none" anchor="ctr"/>
          <a:lstStyle/>
          <a:p>
            <a:endParaRPr lang="zh-CN" altLang="en-US"/>
          </a:p>
        </p:txBody>
      </p:sp>
      <p:sp>
        <p:nvSpPr>
          <p:cNvPr id="86" name="Text Box 83"/>
          <p:cNvSpPr txBox="1">
            <a:spLocks noChangeArrowheads="1"/>
          </p:cNvSpPr>
          <p:nvPr/>
        </p:nvSpPr>
        <p:spPr bwMode="auto">
          <a:xfrm>
            <a:off x="1174179" y="4808960"/>
            <a:ext cx="285750" cy="336550"/>
          </a:xfrm>
          <a:prstGeom prst="rect">
            <a:avLst/>
          </a:prstGeom>
          <a:noFill/>
          <a:ln w="9525">
            <a:noFill/>
            <a:miter lim="800000"/>
            <a:headEnd/>
            <a:tailEnd/>
          </a:ln>
        </p:spPr>
        <p:txBody>
          <a:bodyPr wrap="none">
            <a:spAutoFit/>
          </a:bodyPr>
          <a:lstStyle/>
          <a:p>
            <a:pPr eaLnBrk="0" hangingPunct="0"/>
            <a:r>
              <a:rPr kumimoji="0" lang="en-US" altLang="zh-CN" sz="1600">
                <a:latin typeface="Times New Roman" pitchFamily="18" charset="0"/>
              </a:rPr>
              <a:t>8</a:t>
            </a:r>
          </a:p>
        </p:txBody>
      </p:sp>
      <p:sp>
        <p:nvSpPr>
          <p:cNvPr id="87" name="Text Box 84"/>
          <p:cNvSpPr txBox="1">
            <a:spLocks noChangeArrowheads="1"/>
          </p:cNvSpPr>
          <p:nvPr/>
        </p:nvSpPr>
        <p:spPr bwMode="auto">
          <a:xfrm>
            <a:off x="8489379" y="5336010"/>
            <a:ext cx="298450" cy="366712"/>
          </a:xfrm>
          <a:prstGeom prst="rect">
            <a:avLst/>
          </a:prstGeom>
          <a:noFill/>
          <a:ln w="9525">
            <a:noFill/>
            <a:miter lim="800000"/>
            <a:headEnd/>
            <a:tailEnd/>
          </a:ln>
        </p:spPr>
        <p:txBody>
          <a:bodyPr wrap="none">
            <a:spAutoFit/>
          </a:bodyPr>
          <a:lstStyle/>
          <a:p>
            <a:pPr eaLnBrk="0" hangingPunct="0"/>
            <a:r>
              <a:rPr kumimoji="0" lang="en-US" altLang="zh-CN" sz="1800">
                <a:latin typeface="Times New Roman" pitchFamily="18" charset="0"/>
              </a:rPr>
              <a:t>1</a:t>
            </a:r>
          </a:p>
        </p:txBody>
      </p:sp>
      <p:grpSp>
        <p:nvGrpSpPr>
          <p:cNvPr id="88" name="Group 85"/>
          <p:cNvGrpSpPr>
            <a:grpSpLocks/>
          </p:cNvGrpSpPr>
          <p:nvPr/>
        </p:nvGrpSpPr>
        <p:grpSpPr bwMode="auto">
          <a:xfrm>
            <a:off x="1494854" y="5297910"/>
            <a:ext cx="7239000" cy="76200"/>
            <a:chOff x="816" y="3072"/>
            <a:chExt cx="4560" cy="48"/>
          </a:xfrm>
        </p:grpSpPr>
        <p:sp>
          <p:nvSpPr>
            <p:cNvPr id="89" name="Line 86"/>
            <p:cNvSpPr>
              <a:spLocks noChangeShapeType="1"/>
            </p:cNvSpPr>
            <p:nvPr/>
          </p:nvSpPr>
          <p:spPr bwMode="auto">
            <a:xfrm flipV="1">
              <a:off x="3120" y="3072"/>
              <a:ext cx="0" cy="48"/>
            </a:xfrm>
            <a:prstGeom prst="line">
              <a:avLst/>
            </a:prstGeom>
            <a:noFill/>
            <a:ln w="38100">
              <a:solidFill>
                <a:schemeClr val="tx1"/>
              </a:solidFill>
              <a:round/>
              <a:headEnd/>
              <a:tailEnd/>
            </a:ln>
          </p:spPr>
          <p:txBody>
            <a:bodyPr wrap="none" anchor="ctr"/>
            <a:lstStyle/>
            <a:p>
              <a:endParaRPr lang="zh-CN" altLang="en-US"/>
            </a:p>
          </p:txBody>
        </p:sp>
        <p:sp>
          <p:nvSpPr>
            <p:cNvPr id="90" name="Line 87"/>
            <p:cNvSpPr>
              <a:spLocks noChangeShapeType="1"/>
            </p:cNvSpPr>
            <p:nvPr/>
          </p:nvSpPr>
          <p:spPr bwMode="auto">
            <a:xfrm flipV="1">
              <a:off x="5376" y="3072"/>
              <a:ext cx="0" cy="48"/>
            </a:xfrm>
            <a:prstGeom prst="line">
              <a:avLst/>
            </a:prstGeom>
            <a:noFill/>
            <a:ln w="38100">
              <a:solidFill>
                <a:schemeClr val="tx1"/>
              </a:solidFill>
              <a:round/>
              <a:headEnd/>
              <a:tailEnd/>
            </a:ln>
          </p:spPr>
          <p:txBody>
            <a:bodyPr wrap="none" anchor="ctr"/>
            <a:lstStyle/>
            <a:p>
              <a:endParaRPr lang="zh-CN" altLang="en-US"/>
            </a:p>
          </p:txBody>
        </p:sp>
        <p:sp>
          <p:nvSpPr>
            <p:cNvPr id="91" name="Line 88"/>
            <p:cNvSpPr>
              <a:spLocks noChangeShapeType="1"/>
            </p:cNvSpPr>
            <p:nvPr/>
          </p:nvSpPr>
          <p:spPr bwMode="auto">
            <a:xfrm flipV="1">
              <a:off x="1968" y="3072"/>
              <a:ext cx="0" cy="48"/>
            </a:xfrm>
            <a:prstGeom prst="line">
              <a:avLst/>
            </a:prstGeom>
            <a:noFill/>
            <a:ln w="38100">
              <a:solidFill>
                <a:schemeClr val="tx1"/>
              </a:solidFill>
              <a:round/>
              <a:headEnd/>
              <a:tailEnd/>
            </a:ln>
          </p:spPr>
          <p:txBody>
            <a:bodyPr wrap="none" anchor="ctr"/>
            <a:lstStyle/>
            <a:p>
              <a:endParaRPr lang="zh-CN" altLang="en-US"/>
            </a:p>
          </p:txBody>
        </p:sp>
        <p:sp>
          <p:nvSpPr>
            <p:cNvPr id="92" name="Line 89"/>
            <p:cNvSpPr>
              <a:spLocks noChangeShapeType="1"/>
            </p:cNvSpPr>
            <p:nvPr/>
          </p:nvSpPr>
          <p:spPr bwMode="auto">
            <a:xfrm flipV="1">
              <a:off x="1392" y="3072"/>
              <a:ext cx="0" cy="48"/>
            </a:xfrm>
            <a:prstGeom prst="line">
              <a:avLst/>
            </a:prstGeom>
            <a:noFill/>
            <a:ln w="38100">
              <a:solidFill>
                <a:schemeClr val="tx1"/>
              </a:solidFill>
              <a:round/>
              <a:headEnd/>
              <a:tailEnd/>
            </a:ln>
          </p:spPr>
          <p:txBody>
            <a:bodyPr wrap="none" anchor="ctr"/>
            <a:lstStyle/>
            <a:p>
              <a:endParaRPr lang="zh-CN" altLang="en-US"/>
            </a:p>
          </p:txBody>
        </p:sp>
        <p:sp>
          <p:nvSpPr>
            <p:cNvPr id="93" name="Line 90"/>
            <p:cNvSpPr>
              <a:spLocks noChangeShapeType="1"/>
            </p:cNvSpPr>
            <p:nvPr/>
          </p:nvSpPr>
          <p:spPr bwMode="auto">
            <a:xfrm flipV="1">
              <a:off x="1104" y="3072"/>
              <a:ext cx="0" cy="48"/>
            </a:xfrm>
            <a:prstGeom prst="line">
              <a:avLst/>
            </a:prstGeom>
            <a:noFill/>
            <a:ln w="38100">
              <a:solidFill>
                <a:schemeClr val="tx1"/>
              </a:solidFill>
              <a:round/>
              <a:headEnd/>
              <a:tailEnd/>
            </a:ln>
          </p:spPr>
          <p:txBody>
            <a:bodyPr wrap="none" anchor="ctr"/>
            <a:lstStyle/>
            <a:p>
              <a:endParaRPr lang="zh-CN" altLang="en-US"/>
            </a:p>
          </p:txBody>
        </p:sp>
        <p:sp>
          <p:nvSpPr>
            <p:cNvPr id="94" name="Line 91"/>
            <p:cNvSpPr>
              <a:spLocks noChangeShapeType="1"/>
            </p:cNvSpPr>
            <p:nvPr/>
          </p:nvSpPr>
          <p:spPr bwMode="auto">
            <a:xfrm flipV="1">
              <a:off x="960" y="3072"/>
              <a:ext cx="0" cy="48"/>
            </a:xfrm>
            <a:prstGeom prst="line">
              <a:avLst/>
            </a:prstGeom>
            <a:noFill/>
            <a:ln w="38100">
              <a:solidFill>
                <a:schemeClr val="tx1"/>
              </a:solidFill>
              <a:round/>
              <a:headEnd/>
              <a:tailEnd/>
            </a:ln>
          </p:spPr>
          <p:txBody>
            <a:bodyPr wrap="none" anchor="ctr"/>
            <a:lstStyle/>
            <a:p>
              <a:endParaRPr lang="zh-CN" altLang="en-US"/>
            </a:p>
          </p:txBody>
        </p:sp>
        <p:sp>
          <p:nvSpPr>
            <p:cNvPr id="95" name="Line 92"/>
            <p:cNvSpPr>
              <a:spLocks noChangeShapeType="1"/>
            </p:cNvSpPr>
            <p:nvPr/>
          </p:nvSpPr>
          <p:spPr bwMode="auto">
            <a:xfrm flipV="1">
              <a:off x="864" y="3072"/>
              <a:ext cx="0" cy="48"/>
            </a:xfrm>
            <a:prstGeom prst="line">
              <a:avLst/>
            </a:prstGeom>
            <a:noFill/>
            <a:ln w="38100">
              <a:solidFill>
                <a:schemeClr val="tx1"/>
              </a:solidFill>
              <a:round/>
              <a:headEnd/>
              <a:tailEnd/>
            </a:ln>
          </p:spPr>
          <p:txBody>
            <a:bodyPr wrap="none" anchor="ctr"/>
            <a:lstStyle/>
            <a:p>
              <a:endParaRPr lang="zh-CN" altLang="en-US"/>
            </a:p>
          </p:txBody>
        </p:sp>
        <p:sp>
          <p:nvSpPr>
            <p:cNvPr id="96" name="Line 93"/>
            <p:cNvSpPr>
              <a:spLocks noChangeShapeType="1"/>
            </p:cNvSpPr>
            <p:nvPr/>
          </p:nvSpPr>
          <p:spPr bwMode="auto">
            <a:xfrm flipV="1">
              <a:off x="816" y="3072"/>
              <a:ext cx="0" cy="48"/>
            </a:xfrm>
            <a:prstGeom prst="line">
              <a:avLst/>
            </a:prstGeom>
            <a:noFill/>
            <a:ln w="38100">
              <a:solidFill>
                <a:schemeClr val="tx1"/>
              </a:solidFill>
              <a:round/>
              <a:headEnd/>
              <a:tailEnd/>
            </a:ln>
          </p:spPr>
          <p:txBody>
            <a:bodyPr wrap="none" anchor="ctr"/>
            <a:lstStyle/>
            <a:p>
              <a:endParaRPr lang="zh-CN" altLang="en-US"/>
            </a:p>
          </p:txBody>
        </p:sp>
      </p:grpSp>
      <p:grpSp>
        <p:nvGrpSpPr>
          <p:cNvPr id="97" name="Group 94"/>
          <p:cNvGrpSpPr>
            <a:grpSpLocks/>
          </p:cNvGrpSpPr>
          <p:nvPr/>
        </p:nvGrpSpPr>
        <p:grpSpPr bwMode="auto">
          <a:xfrm>
            <a:off x="1418654" y="1030710"/>
            <a:ext cx="76200" cy="3810000"/>
            <a:chOff x="768" y="384"/>
            <a:chExt cx="48" cy="2400"/>
          </a:xfrm>
        </p:grpSpPr>
        <p:sp>
          <p:nvSpPr>
            <p:cNvPr id="98" name="Line 95"/>
            <p:cNvSpPr>
              <a:spLocks noChangeShapeType="1"/>
            </p:cNvSpPr>
            <p:nvPr/>
          </p:nvSpPr>
          <p:spPr bwMode="auto">
            <a:xfrm>
              <a:off x="768" y="2784"/>
              <a:ext cx="48" cy="0"/>
            </a:xfrm>
            <a:prstGeom prst="line">
              <a:avLst/>
            </a:prstGeom>
            <a:noFill/>
            <a:ln w="38100">
              <a:solidFill>
                <a:schemeClr val="tx1"/>
              </a:solidFill>
              <a:round/>
              <a:headEnd/>
              <a:tailEnd/>
            </a:ln>
          </p:spPr>
          <p:txBody>
            <a:bodyPr wrap="none" anchor="ctr"/>
            <a:lstStyle/>
            <a:p>
              <a:endParaRPr lang="zh-CN" altLang="en-US"/>
            </a:p>
          </p:txBody>
        </p:sp>
        <p:sp>
          <p:nvSpPr>
            <p:cNvPr id="99" name="Line 96"/>
            <p:cNvSpPr>
              <a:spLocks noChangeShapeType="1"/>
            </p:cNvSpPr>
            <p:nvPr/>
          </p:nvSpPr>
          <p:spPr bwMode="auto">
            <a:xfrm>
              <a:off x="768" y="2400"/>
              <a:ext cx="48" cy="0"/>
            </a:xfrm>
            <a:prstGeom prst="line">
              <a:avLst/>
            </a:prstGeom>
            <a:noFill/>
            <a:ln w="38100">
              <a:solidFill>
                <a:schemeClr val="tx1"/>
              </a:solidFill>
              <a:round/>
              <a:headEnd/>
              <a:tailEnd/>
            </a:ln>
          </p:spPr>
          <p:txBody>
            <a:bodyPr wrap="none" anchor="ctr"/>
            <a:lstStyle/>
            <a:p>
              <a:endParaRPr lang="zh-CN" altLang="en-US"/>
            </a:p>
          </p:txBody>
        </p:sp>
        <p:sp>
          <p:nvSpPr>
            <p:cNvPr id="100" name="Line 97"/>
            <p:cNvSpPr>
              <a:spLocks noChangeShapeType="1"/>
            </p:cNvSpPr>
            <p:nvPr/>
          </p:nvSpPr>
          <p:spPr bwMode="auto">
            <a:xfrm>
              <a:off x="768" y="2064"/>
              <a:ext cx="48" cy="0"/>
            </a:xfrm>
            <a:prstGeom prst="line">
              <a:avLst/>
            </a:prstGeom>
            <a:noFill/>
            <a:ln w="38100">
              <a:solidFill>
                <a:schemeClr val="tx1"/>
              </a:solidFill>
              <a:round/>
              <a:headEnd/>
              <a:tailEnd/>
            </a:ln>
          </p:spPr>
          <p:txBody>
            <a:bodyPr wrap="none" anchor="ctr"/>
            <a:lstStyle/>
            <a:p>
              <a:endParaRPr lang="zh-CN" altLang="en-US"/>
            </a:p>
          </p:txBody>
        </p:sp>
        <p:sp>
          <p:nvSpPr>
            <p:cNvPr id="101" name="Line 98"/>
            <p:cNvSpPr>
              <a:spLocks noChangeShapeType="1"/>
            </p:cNvSpPr>
            <p:nvPr/>
          </p:nvSpPr>
          <p:spPr bwMode="auto">
            <a:xfrm>
              <a:off x="768" y="1728"/>
              <a:ext cx="48" cy="0"/>
            </a:xfrm>
            <a:prstGeom prst="line">
              <a:avLst/>
            </a:prstGeom>
            <a:noFill/>
            <a:ln w="38100">
              <a:solidFill>
                <a:schemeClr val="tx1"/>
              </a:solidFill>
              <a:round/>
              <a:headEnd/>
              <a:tailEnd/>
            </a:ln>
          </p:spPr>
          <p:txBody>
            <a:bodyPr wrap="none" anchor="ctr"/>
            <a:lstStyle/>
            <a:p>
              <a:endParaRPr lang="zh-CN" altLang="en-US"/>
            </a:p>
          </p:txBody>
        </p:sp>
        <p:sp>
          <p:nvSpPr>
            <p:cNvPr id="102" name="Line 99"/>
            <p:cNvSpPr>
              <a:spLocks noChangeShapeType="1"/>
            </p:cNvSpPr>
            <p:nvPr/>
          </p:nvSpPr>
          <p:spPr bwMode="auto">
            <a:xfrm>
              <a:off x="768" y="1392"/>
              <a:ext cx="48" cy="0"/>
            </a:xfrm>
            <a:prstGeom prst="line">
              <a:avLst/>
            </a:prstGeom>
            <a:noFill/>
            <a:ln w="38100">
              <a:solidFill>
                <a:schemeClr val="tx1"/>
              </a:solidFill>
              <a:round/>
              <a:headEnd/>
              <a:tailEnd/>
            </a:ln>
          </p:spPr>
          <p:txBody>
            <a:bodyPr wrap="none" anchor="ctr"/>
            <a:lstStyle/>
            <a:p>
              <a:endParaRPr lang="zh-CN" altLang="en-US"/>
            </a:p>
          </p:txBody>
        </p:sp>
        <p:sp>
          <p:nvSpPr>
            <p:cNvPr id="103" name="Line 100"/>
            <p:cNvSpPr>
              <a:spLocks noChangeShapeType="1"/>
            </p:cNvSpPr>
            <p:nvPr/>
          </p:nvSpPr>
          <p:spPr bwMode="auto">
            <a:xfrm>
              <a:off x="768" y="1056"/>
              <a:ext cx="48" cy="0"/>
            </a:xfrm>
            <a:prstGeom prst="line">
              <a:avLst/>
            </a:prstGeom>
            <a:noFill/>
            <a:ln w="38100">
              <a:solidFill>
                <a:schemeClr val="tx1"/>
              </a:solidFill>
              <a:round/>
              <a:headEnd/>
              <a:tailEnd/>
            </a:ln>
          </p:spPr>
          <p:txBody>
            <a:bodyPr wrap="none" anchor="ctr"/>
            <a:lstStyle/>
            <a:p>
              <a:endParaRPr lang="zh-CN" altLang="en-US"/>
            </a:p>
          </p:txBody>
        </p:sp>
        <p:sp>
          <p:nvSpPr>
            <p:cNvPr id="104" name="Line 101"/>
            <p:cNvSpPr>
              <a:spLocks noChangeShapeType="1"/>
            </p:cNvSpPr>
            <p:nvPr/>
          </p:nvSpPr>
          <p:spPr bwMode="auto">
            <a:xfrm>
              <a:off x="768" y="720"/>
              <a:ext cx="48" cy="0"/>
            </a:xfrm>
            <a:prstGeom prst="line">
              <a:avLst/>
            </a:prstGeom>
            <a:noFill/>
            <a:ln w="38100">
              <a:solidFill>
                <a:schemeClr val="tx1"/>
              </a:solidFill>
              <a:round/>
              <a:headEnd/>
              <a:tailEnd/>
            </a:ln>
          </p:spPr>
          <p:txBody>
            <a:bodyPr wrap="none" anchor="ctr"/>
            <a:lstStyle/>
            <a:p>
              <a:endParaRPr lang="zh-CN" altLang="en-US"/>
            </a:p>
          </p:txBody>
        </p:sp>
        <p:sp>
          <p:nvSpPr>
            <p:cNvPr id="105" name="Line 102"/>
            <p:cNvSpPr>
              <a:spLocks noChangeShapeType="1"/>
            </p:cNvSpPr>
            <p:nvPr/>
          </p:nvSpPr>
          <p:spPr bwMode="auto">
            <a:xfrm>
              <a:off x="768" y="384"/>
              <a:ext cx="48" cy="0"/>
            </a:xfrm>
            <a:prstGeom prst="line">
              <a:avLst/>
            </a:prstGeom>
            <a:noFill/>
            <a:ln w="38100">
              <a:solidFill>
                <a:schemeClr val="tx1"/>
              </a:solidFill>
              <a:round/>
              <a:headEnd/>
              <a:tailEnd/>
            </a:ln>
          </p:spPr>
          <p:txBody>
            <a:bodyPr wrap="none" anchor="ctr"/>
            <a:lstStyle/>
            <a:p>
              <a:endParaRPr lang="zh-CN" altLang="en-US"/>
            </a:p>
          </p:txBody>
        </p:sp>
      </p:grpSp>
      <p:grpSp>
        <p:nvGrpSpPr>
          <p:cNvPr id="106" name="Group 103"/>
          <p:cNvGrpSpPr>
            <a:grpSpLocks/>
          </p:cNvGrpSpPr>
          <p:nvPr/>
        </p:nvGrpSpPr>
        <p:grpSpPr bwMode="auto">
          <a:xfrm>
            <a:off x="5228654" y="4840710"/>
            <a:ext cx="3505200" cy="533400"/>
            <a:chOff x="3168" y="2784"/>
            <a:chExt cx="2208" cy="336"/>
          </a:xfrm>
        </p:grpSpPr>
        <p:sp>
          <p:nvSpPr>
            <p:cNvPr id="107" name="Line 104"/>
            <p:cNvSpPr>
              <a:spLocks noChangeShapeType="1"/>
            </p:cNvSpPr>
            <p:nvPr/>
          </p:nvSpPr>
          <p:spPr bwMode="auto">
            <a:xfrm flipH="1">
              <a:off x="3168" y="2880"/>
              <a:ext cx="384" cy="144"/>
            </a:xfrm>
            <a:prstGeom prst="line">
              <a:avLst/>
            </a:prstGeom>
            <a:noFill/>
            <a:ln w="38100">
              <a:solidFill>
                <a:schemeClr val="tx1"/>
              </a:solidFill>
              <a:round/>
              <a:headEnd/>
              <a:tailEnd type="triangle" w="med" len="med"/>
            </a:ln>
          </p:spPr>
          <p:txBody>
            <a:bodyPr wrap="none" anchor="ctr"/>
            <a:lstStyle/>
            <a:p>
              <a:endParaRPr lang="zh-CN" altLang="en-US"/>
            </a:p>
          </p:txBody>
        </p:sp>
        <p:grpSp>
          <p:nvGrpSpPr>
            <p:cNvPr id="108" name="Group 105"/>
            <p:cNvGrpSpPr>
              <a:grpSpLocks/>
            </p:cNvGrpSpPr>
            <p:nvPr/>
          </p:nvGrpSpPr>
          <p:grpSpPr bwMode="auto">
            <a:xfrm>
              <a:off x="3264" y="2784"/>
              <a:ext cx="2112" cy="336"/>
              <a:chOff x="3264" y="2784"/>
              <a:chExt cx="2112" cy="336"/>
            </a:xfrm>
          </p:grpSpPr>
          <p:sp>
            <p:nvSpPr>
              <p:cNvPr id="109" name="Text Box 106"/>
              <p:cNvSpPr txBox="1">
                <a:spLocks noChangeArrowheads="1"/>
              </p:cNvSpPr>
              <p:nvPr/>
            </p:nvSpPr>
            <p:spPr bwMode="auto">
              <a:xfrm>
                <a:off x="3792" y="2784"/>
                <a:ext cx="1012" cy="212"/>
              </a:xfrm>
              <a:prstGeom prst="rect">
                <a:avLst/>
              </a:prstGeom>
              <a:noFill/>
              <a:ln w="38100">
                <a:noFill/>
                <a:miter lim="800000"/>
                <a:headEnd/>
                <a:tailEnd/>
              </a:ln>
            </p:spPr>
            <p:txBody>
              <a:bodyPr wrap="none">
                <a:spAutoFit/>
              </a:bodyPr>
              <a:lstStyle/>
              <a:p>
                <a:pPr eaLnBrk="0" hangingPunct="0"/>
                <a:r>
                  <a:rPr kumimoji="0" lang="zh-CN" altLang="en-US" sz="1600">
                    <a:solidFill>
                      <a:srgbClr val="FF5050"/>
                    </a:solidFill>
                    <a:latin typeface="Times New Roman" pitchFamily="18" charset="0"/>
                  </a:rPr>
                  <a:t>均匀分成</a:t>
                </a:r>
                <a:r>
                  <a:rPr kumimoji="0" lang="en-US" altLang="zh-CN" sz="1600">
                    <a:solidFill>
                      <a:srgbClr val="FF5050"/>
                    </a:solidFill>
                    <a:latin typeface="Times New Roman" pitchFamily="18" charset="0"/>
                  </a:rPr>
                  <a:t>16</a:t>
                </a:r>
                <a:r>
                  <a:rPr kumimoji="0" lang="zh-CN" altLang="en-US" sz="1600">
                    <a:solidFill>
                      <a:srgbClr val="FF5050"/>
                    </a:solidFill>
                    <a:latin typeface="Times New Roman" pitchFamily="18" charset="0"/>
                  </a:rPr>
                  <a:t>等份</a:t>
                </a:r>
                <a:endParaRPr kumimoji="0" lang="zh-CN" altLang="en-US" sz="1600">
                  <a:latin typeface="Times New Roman" pitchFamily="18" charset="0"/>
                </a:endParaRPr>
              </a:p>
            </p:txBody>
          </p:sp>
          <p:grpSp>
            <p:nvGrpSpPr>
              <p:cNvPr id="110" name="Group 107"/>
              <p:cNvGrpSpPr>
                <a:grpSpLocks/>
              </p:cNvGrpSpPr>
              <p:nvPr/>
            </p:nvGrpSpPr>
            <p:grpSpPr bwMode="auto">
              <a:xfrm>
                <a:off x="3264" y="2880"/>
                <a:ext cx="2112" cy="240"/>
                <a:chOff x="3264" y="2880"/>
                <a:chExt cx="2112" cy="240"/>
              </a:xfrm>
            </p:grpSpPr>
            <p:grpSp>
              <p:nvGrpSpPr>
                <p:cNvPr id="111" name="Group 108"/>
                <p:cNvGrpSpPr>
                  <a:grpSpLocks/>
                </p:cNvGrpSpPr>
                <p:nvPr/>
              </p:nvGrpSpPr>
              <p:grpSpPr bwMode="auto">
                <a:xfrm>
                  <a:off x="3264" y="3024"/>
                  <a:ext cx="2016" cy="96"/>
                  <a:chOff x="3264" y="3216"/>
                  <a:chExt cx="2016" cy="96"/>
                </a:xfrm>
              </p:grpSpPr>
              <p:sp>
                <p:nvSpPr>
                  <p:cNvPr id="115" name="Line 109"/>
                  <p:cNvSpPr>
                    <a:spLocks noChangeShapeType="1"/>
                  </p:cNvSpPr>
                  <p:nvPr/>
                </p:nvSpPr>
                <p:spPr bwMode="auto">
                  <a:xfrm>
                    <a:off x="4272" y="3216"/>
                    <a:ext cx="0" cy="96"/>
                  </a:xfrm>
                  <a:prstGeom prst="line">
                    <a:avLst/>
                  </a:prstGeom>
                  <a:noFill/>
                  <a:ln w="38100">
                    <a:solidFill>
                      <a:srgbClr val="FF5050"/>
                    </a:solidFill>
                    <a:round/>
                    <a:headEnd/>
                    <a:tailEnd/>
                  </a:ln>
                </p:spPr>
                <p:txBody>
                  <a:bodyPr wrap="none" anchor="ctr"/>
                  <a:lstStyle/>
                  <a:p>
                    <a:endParaRPr lang="zh-CN" altLang="en-US"/>
                  </a:p>
                </p:txBody>
              </p:sp>
              <p:sp>
                <p:nvSpPr>
                  <p:cNvPr id="116" name="Line 110"/>
                  <p:cNvSpPr>
                    <a:spLocks noChangeShapeType="1"/>
                  </p:cNvSpPr>
                  <p:nvPr/>
                </p:nvSpPr>
                <p:spPr bwMode="auto">
                  <a:xfrm>
                    <a:off x="3696" y="3216"/>
                    <a:ext cx="0" cy="96"/>
                  </a:xfrm>
                  <a:prstGeom prst="line">
                    <a:avLst/>
                  </a:prstGeom>
                  <a:noFill/>
                  <a:ln w="38100">
                    <a:solidFill>
                      <a:srgbClr val="FF5050"/>
                    </a:solidFill>
                    <a:round/>
                    <a:headEnd/>
                    <a:tailEnd/>
                  </a:ln>
                </p:spPr>
                <p:txBody>
                  <a:bodyPr wrap="none" anchor="ctr"/>
                  <a:lstStyle/>
                  <a:p>
                    <a:endParaRPr lang="zh-CN" altLang="en-US"/>
                  </a:p>
                </p:txBody>
              </p:sp>
              <p:sp>
                <p:nvSpPr>
                  <p:cNvPr id="117" name="Line 111"/>
                  <p:cNvSpPr>
                    <a:spLocks noChangeShapeType="1"/>
                  </p:cNvSpPr>
                  <p:nvPr/>
                </p:nvSpPr>
                <p:spPr bwMode="auto">
                  <a:xfrm>
                    <a:off x="3984" y="3216"/>
                    <a:ext cx="0" cy="96"/>
                  </a:xfrm>
                  <a:prstGeom prst="line">
                    <a:avLst/>
                  </a:prstGeom>
                  <a:noFill/>
                  <a:ln w="38100">
                    <a:solidFill>
                      <a:srgbClr val="FF5050"/>
                    </a:solidFill>
                    <a:round/>
                    <a:headEnd/>
                    <a:tailEnd/>
                  </a:ln>
                </p:spPr>
                <p:txBody>
                  <a:bodyPr wrap="none" anchor="ctr"/>
                  <a:lstStyle/>
                  <a:p>
                    <a:endParaRPr lang="zh-CN" altLang="en-US"/>
                  </a:p>
                </p:txBody>
              </p:sp>
              <p:sp>
                <p:nvSpPr>
                  <p:cNvPr id="118" name="Line 112"/>
                  <p:cNvSpPr>
                    <a:spLocks noChangeShapeType="1"/>
                  </p:cNvSpPr>
                  <p:nvPr/>
                </p:nvSpPr>
                <p:spPr bwMode="auto">
                  <a:xfrm>
                    <a:off x="3408" y="3216"/>
                    <a:ext cx="0" cy="96"/>
                  </a:xfrm>
                  <a:prstGeom prst="line">
                    <a:avLst/>
                  </a:prstGeom>
                  <a:noFill/>
                  <a:ln w="38100">
                    <a:solidFill>
                      <a:srgbClr val="FF5050"/>
                    </a:solidFill>
                    <a:round/>
                    <a:headEnd/>
                    <a:tailEnd/>
                  </a:ln>
                </p:spPr>
                <p:txBody>
                  <a:bodyPr wrap="none" anchor="ctr"/>
                  <a:lstStyle/>
                  <a:p>
                    <a:endParaRPr lang="zh-CN" altLang="en-US"/>
                  </a:p>
                </p:txBody>
              </p:sp>
              <p:sp>
                <p:nvSpPr>
                  <p:cNvPr id="119" name="Line 113"/>
                  <p:cNvSpPr>
                    <a:spLocks noChangeShapeType="1"/>
                  </p:cNvSpPr>
                  <p:nvPr/>
                </p:nvSpPr>
                <p:spPr bwMode="auto">
                  <a:xfrm>
                    <a:off x="4848" y="3216"/>
                    <a:ext cx="0" cy="96"/>
                  </a:xfrm>
                  <a:prstGeom prst="line">
                    <a:avLst/>
                  </a:prstGeom>
                  <a:noFill/>
                  <a:ln w="38100">
                    <a:solidFill>
                      <a:srgbClr val="FF5050"/>
                    </a:solidFill>
                    <a:round/>
                    <a:headEnd/>
                    <a:tailEnd/>
                  </a:ln>
                </p:spPr>
                <p:txBody>
                  <a:bodyPr wrap="none" anchor="ctr"/>
                  <a:lstStyle/>
                  <a:p>
                    <a:endParaRPr lang="zh-CN" altLang="en-US"/>
                  </a:p>
                </p:txBody>
              </p:sp>
              <p:sp>
                <p:nvSpPr>
                  <p:cNvPr id="120" name="Line 114"/>
                  <p:cNvSpPr>
                    <a:spLocks noChangeShapeType="1"/>
                  </p:cNvSpPr>
                  <p:nvPr/>
                </p:nvSpPr>
                <p:spPr bwMode="auto">
                  <a:xfrm>
                    <a:off x="4560" y="3216"/>
                    <a:ext cx="0" cy="96"/>
                  </a:xfrm>
                  <a:prstGeom prst="line">
                    <a:avLst/>
                  </a:prstGeom>
                  <a:noFill/>
                  <a:ln w="38100">
                    <a:solidFill>
                      <a:srgbClr val="FF5050"/>
                    </a:solidFill>
                    <a:round/>
                    <a:headEnd/>
                    <a:tailEnd/>
                  </a:ln>
                </p:spPr>
                <p:txBody>
                  <a:bodyPr wrap="none" anchor="ctr"/>
                  <a:lstStyle/>
                  <a:p>
                    <a:endParaRPr lang="zh-CN" altLang="en-US"/>
                  </a:p>
                </p:txBody>
              </p:sp>
              <p:sp>
                <p:nvSpPr>
                  <p:cNvPr id="121" name="Line 115"/>
                  <p:cNvSpPr>
                    <a:spLocks noChangeShapeType="1"/>
                  </p:cNvSpPr>
                  <p:nvPr/>
                </p:nvSpPr>
                <p:spPr bwMode="auto">
                  <a:xfrm>
                    <a:off x="5136" y="3216"/>
                    <a:ext cx="0" cy="96"/>
                  </a:xfrm>
                  <a:prstGeom prst="line">
                    <a:avLst/>
                  </a:prstGeom>
                  <a:noFill/>
                  <a:ln w="38100">
                    <a:solidFill>
                      <a:srgbClr val="FF5050"/>
                    </a:solidFill>
                    <a:round/>
                    <a:headEnd/>
                    <a:tailEnd/>
                  </a:ln>
                </p:spPr>
                <p:txBody>
                  <a:bodyPr wrap="none" anchor="ctr"/>
                  <a:lstStyle/>
                  <a:p>
                    <a:endParaRPr lang="zh-CN" altLang="en-US"/>
                  </a:p>
                </p:txBody>
              </p:sp>
              <p:sp>
                <p:nvSpPr>
                  <p:cNvPr id="122" name="Line 116"/>
                  <p:cNvSpPr>
                    <a:spLocks noChangeShapeType="1"/>
                  </p:cNvSpPr>
                  <p:nvPr/>
                </p:nvSpPr>
                <p:spPr bwMode="auto">
                  <a:xfrm>
                    <a:off x="3264" y="3216"/>
                    <a:ext cx="0" cy="96"/>
                  </a:xfrm>
                  <a:prstGeom prst="line">
                    <a:avLst/>
                  </a:prstGeom>
                  <a:noFill/>
                  <a:ln w="38100">
                    <a:solidFill>
                      <a:srgbClr val="FF5050"/>
                    </a:solidFill>
                    <a:round/>
                    <a:headEnd/>
                    <a:tailEnd/>
                  </a:ln>
                </p:spPr>
                <p:txBody>
                  <a:bodyPr wrap="none" anchor="ctr"/>
                  <a:lstStyle/>
                  <a:p>
                    <a:endParaRPr lang="zh-CN" altLang="en-US"/>
                  </a:p>
                </p:txBody>
              </p:sp>
              <p:sp>
                <p:nvSpPr>
                  <p:cNvPr id="123" name="Line 117"/>
                  <p:cNvSpPr>
                    <a:spLocks noChangeShapeType="1"/>
                  </p:cNvSpPr>
                  <p:nvPr/>
                </p:nvSpPr>
                <p:spPr bwMode="auto">
                  <a:xfrm>
                    <a:off x="3552" y="3216"/>
                    <a:ext cx="0" cy="96"/>
                  </a:xfrm>
                  <a:prstGeom prst="line">
                    <a:avLst/>
                  </a:prstGeom>
                  <a:noFill/>
                  <a:ln w="38100">
                    <a:solidFill>
                      <a:srgbClr val="FF5050"/>
                    </a:solidFill>
                    <a:round/>
                    <a:headEnd/>
                    <a:tailEnd/>
                  </a:ln>
                </p:spPr>
                <p:txBody>
                  <a:bodyPr wrap="none" anchor="ctr"/>
                  <a:lstStyle/>
                  <a:p>
                    <a:endParaRPr lang="zh-CN" altLang="en-US"/>
                  </a:p>
                </p:txBody>
              </p:sp>
              <p:sp>
                <p:nvSpPr>
                  <p:cNvPr id="124" name="Line 118"/>
                  <p:cNvSpPr>
                    <a:spLocks noChangeShapeType="1"/>
                  </p:cNvSpPr>
                  <p:nvPr/>
                </p:nvSpPr>
                <p:spPr bwMode="auto">
                  <a:xfrm>
                    <a:off x="3840" y="3216"/>
                    <a:ext cx="0" cy="96"/>
                  </a:xfrm>
                  <a:prstGeom prst="line">
                    <a:avLst/>
                  </a:prstGeom>
                  <a:noFill/>
                  <a:ln w="38100">
                    <a:solidFill>
                      <a:srgbClr val="FF5050"/>
                    </a:solidFill>
                    <a:round/>
                    <a:headEnd/>
                    <a:tailEnd/>
                  </a:ln>
                </p:spPr>
                <p:txBody>
                  <a:bodyPr wrap="none" anchor="ctr"/>
                  <a:lstStyle/>
                  <a:p>
                    <a:endParaRPr lang="zh-CN" altLang="en-US"/>
                  </a:p>
                </p:txBody>
              </p:sp>
              <p:sp>
                <p:nvSpPr>
                  <p:cNvPr id="125" name="Line 119"/>
                  <p:cNvSpPr>
                    <a:spLocks noChangeShapeType="1"/>
                  </p:cNvSpPr>
                  <p:nvPr/>
                </p:nvSpPr>
                <p:spPr bwMode="auto">
                  <a:xfrm>
                    <a:off x="4128" y="3216"/>
                    <a:ext cx="0" cy="96"/>
                  </a:xfrm>
                  <a:prstGeom prst="line">
                    <a:avLst/>
                  </a:prstGeom>
                  <a:noFill/>
                  <a:ln w="38100">
                    <a:solidFill>
                      <a:srgbClr val="FF5050"/>
                    </a:solidFill>
                    <a:round/>
                    <a:headEnd/>
                    <a:tailEnd/>
                  </a:ln>
                </p:spPr>
                <p:txBody>
                  <a:bodyPr wrap="none" anchor="ctr"/>
                  <a:lstStyle/>
                  <a:p>
                    <a:endParaRPr lang="zh-CN" altLang="en-US"/>
                  </a:p>
                </p:txBody>
              </p:sp>
              <p:sp>
                <p:nvSpPr>
                  <p:cNvPr id="126" name="Line 120"/>
                  <p:cNvSpPr>
                    <a:spLocks noChangeShapeType="1"/>
                  </p:cNvSpPr>
                  <p:nvPr/>
                </p:nvSpPr>
                <p:spPr bwMode="auto">
                  <a:xfrm>
                    <a:off x="4416" y="3216"/>
                    <a:ext cx="0" cy="96"/>
                  </a:xfrm>
                  <a:prstGeom prst="line">
                    <a:avLst/>
                  </a:prstGeom>
                  <a:noFill/>
                  <a:ln w="38100">
                    <a:solidFill>
                      <a:srgbClr val="FF5050"/>
                    </a:solidFill>
                    <a:round/>
                    <a:headEnd/>
                    <a:tailEnd/>
                  </a:ln>
                </p:spPr>
                <p:txBody>
                  <a:bodyPr wrap="none" anchor="ctr"/>
                  <a:lstStyle/>
                  <a:p>
                    <a:endParaRPr lang="zh-CN" altLang="en-US"/>
                  </a:p>
                </p:txBody>
              </p:sp>
              <p:sp>
                <p:nvSpPr>
                  <p:cNvPr id="127" name="Line 121"/>
                  <p:cNvSpPr>
                    <a:spLocks noChangeShapeType="1"/>
                  </p:cNvSpPr>
                  <p:nvPr/>
                </p:nvSpPr>
                <p:spPr bwMode="auto">
                  <a:xfrm>
                    <a:off x="4704" y="3216"/>
                    <a:ext cx="0" cy="96"/>
                  </a:xfrm>
                  <a:prstGeom prst="line">
                    <a:avLst/>
                  </a:prstGeom>
                  <a:noFill/>
                  <a:ln w="38100">
                    <a:solidFill>
                      <a:srgbClr val="FF5050"/>
                    </a:solidFill>
                    <a:round/>
                    <a:headEnd/>
                    <a:tailEnd/>
                  </a:ln>
                </p:spPr>
                <p:txBody>
                  <a:bodyPr wrap="none" anchor="ctr"/>
                  <a:lstStyle/>
                  <a:p>
                    <a:endParaRPr lang="zh-CN" altLang="en-US"/>
                  </a:p>
                </p:txBody>
              </p:sp>
              <p:sp>
                <p:nvSpPr>
                  <p:cNvPr id="128" name="Line 122"/>
                  <p:cNvSpPr>
                    <a:spLocks noChangeShapeType="1"/>
                  </p:cNvSpPr>
                  <p:nvPr/>
                </p:nvSpPr>
                <p:spPr bwMode="auto">
                  <a:xfrm>
                    <a:off x="4992" y="3216"/>
                    <a:ext cx="0" cy="96"/>
                  </a:xfrm>
                  <a:prstGeom prst="line">
                    <a:avLst/>
                  </a:prstGeom>
                  <a:noFill/>
                  <a:ln w="38100">
                    <a:solidFill>
                      <a:srgbClr val="FF5050"/>
                    </a:solidFill>
                    <a:round/>
                    <a:headEnd/>
                    <a:tailEnd/>
                  </a:ln>
                </p:spPr>
                <p:txBody>
                  <a:bodyPr wrap="none" anchor="ctr"/>
                  <a:lstStyle/>
                  <a:p>
                    <a:endParaRPr lang="zh-CN" altLang="en-US"/>
                  </a:p>
                </p:txBody>
              </p:sp>
              <p:sp>
                <p:nvSpPr>
                  <p:cNvPr id="129" name="Line 123"/>
                  <p:cNvSpPr>
                    <a:spLocks noChangeShapeType="1"/>
                  </p:cNvSpPr>
                  <p:nvPr/>
                </p:nvSpPr>
                <p:spPr bwMode="auto">
                  <a:xfrm>
                    <a:off x="5280" y="3216"/>
                    <a:ext cx="0" cy="96"/>
                  </a:xfrm>
                  <a:prstGeom prst="line">
                    <a:avLst/>
                  </a:prstGeom>
                  <a:noFill/>
                  <a:ln w="38100">
                    <a:solidFill>
                      <a:srgbClr val="FF5050"/>
                    </a:solidFill>
                    <a:round/>
                    <a:headEnd/>
                    <a:tailEnd/>
                  </a:ln>
                </p:spPr>
                <p:txBody>
                  <a:bodyPr wrap="none" anchor="ctr"/>
                  <a:lstStyle/>
                  <a:p>
                    <a:endParaRPr lang="zh-CN" altLang="en-US"/>
                  </a:p>
                </p:txBody>
              </p:sp>
            </p:grpSp>
            <p:sp>
              <p:nvSpPr>
                <p:cNvPr id="112" name="Line 124"/>
                <p:cNvSpPr>
                  <a:spLocks noChangeShapeType="1"/>
                </p:cNvSpPr>
                <p:nvPr/>
              </p:nvSpPr>
              <p:spPr bwMode="auto">
                <a:xfrm flipH="1">
                  <a:off x="3552" y="2880"/>
                  <a:ext cx="144" cy="0"/>
                </a:xfrm>
                <a:prstGeom prst="line">
                  <a:avLst/>
                </a:prstGeom>
                <a:noFill/>
                <a:ln w="38100">
                  <a:solidFill>
                    <a:schemeClr val="tx1"/>
                  </a:solidFill>
                  <a:round/>
                  <a:headEnd/>
                  <a:tailEnd/>
                </a:ln>
              </p:spPr>
              <p:txBody>
                <a:bodyPr wrap="none" anchor="ctr"/>
                <a:lstStyle/>
                <a:p>
                  <a:endParaRPr lang="zh-CN" altLang="en-US"/>
                </a:p>
              </p:txBody>
            </p:sp>
            <p:sp>
              <p:nvSpPr>
                <p:cNvPr id="113" name="Line 125"/>
                <p:cNvSpPr>
                  <a:spLocks noChangeShapeType="1"/>
                </p:cNvSpPr>
                <p:nvPr/>
              </p:nvSpPr>
              <p:spPr bwMode="auto">
                <a:xfrm>
                  <a:off x="4896" y="2880"/>
                  <a:ext cx="96" cy="0"/>
                </a:xfrm>
                <a:prstGeom prst="line">
                  <a:avLst/>
                </a:prstGeom>
                <a:noFill/>
                <a:ln w="38100">
                  <a:solidFill>
                    <a:schemeClr val="tx1"/>
                  </a:solidFill>
                  <a:round/>
                  <a:headEnd/>
                  <a:tailEnd/>
                </a:ln>
              </p:spPr>
              <p:txBody>
                <a:bodyPr wrap="none" anchor="ctr"/>
                <a:lstStyle/>
                <a:p>
                  <a:endParaRPr lang="zh-CN" altLang="en-US"/>
                </a:p>
              </p:txBody>
            </p:sp>
            <p:sp>
              <p:nvSpPr>
                <p:cNvPr id="114" name="Line 126"/>
                <p:cNvSpPr>
                  <a:spLocks noChangeShapeType="1"/>
                </p:cNvSpPr>
                <p:nvPr/>
              </p:nvSpPr>
              <p:spPr bwMode="auto">
                <a:xfrm>
                  <a:off x="4992" y="2880"/>
                  <a:ext cx="384" cy="96"/>
                </a:xfrm>
                <a:prstGeom prst="line">
                  <a:avLst/>
                </a:prstGeom>
                <a:noFill/>
                <a:ln w="38100">
                  <a:solidFill>
                    <a:schemeClr val="tx1"/>
                  </a:solidFill>
                  <a:round/>
                  <a:headEnd/>
                  <a:tailEnd type="triangle" w="med" len="med"/>
                </a:ln>
              </p:spPr>
              <p:txBody>
                <a:bodyPr wrap="none" anchor="ctr"/>
                <a:lstStyle/>
                <a:p>
                  <a:endParaRPr lang="zh-CN" altLang="en-US"/>
                </a:p>
              </p:txBody>
            </p:sp>
          </p:grpSp>
        </p:grpSp>
      </p:grpSp>
      <p:sp>
        <p:nvSpPr>
          <p:cNvPr id="130" name="Text Box 127"/>
          <p:cNvSpPr txBox="1">
            <a:spLocks noChangeArrowheads="1"/>
          </p:cNvSpPr>
          <p:nvPr/>
        </p:nvSpPr>
        <p:spPr bwMode="auto">
          <a:xfrm>
            <a:off x="5092129" y="5336010"/>
            <a:ext cx="273050" cy="304800"/>
          </a:xfrm>
          <a:prstGeom prst="rect">
            <a:avLst/>
          </a:prstGeom>
          <a:noFill/>
          <a:ln w="9525">
            <a:noFill/>
            <a:miter lim="800000"/>
            <a:headEnd/>
            <a:tailEnd/>
          </a:ln>
        </p:spPr>
        <p:txBody>
          <a:bodyPr wrap="none" anchor="ctr">
            <a:spAutoFit/>
          </a:bodyPr>
          <a:lstStyle/>
          <a:p>
            <a:pPr algn="ctr" eaLnBrk="0" hangingPunct="0">
              <a:spcBef>
                <a:spcPct val="50000"/>
              </a:spcBef>
            </a:pPr>
            <a:r>
              <a:rPr kumimoji="0" lang="en-US" altLang="zh-CN" sz="1400" b="1">
                <a:latin typeface="Times New Roman" pitchFamily="18" charset="0"/>
                <a:ea typeface="隶书" pitchFamily="49" charset="-122"/>
              </a:rPr>
              <a:t>1</a:t>
            </a:r>
            <a:endParaRPr kumimoji="0" lang="en-US" altLang="zh-CN" sz="1800" b="1">
              <a:latin typeface="Times New Roman" pitchFamily="18" charset="0"/>
              <a:ea typeface="隶书"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ppt_w/2"/>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ppt_w</p:attrName>
                                        </p:attrNameLst>
                                      </p:cBhvr>
                                      <p:tavLst>
                                        <p:tav tm="0">
                                          <p:val>
                                            <p:fltVal val="0"/>
                                          </p:val>
                                        </p:tav>
                                        <p:tav tm="100000">
                                          <p:val>
                                            <p:strVal val="#ppt_w"/>
                                          </p:val>
                                        </p:tav>
                                      </p:tavLst>
                                    </p:anim>
                                    <p:anim calcmode="lin" valueType="num">
                                      <p:cBhvr>
                                        <p:cTn id="10"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11" fill="hold">
                      <p:stCondLst>
                        <p:cond delay="indefinite"/>
                      </p:stCondLst>
                      <p:childTnLst>
                        <p:par>
                          <p:cTn id="12" fill="hold">
                            <p:stCondLst>
                              <p:cond delay="0"/>
                            </p:stCondLst>
                            <p:childTnLst>
                              <p:par>
                                <p:cTn id="13" presetID="17" presetClass="entr" presetSubtype="4"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500" fill="hold"/>
                                        <p:tgtEl>
                                          <p:spTgt spid="17"/>
                                        </p:tgtEl>
                                        <p:attrNameLst>
                                          <p:attrName>ppt_x</p:attrName>
                                        </p:attrNameLst>
                                      </p:cBhvr>
                                      <p:tavLst>
                                        <p:tav tm="0">
                                          <p:val>
                                            <p:strVal val="#ppt_x"/>
                                          </p:val>
                                        </p:tav>
                                        <p:tav tm="100000">
                                          <p:val>
                                            <p:strVal val="#ppt_x"/>
                                          </p:val>
                                        </p:tav>
                                      </p:tavLst>
                                    </p:anim>
                                    <p:anim calcmode="lin" valueType="num">
                                      <p:cBhvr>
                                        <p:cTn id="16" dur="500" fill="hold"/>
                                        <p:tgtEl>
                                          <p:spTgt spid="17"/>
                                        </p:tgtEl>
                                        <p:attrNameLst>
                                          <p:attrName>ppt_y</p:attrName>
                                        </p:attrNameLst>
                                      </p:cBhvr>
                                      <p:tavLst>
                                        <p:tav tm="0">
                                          <p:val>
                                            <p:strVal val="#ppt_y+#ppt_h/2"/>
                                          </p:val>
                                        </p:tav>
                                        <p:tav tm="100000">
                                          <p:val>
                                            <p:strVal val="#ppt_y"/>
                                          </p:val>
                                        </p:tav>
                                      </p:tavLst>
                                    </p:anim>
                                    <p:anim calcmode="lin" valueType="num">
                                      <p:cBhvr>
                                        <p:cTn id="17" dur="500" fill="hold"/>
                                        <p:tgtEl>
                                          <p:spTgt spid="17"/>
                                        </p:tgtEl>
                                        <p:attrNameLst>
                                          <p:attrName>ppt_w</p:attrName>
                                        </p:attrNameLst>
                                      </p:cBhvr>
                                      <p:tavLst>
                                        <p:tav tm="0">
                                          <p:val>
                                            <p:strVal val="#ppt_w"/>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childTnLst>
                                </p:cTn>
                              </p:par>
                            </p:childTnLst>
                          </p:cTn>
                        </p:par>
                      </p:childTnLst>
                    </p:cTn>
                  </p:par>
                  <p:par>
                    <p:cTn id="19" fill="hold">
                      <p:stCondLst>
                        <p:cond delay="indefinite"/>
                      </p:stCondLst>
                      <p:childTnLst>
                        <p:par>
                          <p:cTn id="20" fill="hold">
                            <p:stCondLst>
                              <p:cond delay="0"/>
                            </p:stCondLst>
                            <p:childTnLst>
                              <p:par>
                                <p:cTn id="21" presetID="18" presetClass="entr" presetSubtype="3"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strips(upRight)">
                                      <p:cBhvr>
                                        <p:cTn id="23" dur="500"/>
                                        <p:tgtEl>
                                          <p:spTgt spid="26"/>
                                        </p:tgtEl>
                                      </p:cBhvr>
                                    </p:animEffect>
                                  </p:childTnLst>
                                </p:cTn>
                              </p:par>
                            </p:childTnLst>
                          </p:cTn>
                        </p:par>
                      </p:childTnLst>
                    </p:cTn>
                  </p:par>
                  <p:par>
                    <p:cTn id="24" fill="hold">
                      <p:stCondLst>
                        <p:cond delay="indefinite"/>
                      </p:stCondLst>
                      <p:childTnLst>
                        <p:par>
                          <p:cTn id="25" fill="hold">
                            <p:stCondLst>
                              <p:cond delay="0"/>
                            </p:stCondLst>
                            <p:childTnLst>
                              <p:par>
                                <p:cTn id="26" presetID="24" presetClass="entr" presetSubtype="0" fill="hold" nodeType="clickEffect">
                                  <p:stCondLst>
                                    <p:cond delay="0"/>
                                  </p:stCondLst>
                                  <p:childTnLst>
                                    <p:set>
                                      <p:cBhvr>
                                        <p:cTn id="27" dur="1" fill="hold">
                                          <p:stCondLst>
                                            <p:cond delay="499"/>
                                          </p:stCondLst>
                                        </p:cTn>
                                        <p:tgtEl>
                                          <p:spTgt spid="106"/>
                                        </p:tgtEl>
                                        <p:attrNameLst>
                                          <p:attrName>style.visibility</p:attrName>
                                        </p:attrNameLst>
                                      </p:cBhvr>
                                      <p:to>
                                        <p:strVal val="visible"/>
                                      </p:to>
                                    </p:set>
                                    <p:anim to="" calcmode="lin" valueType="num">
                                      <p:cBhvr>
                                        <p:cTn id="28" dur="1" fill="hold"/>
                                        <p:tgtEl>
                                          <p:spTgt spid="106"/>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A=87.6</a:t>
            </a:r>
            <a:r>
              <a:rPr lang="zh-CN" altLang="en-US" dirty="0" smtClean="0">
                <a:latin typeface="Times New Roman" pitchFamily="18" charset="0"/>
              </a:rPr>
              <a:t>与 </a:t>
            </a:r>
            <a:r>
              <a:rPr lang="en-US" altLang="zh-CN" dirty="0" smtClean="0">
                <a:latin typeface="Times New Roman" pitchFamily="18" charset="0"/>
              </a:rPr>
              <a:t>13 </a:t>
            </a:r>
            <a:r>
              <a:rPr lang="zh-CN" altLang="en-US" dirty="0" smtClean="0">
                <a:latin typeface="Times New Roman" pitchFamily="18" charset="0"/>
              </a:rPr>
              <a:t>折线压缩特性的比较</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6" name="Group 100"/>
          <p:cNvGraphicFramePr>
            <a:graphicFrameLocks noGrp="1"/>
          </p:cNvGraphicFramePr>
          <p:nvPr/>
        </p:nvGraphicFramePr>
        <p:xfrm>
          <a:off x="972071" y="1556792"/>
          <a:ext cx="7272337" cy="4215766"/>
        </p:xfrm>
        <a:graphic>
          <a:graphicData uri="http://schemas.openxmlformats.org/drawingml/2006/table">
            <a:tbl>
              <a:tblPr/>
              <a:tblGrid>
                <a:gridCol w="762000"/>
                <a:gridCol w="762000"/>
                <a:gridCol w="228600"/>
                <a:gridCol w="533400"/>
                <a:gridCol w="381000"/>
                <a:gridCol w="338137"/>
                <a:gridCol w="423863"/>
                <a:gridCol w="338137"/>
                <a:gridCol w="304800"/>
                <a:gridCol w="457200"/>
                <a:gridCol w="304800"/>
                <a:gridCol w="457200"/>
                <a:gridCol w="304800"/>
                <a:gridCol w="457200"/>
                <a:gridCol w="355600"/>
                <a:gridCol w="406400"/>
                <a:gridCol w="457200"/>
              </a:tblGrid>
              <a:tr h="73818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y</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83820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984250">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宋体" charset="-122"/>
                        </a:rPr>
                        <a:t>按折线分段时的</a:t>
                      </a:r>
                      <a:r>
                        <a:rPr kumimoji="1" lang="en-US" altLang="zh-CN" sz="2000" b="0" i="0" u="none" strike="noStrike" cap="none" normalizeH="0" baseline="0" smtClean="0">
                          <a:ln>
                            <a:noFill/>
                          </a:ln>
                          <a:solidFill>
                            <a:schemeClr val="tx1"/>
                          </a:solidFill>
                          <a:effectLst/>
                          <a:latin typeface="Times New Roman" pitchFamily="18" charset="0"/>
                          <a:ea typeface="宋体" charset="-122"/>
                        </a:rPr>
                        <a:t>x</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en-US" altLang="zh-CN" sz="2000" b="0" i="0" u="none" strike="noStrike" cap="none" normalizeH="0" baseline="0" smtClean="0">
                        <a:ln>
                          <a:noFill/>
                        </a:ln>
                        <a:solidFill>
                          <a:schemeClr val="tx1"/>
                        </a:solidFill>
                        <a:effectLst/>
                        <a:latin typeface="Times New Roman" pitchFamily="18" charset="0"/>
                        <a:ea typeface="宋体" charset="-122"/>
                      </a:endParaRPr>
                    </a:p>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r>
              <a:tr h="44291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宋体" charset="-122"/>
                        </a:rPr>
                        <a:t>段落</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 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r>
              <a:tr h="885825">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宋体" charset="-122"/>
                        </a:rPr>
                        <a:t>斜率</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20000"/>
                        </a:spcBef>
                        <a:spcAft>
                          <a:spcPct val="0"/>
                        </a:spcAft>
                        <a:buClrTx/>
                        <a:buSzTx/>
                        <a:buFontTx/>
                        <a:buNone/>
                        <a:tabLst/>
                      </a:pPr>
                      <a:endParaRPr kumimoji="1" lang="zh-CN" altLang="zh-CN" sz="2000" b="0" i="0" u="none" strike="noStrike" cap="none" normalizeH="0" baseline="0" dirty="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rgbClr val="FFFFCC"/>
                    </a:solidFill>
                  </a:tcPr>
                </a:tc>
                <a:tc hMerge="1">
                  <a:txBody>
                    <a:bodyPr/>
                    <a:lstStyle/>
                    <a:p>
                      <a:endParaRPr lang="zh-CN" altLang="en-US"/>
                    </a:p>
                  </a:txBody>
                  <a:tcPr/>
                </a:tc>
              </a:tr>
            </a:tbl>
          </a:graphicData>
        </a:graphic>
      </p:graphicFrame>
      <p:graphicFrame>
        <p:nvGraphicFramePr>
          <p:cNvPr id="7" name="Object 76"/>
          <p:cNvGraphicFramePr>
            <a:graphicFrameLocks noChangeAspect="1"/>
          </p:cNvGraphicFramePr>
          <p:nvPr/>
        </p:nvGraphicFramePr>
        <p:xfrm>
          <a:off x="2758008" y="1609180"/>
          <a:ext cx="282575" cy="730250"/>
        </p:xfrm>
        <a:graphic>
          <a:graphicData uri="http://schemas.openxmlformats.org/presentationml/2006/ole">
            <p:oleObj spid="_x0000_s694274" name="公式" r:id="rId3" imgW="152334" imgH="393529" progId="Equation.3">
              <p:embed/>
            </p:oleObj>
          </a:graphicData>
        </a:graphic>
      </p:graphicFrame>
      <p:graphicFrame>
        <p:nvGraphicFramePr>
          <p:cNvPr id="8" name="Object 77"/>
          <p:cNvGraphicFramePr>
            <a:graphicFrameLocks noChangeAspect="1"/>
          </p:cNvGraphicFramePr>
          <p:nvPr/>
        </p:nvGraphicFramePr>
        <p:xfrm>
          <a:off x="3443808" y="1609180"/>
          <a:ext cx="280988" cy="730250"/>
        </p:xfrm>
        <a:graphic>
          <a:graphicData uri="http://schemas.openxmlformats.org/presentationml/2006/ole">
            <p:oleObj spid="_x0000_s694275" name="公式" r:id="rId4" imgW="152334" imgH="393529" progId="Equation.3">
              <p:embed/>
            </p:oleObj>
          </a:graphicData>
        </a:graphic>
      </p:graphicFrame>
      <p:graphicFrame>
        <p:nvGraphicFramePr>
          <p:cNvPr id="9" name="Object 78"/>
          <p:cNvGraphicFramePr>
            <a:graphicFrameLocks noChangeAspect="1"/>
          </p:cNvGraphicFramePr>
          <p:nvPr/>
        </p:nvGraphicFramePr>
        <p:xfrm>
          <a:off x="4205808" y="1609180"/>
          <a:ext cx="280988" cy="730250"/>
        </p:xfrm>
        <a:graphic>
          <a:graphicData uri="http://schemas.openxmlformats.org/presentationml/2006/ole">
            <p:oleObj spid="_x0000_s694276" name="公式" r:id="rId5" imgW="152334" imgH="393529" progId="Equation.3">
              <p:embed/>
            </p:oleObj>
          </a:graphicData>
        </a:graphic>
      </p:graphicFrame>
      <p:graphicFrame>
        <p:nvGraphicFramePr>
          <p:cNvPr id="10" name="Object 79"/>
          <p:cNvGraphicFramePr>
            <a:graphicFrameLocks noChangeAspect="1"/>
          </p:cNvGraphicFramePr>
          <p:nvPr/>
        </p:nvGraphicFramePr>
        <p:xfrm>
          <a:off x="4967808" y="1609180"/>
          <a:ext cx="282575" cy="730250"/>
        </p:xfrm>
        <a:graphic>
          <a:graphicData uri="http://schemas.openxmlformats.org/presentationml/2006/ole">
            <p:oleObj spid="_x0000_s694277" name="公式" r:id="rId6" imgW="152334" imgH="393529" progId="Equation.3">
              <p:embed/>
            </p:oleObj>
          </a:graphicData>
        </a:graphic>
      </p:graphicFrame>
      <p:graphicFrame>
        <p:nvGraphicFramePr>
          <p:cNvPr id="11" name="Object 80"/>
          <p:cNvGraphicFramePr>
            <a:graphicFrameLocks noChangeAspect="1"/>
          </p:cNvGraphicFramePr>
          <p:nvPr/>
        </p:nvGraphicFramePr>
        <p:xfrm>
          <a:off x="5806008" y="1609180"/>
          <a:ext cx="282575" cy="730250"/>
        </p:xfrm>
        <a:graphic>
          <a:graphicData uri="http://schemas.openxmlformats.org/presentationml/2006/ole">
            <p:oleObj spid="_x0000_s694278" name="公式" r:id="rId7" imgW="152334" imgH="393529" progId="Equation.3">
              <p:embed/>
            </p:oleObj>
          </a:graphicData>
        </a:graphic>
      </p:graphicFrame>
      <p:graphicFrame>
        <p:nvGraphicFramePr>
          <p:cNvPr id="12" name="Object 81"/>
          <p:cNvGraphicFramePr>
            <a:graphicFrameLocks noChangeAspect="1"/>
          </p:cNvGraphicFramePr>
          <p:nvPr/>
        </p:nvGraphicFramePr>
        <p:xfrm>
          <a:off x="6491808" y="1609180"/>
          <a:ext cx="280988" cy="730250"/>
        </p:xfrm>
        <a:graphic>
          <a:graphicData uri="http://schemas.openxmlformats.org/presentationml/2006/ole">
            <p:oleObj spid="_x0000_s694279" name="公式" r:id="rId8" imgW="152334" imgH="393529" progId="Equation.3">
              <p:embed/>
            </p:oleObj>
          </a:graphicData>
        </a:graphic>
      </p:graphicFrame>
      <p:graphicFrame>
        <p:nvGraphicFramePr>
          <p:cNvPr id="13" name="Object 82"/>
          <p:cNvGraphicFramePr>
            <a:graphicFrameLocks noChangeAspect="1"/>
          </p:cNvGraphicFramePr>
          <p:nvPr/>
        </p:nvGraphicFramePr>
        <p:xfrm>
          <a:off x="7253808" y="1609180"/>
          <a:ext cx="282575" cy="730250"/>
        </p:xfrm>
        <a:graphic>
          <a:graphicData uri="http://schemas.openxmlformats.org/presentationml/2006/ole">
            <p:oleObj spid="_x0000_s694280" name="公式" r:id="rId9" imgW="152334" imgH="393529" progId="Equation.3">
              <p:embed/>
            </p:oleObj>
          </a:graphicData>
        </a:graphic>
      </p:graphicFrame>
      <p:graphicFrame>
        <p:nvGraphicFramePr>
          <p:cNvPr id="14" name="Object 83"/>
          <p:cNvGraphicFramePr>
            <a:graphicFrameLocks noChangeAspect="1"/>
          </p:cNvGraphicFramePr>
          <p:nvPr/>
        </p:nvGraphicFramePr>
        <p:xfrm>
          <a:off x="2594496" y="2371180"/>
          <a:ext cx="541337" cy="730250"/>
        </p:xfrm>
        <a:graphic>
          <a:graphicData uri="http://schemas.openxmlformats.org/presentationml/2006/ole">
            <p:oleObj spid="_x0000_s694281" name="公式" r:id="rId10" imgW="291973" imgH="393529" progId="Equation.3">
              <p:embed/>
            </p:oleObj>
          </a:graphicData>
        </a:graphic>
      </p:graphicFrame>
      <p:graphicFrame>
        <p:nvGraphicFramePr>
          <p:cNvPr id="15" name="Object 84"/>
          <p:cNvGraphicFramePr>
            <a:graphicFrameLocks noChangeAspect="1"/>
          </p:cNvGraphicFramePr>
          <p:nvPr/>
        </p:nvGraphicFramePr>
        <p:xfrm>
          <a:off x="3280296" y="2371180"/>
          <a:ext cx="635000" cy="730250"/>
        </p:xfrm>
        <a:graphic>
          <a:graphicData uri="http://schemas.openxmlformats.org/presentationml/2006/ole">
            <p:oleObj spid="_x0000_s694282" name="公式" r:id="rId11" imgW="342751" imgH="393529" progId="Equation.3">
              <p:embed/>
            </p:oleObj>
          </a:graphicData>
        </a:graphic>
      </p:graphicFrame>
      <p:graphicFrame>
        <p:nvGraphicFramePr>
          <p:cNvPr id="16" name="Object 85"/>
          <p:cNvGraphicFramePr>
            <a:graphicFrameLocks noChangeAspect="1"/>
          </p:cNvGraphicFramePr>
          <p:nvPr/>
        </p:nvGraphicFramePr>
        <p:xfrm>
          <a:off x="4042296" y="2371180"/>
          <a:ext cx="635000" cy="730250"/>
        </p:xfrm>
        <a:graphic>
          <a:graphicData uri="http://schemas.openxmlformats.org/presentationml/2006/ole">
            <p:oleObj spid="_x0000_s694283" name="公式" r:id="rId12" imgW="342751" imgH="393529" progId="Equation.3">
              <p:embed/>
            </p:oleObj>
          </a:graphicData>
        </a:graphic>
      </p:graphicFrame>
      <p:graphicFrame>
        <p:nvGraphicFramePr>
          <p:cNvPr id="17" name="Object 86"/>
          <p:cNvGraphicFramePr>
            <a:graphicFrameLocks noChangeAspect="1"/>
          </p:cNvGraphicFramePr>
          <p:nvPr/>
        </p:nvGraphicFramePr>
        <p:xfrm>
          <a:off x="4815408" y="2371180"/>
          <a:ext cx="611188" cy="730250"/>
        </p:xfrm>
        <a:graphic>
          <a:graphicData uri="http://schemas.openxmlformats.org/presentationml/2006/ole">
            <p:oleObj spid="_x0000_s694284" name="公式" r:id="rId13" imgW="330057" imgH="393529" progId="Equation.3">
              <p:embed/>
            </p:oleObj>
          </a:graphicData>
        </a:graphic>
      </p:graphicFrame>
      <p:graphicFrame>
        <p:nvGraphicFramePr>
          <p:cNvPr id="18" name="Object 87"/>
          <p:cNvGraphicFramePr>
            <a:graphicFrameLocks noChangeAspect="1"/>
          </p:cNvGraphicFramePr>
          <p:nvPr/>
        </p:nvGraphicFramePr>
        <p:xfrm>
          <a:off x="5577408" y="2371180"/>
          <a:ext cx="635000" cy="730250"/>
        </p:xfrm>
        <a:graphic>
          <a:graphicData uri="http://schemas.openxmlformats.org/presentationml/2006/ole">
            <p:oleObj spid="_x0000_s694285" name="公式" r:id="rId14" imgW="342751" imgH="393529" progId="Equation.3">
              <p:embed/>
            </p:oleObj>
          </a:graphicData>
        </a:graphic>
      </p:graphicFrame>
      <p:graphicFrame>
        <p:nvGraphicFramePr>
          <p:cNvPr id="19" name="Object 88"/>
          <p:cNvGraphicFramePr>
            <a:graphicFrameLocks noChangeAspect="1"/>
          </p:cNvGraphicFramePr>
          <p:nvPr/>
        </p:nvGraphicFramePr>
        <p:xfrm>
          <a:off x="6339408" y="2371180"/>
          <a:ext cx="635000" cy="730250"/>
        </p:xfrm>
        <a:graphic>
          <a:graphicData uri="http://schemas.openxmlformats.org/presentationml/2006/ole">
            <p:oleObj spid="_x0000_s694286" name="公式" r:id="rId15" imgW="342751" imgH="393529" progId="Equation.3">
              <p:embed/>
            </p:oleObj>
          </a:graphicData>
        </a:graphic>
      </p:graphicFrame>
      <p:graphicFrame>
        <p:nvGraphicFramePr>
          <p:cNvPr id="20" name="Object 89"/>
          <p:cNvGraphicFramePr>
            <a:graphicFrameLocks noChangeAspect="1"/>
          </p:cNvGraphicFramePr>
          <p:nvPr/>
        </p:nvGraphicFramePr>
        <p:xfrm>
          <a:off x="7101408" y="2371180"/>
          <a:ext cx="611188" cy="730250"/>
        </p:xfrm>
        <a:graphic>
          <a:graphicData uri="http://schemas.openxmlformats.org/presentationml/2006/ole">
            <p:oleObj spid="_x0000_s694287" name="公式" r:id="rId16" imgW="330057" imgH="393529" progId="Equation.3">
              <p:embed/>
            </p:oleObj>
          </a:graphicData>
        </a:graphic>
      </p:graphicFrame>
      <p:graphicFrame>
        <p:nvGraphicFramePr>
          <p:cNvPr id="21" name="Object 90"/>
          <p:cNvGraphicFramePr>
            <a:graphicFrameLocks noChangeAspect="1"/>
          </p:cNvGraphicFramePr>
          <p:nvPr/>
        </p:nvGraphicFramePr>
        <p:xfrm>
          <a:off x="2594496" y="3361780"/>
          <a:ext cx="541337" cy="730250"/>
        </p:xfrm>
        <a:graphic>
          <a:graphicData uri="http://schemas.openxmlformats.org/presentationml/2006/ole">
            <p:oleObj spid="_x0000_s694288" name="公式" r:id="rId17" imgW="291973" imgH="393529" progId="Equation.3">
              <p:embed/>
            </p:oleObj>
          </a:graphicData>
        </a:graphic>
      </p:graphicFrame>
      <p:graphicFrame>
        <p:nvGraphicFramePr>
          <p:cNvPr id="22" name="Object 91"/>
          <p:cNvGraphicFramePr>
            <a:graphicFrameLocks noChangeAspect="1"/>
          </p:cNvGraphicFramePr>
          <p:nvPr/>
        </p:nvGraphicFramePr>
        <p:xfrm>
          <a:off x="3443808" y="3361780"/>
          <a:ext cx="423863" cy="730250"/>
        </p:xfrm>
        <a:graphic>
          <a:graphicData uri="http://schemas.openxmlformats.org/presentationml/2006/ole">
            <p:oleObj spid="_x0000_s694289" name="公式" r:id="rId18" imgW="228501" imgH="393529" progId="Equation.3">
              <p:embed/>
            </p:oleObj>
          </a:graphicData>
        </a:graphic>
      </p:graphicFrame>
      <p:graphicFrame>
        <p:nvGraphicFramePr>
          <p:cNvPr id="23" name="Object 92"/>
          <p:cNvGraphicFramePr>
            <a:graphicFrameLocks noChangeAspect="1"/>
          </p:cNvGraphicFramePr>
          <p:nvPr/>
        </p:nvGraphicFramePr>
        <p:xfrm>
          <a:off x="4205808" y="3361780"/>
          <a:ext cx="423863" cy="730250"/>
        </p:xfrm>
        <a:graphic>
          <a:graphicData uri="http://schemas.openxmlformats.org/presentationml/2006/ole">
            <p:oleObj spid="_x0000_s694290" name="公式" r:id="rId19" imgW="228501" imgH="393529" progId="Equation.3">
              <p:embed/>
            </p:oleObj>
          </a:graphicData>
        </a:graphic>
      </p:graphicFrame>
      <p:graphicFrame>
        <p:nvGraphicFramePr>
          <p:cNvPr id="24" name="Object 93"/>
          <p:cNvGraphicFramePr>
            <a:graphicFrameLocks noChangeAspect="1"/>
          </p:cNvGraphicFramePr>
          <p:nvPr/>
        </p:nvGraphicFramePr>
        <p:xfrm>
          <a:off x="4891608" y="3361780"/>
          <a:ext cx="400050" cy="730250"/>
        </p:xfrm>
        <a:graphic>
          <a:graphicData uri="http://schemas.openxmlformats.org/presentationml/2006/ole">
            <p:oleObj spid="_x0000_s694291" name="公式" r:id="rId20" imgW="215713" imgH="393359" progId="Equation.3">
              <p:embed/>
            </p:oleObj>
          </a:graphicData>
        </a:graphic>
      </p:graphicFrame>
      <p:graphicFrame>
        <p:nvGraphicFramePr>
          <p:cNvPr id="25" name="Object 94"/>
          <p:cNvGraphicFramePr>
            <a:graphicFrameLocks noChangeAspect="1"/>
          </p:cNvGraphicFramePr>
          <p:nvPr/>
        </p:nvGraphicFramePr>
        <p:xfrm>
          <a:off x="5718696" y="3361780"/>
          <a:ext cx="282575" cy="730250"/>
        </p:xfrm>
        <a:graphic>
          <a:graphicData uri="http://schemas.openxmlformats.org/presentationml/2006/ole">
            <p:oleObj spid="_x0000_s694292" name="公式" r:id="rId21" imgW="152334" imgH="393529" progId="Equation.3">
              <p:embed/>
            </p:oleObj>
          </a:graphicData>
        </a:graphic>
      </p:graphicFrame>
      <p:graphicFrame>
        <p:nvGraphicFramePr>
          <p:cNvPr id="26" name="Object 95"/>
          <p:cNvGraphicFramePr>
            <a:graphicFrameLocks noChangeAspect="1"/>
          </p:cNvGraphicFramePr>
          <p:nvPr/>
        </p:nvGraphicFramePr>
        <p:xfrm>
          <a:off x="6491808" y="3361780"/>
          <a:ext cx="282575" cy="730250"/>
        </p:xfrm>
        <a:graphic>
          <a:graphicData uri="http://schemas.openxmlformats.org/presentationml/2006/ole">
            <p:oleObj spid="_x0000_s694293" name="公式" r:id="rId22" imgW="152334" imgH="393529" progId="Equation.3">
              <p:embed/>
            </p:oleObj>
          </a:graphicData>
        </a:graphic>
      </p:graphicFrame>
      <p:graphicFrame>
        <p:nvGraphicFramePr>
          <p:cNvPr id="27" name="Object 96"/>
          <p:cNvGraphicFramePr>
            <a:graphicFrameLocks noChangeAspect="1"/>
          </p:cNvGraphicFramePr>
          <p:nvPr/>
        </p:nvGraphicFramePr>
        <p:xfrm>
          <a:off x="7253808" y="3361780"/>
          <a:ext cx="282575" cy="730250"/>
        </p:xfrm>
        <a:graphic>
          <a:graphicData uri="http://schemas.openxmlformats.org/presentationml/2006/ole">
            <p:oleObj spid="_x0000_s694294" name="公式" r:id="rId23" imgW="152334" imgH="393529" progId="Equation.3">
              <p:embed/>
            </p:oleObj>
          </a:graphicData>
        </a:graphic>
      </p:graphicFrame>
      <p:graphicFrame>
        <p:nvGraphicFramePr>
          <p:cNvPr id="28" name="Object 97"/>
          <p:cNvGraphicFramePr>
            <a:graphicFrameLocks noChangeAspect="1"/>
          </p:cNvGraphicFramePr>
          <p:nvPr/>
        </p:nvGraphicFramePr>
        <p:xfrm>
          <a:off x="6872808" y="4961980"/>
          <a:ext cx="282575" cy="730250"/>
        </p:xfrm>
        <a:graphic>
          <a:graphicData uri="http://schemas.openxmlformats.org/presentationml/2006/ole">
            <p:oleObj spid="_x0000_s694295" name="公式" r:id="rId24" imgW="152280" imgH="393480" progId="Equation.3">
              <p:embed/>
            </p:oleObj>
          </a:graphicData>
        </a:graphic>
      </p:graphicFrame>
      <p:graphicFrame>
        <p:nvGraphicFramePr>
          <p:cNvPr id="29" name="Object 98"/>
          <p:cNvGraphicFramePr>
            <a:graphicFrameLocks noChangeAspect="1"/>
          </p:cNvGraphicFramePr>
          <p:nvPr/>
        </p:nvGraphicFramePr>
        <p:xfrm>
          <a:off x="7634808" y="4961980"/>
          <a:ext cx="282575" cy="730250"/>
        </p:xfrm>
        <a:graphic>
          <a:graphicData uri="http://schemas.openxmlformats.org/presentationml/2006/ole">
            <p:oleObj spid="_x0000_s694296" name="公式" r:id="rId25" imgW="152334" imgH="393529"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linds(horizontal)">
                                      <p:cBhvr>
                                        <p:cTn id="11" dur="500"/>
                                        <p:tgtEl>
                                          <p:spTgt spid="8"/>
                                        </p:tgtEl>
                                      </p:cBhvr>
                                    </p:animEffect>
                                  </p:childTnLst>
                                </p:cTn>
                              </p:par>
                            </p:childTnLst>
                          </p:cTn>
                        </p:par>
                        <p:par>
                          <p:cTn id="12" fill="hold">
                            <p:stCondLst>
                              <p:cond delay="1000"/>
                            </p:stCondLst>
                            <p:childTnLst>
                              <p:par>
                                <p:cTn id="13" presetID="3" presetClass="entr" presetSubtype="10" fill="hold"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par>
                          <p:cTn id="20" fill="hold">
                            <p:stCondLst>
                              <p:cond delay="2000"/>
                            </p:stCondLst>
                            <p:childTnLst>
                              <p:par>
                                <p:cTn id="21" presetID="3" presetClass="entr" presetSubtype="10"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childTnLst>
                          </p:cTn>
                        </p:par>
                        <p:par>
                          <p:cTn id="24" fill="hold">
                            <p:stCondLst>
                              <p:cond delay="2500"/>
                            </p:stCondLst>
                            <p:childTnLst>
                              <p:par>
                                <p:cTn id="25" presetID="3" presetClass="entr" presetSubtype="10"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blinds(horizontal)">
                                      <p:cBhvr>
                                        <p:cTn id="27" dur="500"/>
                                        <p:tgtEl>
                                          <p:spTgt spid="12"/>
                                        </p:tgtEl>
                                      </p:cBhvr>
                                    </p:animEffect>
                                  </p:childTnLst>
                                </p:cTn>
                              </p:par>
                            </p:childTnLst>
                          </p:cTn>
                        </p:par>
                        <p:par>
                          <p:cTn id="28" fill="hold">
                            <p:stCondLst>
                              <p:cond delay="3000"/>
                            </p:stCondLst>
                            <p:childTnLst>
                              <p:par>
                                <p:cTn id="29" presetID="3" presetClass="entr" presetSubtype="1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linds(horizontal)">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childTnLst>
                          </p:cTn>
                        </p:par>
                        <p:par>
                          <p:cTn id="37" fill="hold">
                            <p:stCondLst>
                              <p:cond delay="500"/>
                            </p:stCondLst>
                            <p:childTnLst>
                              <p:par>
                                <p:cTn id="38" presetID="3" presetClass="entr" presetSubtype="10" fill="hold"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blinds(horizontal)">
                                      <p:cBhvr>
                                        <p:cTn id="40" dur="500"/>
                                        <p:tgtEl>
                                          <p:spTgt spid="15"/>
                                        </p:tgtEl>
                                      </p:cBhvr>
                                    </p:animEffect>
                                  </p:childTnLst>
                                </p:cTn>
                              </p:par>
                            </p:childTnLst>
                          </p:cTn>
                        </p:par>
                        <p:par>
                          <p:cTn id="41" fill="hold">
                            <p:stCondLst>
                              <p:cond delay="1000"/>
                            </p:stCondLst>
                            <p:childTnLst>
                              <p:par>
                                <p:cTn id="42" presetID="3" presetClass="entr" presetSubtype="10"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blinds(horizontal)">
                                      <p:cBhvr>
                                        <p:cTn id="44" dur="500"/>
                                        <p:tgtEl>
                                          <p:spTgt spid="16"/>
                                        </p:tgtEl>
                                      </p:cBhvr>
                                    </p:animEffect>
                                  </p:childTnLst>
                                </p:cTn>
                              </p:par>
                            </p:childTnLst>
                          </p:cTn>
                        </p:par>
                        <p:par>
                          <p:cTn id="45" fill="hold">
                            <p:stCondLst>
                              <p:cond delay="1500"/>
                            </p:stCondLst>
                            <p:childTnLst>
                              <p:par>
                                <p:cTn id="46" presetID="3" presetClass="entr" presetSubtype="10" fill="hold" nodeType="after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blinds(horizontal)">
                                      <p:cBhvr>
                                        <p:cTn id="48" dur="500"/>
                                        <p:tgtEl>
                                          <p:spTgt spid="17"/>
                                        </p:tgtEl>
                                      </p:cBhvr>
                                    </p:animEffect>
                                  </p:childTnLst>
                                </p:cTn>
                              </p:par>
                            </p:childTnLst>
                          </p:cTn>
                        </p:par>
                        <p:par>
                          <p:cTn id="49" fill="hold">
                            <p:stCondLst>
                              <p:cond delay="2000"/>
                            </p:stCondLst>
                            <p:childTnLst>
                              <p:par>
                                <p:cTn id="50" presetID="3" presetClass="entr" presetSubtype="10" fill="hold"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blinds(horizontal)">
                                      <p:cBhvr>
                                        <p:cTn id="52" dur="500"/>
                                        <p:tgtEl>
                                          <p:spTgt spid="18"/>
                                        </p:tgtEl>
                                      </p:cBhvr>
                                    </p:animEffect>
                                  </p:childTnLst>
                                </p:cTn>
                              </p:par>
                            </p:childTnLst>
                          </p:cTn>
                        </p:par>
                        <p:par>
                          <p:cTn id="53" fill="hold">
                            <p:stCondLst>
                              <p:cond delay="2500"/>
                            </p:stCondLst>
                            <p:childTnLst>
                              <p:par>
                                <p:cTn id="54" presetID="3" presetClass="entr" presetSubtype="10" fill="hold" nodeType="afterEffect">
                                  <p:stCondLst>
                                    <p:cond delay="0"/>
                                  </p:stCondLst>
                                  <p:childTnLst>
                                    <p:set>
                                      <p:cBhvr>
                                        <p:cTn id="55" dur="1" fill="hold">
                                          <p:stCondLst>
                                            <p:cond delay="0"/>
                                          </p:stCondLst>
                                        </p:cTn>
                                        <p:tgtEl>
                                          <p:spTgt spid="19"/>
                                        </p:tgtEl>
                                        <p:attrNameLst>
                                          <p:attrName>style.visibility</p:attrName>
                                        </p:attrNameLst>
                                      </p:cBhvr>
                                      <p:to>
                                        <p:strVal val="visible"/>
                                      </p:to>
                                    </p:set>
                                    <p:animEffect transition="in" filter="blinds(horizontal)">
                                      <p:cBhvr>
                                        <p:cTn id="56" dur="500"/>
                                        <p:tgtEl>
                                          <p:spTgt spid="19"/>
                                        </p:tgtEl>
                                      </p:cBhvr>
                                    </p:animEffect>
                                  </p:childTnLst>
                                </p:cTn>
                              </p:par>
                            </p:childTnLst>
                          </p:cTn>
                        </p:par>
                        <p:par>
                          <p:cTn id="57" fill="hold">
                            <p:stCondLst>
                              <p:cond delay="3000"/>
                            </p:stCondLst>
                            <p:childTnLst>
                              <p:par>
                                <p:cTn id="58" presetID="3" presetClass="entr" presetSubtype="10" fill="hold"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blinds(horizontal)">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nodeType="clickEffect">
                                  <p:stCondLst>
                                    <p:cond delay="0"/>
                                  </p:stCondLst>
                                  <p:childTnLst>
                                    <p:set>
                                      <p:cBhvr>
                                        <p:cTn id="64" dur="1" fill="hold">
                                          <p:stCondLst>
                                            <p:cond delay="0"/>
                                          </p:stCondLst>
                                        </p:cTn>
                                        <p:tgtEl>
                                          <p:spTgt spid="21"/>
                                        </p:tgtEl>
                                        <p:attrNameLst>
                                          <p:attrName>style.visibility</p:attrName>
                                        </p:attrNameLst>
                                      </p:cBhvr>
                                      <p:to>
                                        <p:strVal val="visible"/>
                                      </p:to>
                                    </p:set>
                                    <p:animEffect transition="in" filter="blinds(horizontal)">
                                      <p:cBhvr>
                                        <p:cTn id="65" dur="500"/>
                                        <p:tgtEl>
                                          <p:spTgt spid="21"/>
                                        </p:tgtEl>
                                      </p:cBhvr>
                                    </p:animEffect>
                                  </p:childTnLst>
                                </p:cTn>
                              </p:par>
                              <p:par>
                                <p:cTn id="66" presetID="3" presetClass="entr" presetSubtype="10" fill="hold" nodeType="withEffect">
                                  <p:stCondLst>
                                    <p:cond delay="0"/>
                                  </p:stCondLst>
                                  <p:childTnLst>
                                    <p:set>
                                      <p:cBhvr>
                                        <p:cTn id="67" dur="1" fill="hold">
                                          <p:stCondLst>
                                            <p:cond delay="0"/>
                                          </p:stCondLst>
                                        </p:cTn>
                                        <p:tgtEl>
                                          <p:spTgt spid="22"/>
                                        </p:tgtEl>
                                        <p:attrNameLst>
                                          <p:attrName>style.visibility</p:attrName>
                                        </p:attrNameLst>
                                      </p:cBhvr>
                                      <p:to>
                                        <p:strVal val="visible"/>
                                      </p:to>
                                    </p:set>
                                    <p:animEffect transition="in" filter="blinds(horizontal)">
                                      <p:cBhvr>
                                        <p:cTn id="68" dur="500"/>
                                        <p:tgtEl>
                                          <p:spTgt spid="22"/>
                                        </p:tgtEl>
                                      </p:cBhvr>
                                    </p:animEffect>
                                  </p:childTnLst>
                                </p:cTn>
                              </p:par>
                              <p:par>
                                <p:cTn id="69" presetID="3" presetClass="entr" presetSubtype="10"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blinds(horizontal)">
                                      <p:cBhvr>
                                        <p:cTn id="71" dur="500"/>
                                        <p:tgtEl>
                                          <p:spTgt spid="23"/>
                                        </p:tgtEl>
                                      </p:cBhvr>
                                    </p:animEffect>
                                  </p:childTnLst>
                                </p:cTn>
                              </p:par>
                              <p:par>
                                <p:cTn id="72" presetID="3" presetClass="entr" presetSubtype="10" fill="hold"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blinds(horizontal)">
                                      <p:cBhvr>
                                        <p:cTn id="74" dur="500"/>
                                        <p:tgtEl>
                                          <p:spTgt spid="24"/>
                                        </p:tgtEl>
                                      </p:cBhvr>
                                    </p:animEffect>
                                  </p:childTnLst>
                                </p:cTn>
                              </p:par>
                              <p:par>
                                <p:cTn id="75" presetID="3" presetClass="entr" presetSubtype="10" fill="hold" nodeType="withEffect">
                                  <p:stCondLst>
                                    <p:cond delay="0"/>
                                  </p:stCondLst>
                                  <p:childTnLst>
                                    <p:set>
                                      <p:cBhvr>
                                        <p:cTn id="76" dur="1" fill="hold">
                                          <p:stCondLst>
                                            <p:cond delay="0"/>
                                          </p:stCondLst>
                                        </p:cTn>
                                        <p:tgtEl>
                                          <p:spTgt spid="25"/>
                                        </p:tgtEl>
                                        <p:attrNameLst>
                                          <p:attrName>style.visibility</p:attrName>
                                        </p:attrNameLst>
                                      </p:cBhvr>
                                      <p:to>
                                        <p:strVal val="visible"/>
                                      </p:to>
                                    </p:set>
                                    <p:animEffect transition="in" filter="blinds(horizontal)">
                                      <p:cBhvr>
                                        <p:cTn id="77" dur="500"/>
                                        <p:tgtEl>
                                          <p:spTgt spid="25"/>
                                        </p:tgtEl>
                                      </p:cBhvr>
                                    </p:animEffect>
                                  </p:childTnLst>
                                </p:cTn>
                              </p:par>
                              <p:par>
                                <p:cTn id="78" presetID="3" presetClass="entr" presetSubtype="10" fill="hold" nodeType="withEffect">
                                  <p:stCondLst>
                                    <p:cond delay="0"/>
                                  </p:stCondLst>
                                  <p:childTnLst>
                                    <p:set>
                                      <p:cBhvr>
                                        <p:cTn id="79" dur="1" fill="hold">
                                          <p:stCondLst>
                                            <p:cond delay="0"/>
                                          </p:stCondLst>
                                        </p:cTn>
                                        <p:tgtEl>
                                          <p:spTgt spid="26"/>
                                        </p:tgtEl>
                                        <p:attrNameLst>
                                          <p:attrName>style.visibility</p:attrName>
                                        </p:attrNameLst>
                                      </p:cBhvr>
                                      <p:to>
                                        <p:strVal val="visible"/>
                                      </p:to>
                                    </p:set>
                                    <p:animEffect transition="in" filter="blinds(horizontal)">
                                      <p:cBhvr>
                                        <p:cTn id="80" dur="500"/>
                                        <p:tgtEl>
                                          <p:spTgt spid="26"/>
                                        </p:tgtEl>
                                      </p:cBhvr>
                                    </p:animEffect>
                                  </p:childTnLst>
                                </p:cTn>
                              </p:par>
                              <p:par>
                                <p:cTn id="81" presetID="3" presetClass="entr" presetSubtype="10" fill="hold" nodeType="withEffect">
                                  <p:stCondLst>
                                    <p:cond delay="0"/>
                                  </p:stCondLst>
                                  <p:childTnLst>
                                    <p:set>
                                      <p:cBhvr>
                                        <p:cTn id="82" dur="1" fill="hold">
                                          <p:stCondLst>
                                            <p:cond delay="0"/>
                                          </p:stCondLst>
                                        </p:cTn>
                                        <p:tgtEl>
                                          <p:spTgt spid="27"/>
                                        </p:tgtEl>
                                        <p:attrNameLst>
                                          <p:attrName>style.visibility</p:attrName>
                                        </p:attrNameLst>
                                      </p:cBhvr>
                                      <p:to>
                                        <p:strVal val="visible"/>
                                      </p:to>
                                    </p:set>
                                    <p:animEffect transition="in" filter="blinds(horizontal)">
                                      <p:cBhvr>
                                        <p:cTn id="8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a:t>
            </a:r>
            <a:r>
              <a:rPr lang="zh-CN" altLang="en-US" dirty="0" smtClean="0"/>
              <a:t>律</a:t>
            </a:r>
            <a:r>
              <a:rPr lang="en-US" altLang="zh-CN" dirty="0" smtClean="0"/>
              <a:t>13</a:t>
            </a:r>
            <a:r>
              <a:rPr lang="zh-CN" altLang="en-US" dirty="0" smtClean="0"/>
              <a:t>折线的码字安排</a:t>
            </a:r>
            <a:endParaRPr lang="zh-CN" altLang="en-US" dirty="0"/>
          </a:p>
        </p:txBody>
      </p:sp>
      <p:sp>
        <p:nvSpPr>
          <p:cNvPr id="3" name="内容占位符 2"/>
          <p:cNvSpPr>
            <a:spLocks noGrp="1"/>
          </p:cNvSpPr>
          <p:nvPr>
            <p:ph idx="1"/>
          </p:nvPr>
        </p:nvSpPr>
        <p:spPr>
          <a:xfrm>
            <a:off x="251520" y="1196752"/>
            <a:ext cx="8640960" cy="5184576"/>
          </a:xfrm>
        </p:spPr>
        <p:txBody>
          <a:bodyPr/>
          <a:lstStyle/>
          <a:p>
            <a:r>
              <a:rPr lang="en-US" altLang="zh-CN" sz="2800" dirty="0" smtClean="0"/>
              <a:t>8</a:t>
            </a:r>
            <a:r>
              <a:rPr lang="zh-CN" altLang="en-US" sz="2800" dirty="0" smtClean="0"/>
              <a:t>位折叠</a:t>
            </a:r>
            <a:r>
              <a:rPr lang="en-US" altLang="zh-CN" sz="2800" dirty="0" smtClean="0"/>
              <a:t>2</a:t>
            </a:r>
            <a:r>
              <a:rPr lang="zh-CN" altLang="en-US" sz="2800" dirty="0" smtClean="0"/>
              <a:t>进码（折叠码的编码参见下页），</a:t>
            </a:r>
            <a:r>
              <a:rPr lang="en-US" altLang="zh-CN" sz="2800" dirty="0" smtClean="0"/>
              <a:t>256</a:t>
            </a:r>
            <a:r>
              <a:rPr lang="zh-CN" altLang="en-US" sz="2800" dirty="0" smtClean="0"/>
              <a:t>个量化级，共</a:t>
            </a:r>
            <a:r>
              <a:rPr lang="en-US" altLang="zh-CN" sz="2800" dirty="0" smtClean="0"/>
              <a:t>16</a:t>
            </a:r>
            <a:r>
              <a:rPr lang="zh-CN" altLang="en-US" sz="2800" dirty="0" smtClean="0"/>
              <a:t>段，每段</a:t>
            </a:r>
            <a:r>
              <a:rPr lang="en-US" altLang="zh-CN" sz="2800" dirty="0" smtClean="0"/>
              <a:t>16</a:t>
            </a:r>
            <a:r>
              <a:rPr lang="zh-CN" altLang="en-US" sz="2800" dirty="0" smtClean="0"/>
              <a:t>个量化级，各段内量化间隔均匀</a:t>
            </a:r>
            <a:endParaRPr lang="en-US" altLang="zh-CN" sz="2800" dirty="0" smtClean="0"/>
          </a:p>
          <a:p>
            <a:pPr lvl="1"/>
            <a:r>
              <a:rPr lang="zh-CN" altLang="en-US" sz="2400" dirty="0" smtClean="0"/>
              <a:t>极性码：</a:t>
            </a:r>
            <a:r>
              <a:rPr lang="en-US" altLang="zh-CN" sz="2400" dirty="0" smtClean="0"/>
              <a:t>C1</a:t>
            </a:r>
          </a:p>
          <a:p>
            <a:pPr lvl="1"/>
            <a:r>
              <a:rPr lang="zh-CN" altLang="en-US" sz="2400" dirty="0" smtClean="0"/>
              <a:t>段落码：</a:t>
            </a:r>
            <a:r>
              <a:rPr lang="en-US" altLang="zh-CN" sz="2400" dirty="0" smtClean="0"/>
              <a:t>C2C3C4</a:t>
            </a:r>
          </a:p>
          <a:p>
            <a:pPr lvl="1"/>
            <a:r>
              <a:rPr lang="zh-CN" altLang="en-US" sz="2400" dirty="0" smtClean="0"/>
              <a:t>段内码：</a:t>
            </a:r>
            <a:r>
              <a:rPr lang="en-US" altLang="zh-CN" sz="2400" dirty="0" smtClean="0"/>
              <a:t>C5C6C7C8</a:t>
            </a:r>
          </a:p>
          <a:p>
            <a:r>
              <a:rPr lang="zh-CN" altLang="en-US" sz="2800" dirty="0" smtClean="0"/>
              <a:t>折叠</a:t>
            </a:r>
            <a:r>
              <a:rPr lang="en-US" altLang="zh-CN" sz="2800" dirty="0" smtClean="0"/>
              <a:t>2</a:t>
            </a:r>
            <a:r>
              <a:rPr lang="zh-CN" altLang="en-US" sz="2800" dirty="0" smtClean="0"/>
              <a:t>进码的优点</a:t>
            </a:r>
            <a:endParaRPr lang="en-US" altLang="zh-CN" sz="2800" dirty="0" smtClean="0"/>
          </a:p>
          <a:p>
            <a:pPr lvl="1"/>
            <a:r>
              <a:rPr lang="zh-CN" altLang="en-US" sz="2400" dirty="0" smtClean="0"/>
              <a:t>语音为双极性信号，最高位表示极性，其余可用单极性编码</a:t>
            </a:r>
            <a:endParaRPr lang="en-US" altLang="zh-CN" sz="2400" dirty="0" smtClean="0"/>
          </a:p>
          <a:p>
            <a:pPr lvl="1"/>
            <a:r>
              <a:rPr lang="zh-CN" altLang="en-US" sz="2400" dirty="0" smtClean="0"/>
              <a:t>一旦出现误码，对小信号的影响小</a:t>
            </a:r>
            <a:endParaRPr lang="en-US" altLang="zh-CN" sz="2400" dirty="0" smtClean="0"/>
          </a:p>
          <a:p>
            <a:pPr lvl="2"/>
            <a:r>
              <a:rPr lang="zh-CN" altLang="en-US" sz="2000" dirty="0" smtClean="0"/>
              <a:t>自然码：</a:t>
            </a:r>
            <a:r>
              <a:rPr lang="en-US" altLang="zh-CN" sz="2000" dirty="0" smtClean="0"/>
              <a:t>0000</a:t>
            </a:r>
            <a:r>
              <a:rPr lang="zh-CN" altLang="en-US" sz="2000" dirty="0" smtClean="0"/>
              <a:t>－</a:t>
            </a:r>
            <a:r>
              <a:rPr lang="en-US" altLang="zh-CN" sz="2000" dirty="0" smtClean="0"/>
              <a:t>1000</a:t>
            </a:r>
            <a:r>
              <a:rPr lang="zh-CN" altLang="en-US" sz="2000" dirty="0" smtClean="0"/>
              <a:t>，</a:t>
            </a:r>
            <a:r>
              <a:rPr lang="en-US" altLang="zh-CN" sz="2000" dirty="0" smtClean="0"/>
              <a:t>0100</a:t>
            </a:r>
            <a:r>
              <a:rPr lang="zh-CN" altLang="en-US" sz="2000" dirty="0" smtClean="0"/>
              <a:t>，</a:t>
            </a:r>
            <a:r>
              <a:rPr lang="en-US" altLang="zh-CN" sz="2000" dirty="0" smtClean="0"/>
              <a:t>0010</a:t>
            </a:r>
            <a:r>
              <a:rPr lang="zh-CN" altLang="en-US" sz="2000" dirty="0" smtClean="0"/>
              <a:t>，</a:t>
            </a:r>
            <a:r>
              <a:rPr lang="en-US" altLang="zh-CN" sz="2000" dirty="0" smtClean="0"/>
              <a:t>0001</a:t>
            </a:r>
            <a:r>
              <a:rPr lang="zh-CN" altLang="en-US" sz="2000" dirty="0" smtClean="0"/>
              <a:t>，最多相差</a:t>
            </a:r>
            <a:r>
              <a:rPr lang="en-US" altLang="zh-CN" sz="2000" dirty="0" smtClean="0"/>
              <a:t>8</a:t>
            </a:r>
            <a:r>
              <a:rPr lang="zh-CN" altLang="en-US" sz="2000" dirty="0" smtClean="0"/>
              <a:t>个量化级</a:t>
            </a:r>
            <a:endParaRPr lang="en-US" altLang="zh-CN" sz="2000" dirty="0" smtClean="0"/>
          </a:p>
          <a:p>
            <a:pPr lvl="2"/>
            <a:r>
              <a:rPr lang="zh-CN" altLang="en-US" sz="2000" dirty="0" smtClean="0"/>
              <a:t>折叠码：</a:t>
            </a:r>
            <a:r>
              <a:rPr lang="en-US" altLang="zh-CN" sz="2000" dirty="0" smtClean="0"/>
              <a:t>0000</a:t>
            </a:r>
            <a:r>
              <a:rPr lang="zh-CN" altLang="en-US" sz="2000" dirty="0" smtClean="0"/>
              <a:t>－</a:t>
            </a:r>
            <a:r>
              <a:rPr lang="en-US" altLang="zh-CN" sz="2000" dirty="0" smtClean="0"/>
              <a:t>1000</a:t>
            </a:r>
            <a:r>
              <a:rPr lang="zh-CN" altLang="en-US" sz="2000" dirty="0" smtClean="0"/>
              <a:t>，</a:t>
            </a:r>
            <a:r>
              <a:rPr lang="en-US" altLang="zh-CN" sz="2000" dirty="0" smtClean="0"/>
              <a:t>0100</a:t>
            </a:r>
            <a:r>
              <a:rPr lang="zh-CN" altLang="en-US" sz="2000" dirty="0" smtClean="0"/>
              <a:t>，</a:t>
            </a:r>
            <a:r>
              <a:rPr lang="en-US" altLang="zh-CN" sz="2000" dirty="0" smtClean="0"/>
              <a:t>0010</a:t>
            </a:r>
            <a:r>
              <a:rPr lang="zh-CN" altLang="en-US" sz="2000" dirty="0" smtClean="0"/>
              <a:t>，</a:t>
            </a:r>
            <a:r>
              <a:rPr lang="en-US" altLang="zh-CN" sz="2000" dirty="0" smtClean="0"/>
              <a:t>0001</a:t>
            </a:r>
            <a:r>
              <a:rPr lang="zh-CN" altLang="en-US" sz="2000" dirty="0" smtClean="0"/>
              <a:t>，最多相差</a:t>
            </a:r>
            <a:r>
              <a:rPr lang="en-US" altLang="zh-CN" sz="2000" dirty="0" smtClean="0"/>
              <a:t>4</a:t>
            </a:r>
            <a:r>
              <a:rPr lang="zh-CN" altLang="en-US" sz="2000" dirty="0" smtClean="0"/>
              <a:t>个量化级</a:t>
            </a:r>
          </a:p>
          <a:p>
            <a:pPr>
              <a:buNone/>
            </a:pPr>
            <a:endParaRPr lang="zh-CN" altLang="en-US"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smtClean="0">
                <a:ea typeface="宋体" pitchFamily="2" charset="-122"/>
              </a:rPr>
              <a:t>声音的基本概念</a:t>
            </a:r>
          </a:p>
        </p:txBody>
      </p:sp>
      <p:sp>
        <p:nvSpPr>
          <p:cNvPr id="18435" name="内容占位符 2"/>
          <p:cNvSpPr>
            <a:spLocks noGrp="1"/>
          </p:cNvSpPr>
          <p:nvPr>
            <p:ph idx="1"/>
          </p:nvPr>
        </p:nvSpPr>
        <p:spPr>
          <a:xfrm>
            <a:off x="1066800" y="1196752"/>
            <a:ext cx="7620000" cy="628650"/>
          </a:xfrm>
        </p:spPr>
        <p:txBody>
          <a:bodyPr/>
          <a:lstStyle/>
          <a:p>
            <a:r>
              <a:rPr lang="zh-CN" altLang="en-US" sz="2400" dirty="0" smtClean="0">
                <a:ea typeface="宋体" pitchFamily="2" charset="-122"/>
              </a:rPr>
              <a:t>属于机械波，</a:t>
            </a:r>
            <a:r>
              <a:rPr lang="zh-CN" altLang="zh-CN" sz="2400" dirty="0" smtClean="0"/>
              <a:t>机械振动或气流扰动引起周围弹性媒质发生波动的现象</a:t>
            </a:r>
            <a:endParaRPr lang="en-US" altLang="zh-CN" sz="2400" dirty="0" smtClean="0">
              <a:ea typeface="宋体" pitchFamily="2" charset="-122"/>
            </a:endParaRPr>
          </a:p>
          <a:p>
            <a:r>
              <a:rPr lang="zh-CN" altLang="en-US" sz="2400" dirty="0" smtClean="0">
                <a:ea typeface="宋体" pitchFamily="2" charset="-122"/>
              </a:rPr>
              <a:t>可以在空气</a:t>
            </a:r>
            <a:r>
              <a:rPr lang="en-US" altLang="zh-CN" sz="2400" dirty="0" smtClean="0">
                <a:ea typeface="宋体" pitchFamily="2" charset="-122"/>
              </a:rPr>
              <a:t>/</a:t>
            </a:r>
            <a:r>
              <a:rPr lang="zh-CN" altLang="en-US" sz="2400" dirty="0" smtClean="0">
                <a:ea typeface="宋体" pitchFamily="2" charset="-122"/>
              </a:rPr>
              <a:t>液体</a:t>
            </a:r>
            <a:r>
              <a:rPr lang="en-US" altLang="zh-CN" sz="2400" dirty="0" smtClean="0">
                <a:ea typeface="宋体" pitchFamily="2" charset="-122"/>
              </a:rPr>
              <a:t>/</a:t>
            </a:r>
            <a:r>
              <a:rPr lang="zh-CN" altLang="en-US" sz="2400" dirty="0" smtClean="0">
                <a:ea typeface="宋体" pitchFamily="2" charset="-122"/>
              </a:rPr>
              <a:t>固体中传播</a:t>
            </a:r>
            <a:endParaRPr lang="en-US" altLang="zh-CN" sz="2400" dirty="0" smtClean="0">
              <a:ea typeface="宋体" pitchFamily="2" charset="-122"/>
            </a:endParaRPr>
          </a:p>
          <a:p>
            <a:r>
              <a:rPr lang="zh-CN" altLang="en-US" sz="2400" dirty="0" smtClean="0">
                <a:ea typeface="宋体" pitchFamily="2" charset="-122"/>
              </a:rPr>
              <a:t>具有普通波的特性，如反射、衍射、折射等</a:t>
            </a:r>
            <a:endParaRPr lang="en-US" altLang="zh-CN" sz="2400" dirty="0" smtClean="0">
              <a:ea typeface="宋体" pitchFamily="2" charset="-122"/>
            </a:endParaRPr>
          </a:p>
          <a:p>
            <a:endParaRPr lang="zh-CN" altLang="en-US" sz="2400" dirty="0" smtClean="0">
              <a:ea typeface="宋体" pitchFamily="2" charset="-122"/>
            </a:endParaRPr>
          </a:p>
        </p:txBody>
      </p:sp>
      <p:sp>
        <p:nvSpPr>
          <p:cNvPr id="184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8437" name="Picture 2"/>
          <p:cNvPicPr>
            <a:picLocks noChangeAspect="1" noChangeArrowheads="1"/>
          </p:cNvPicPr>
          <p:nvPr/>
        </p:nvPicPr>
        <p:blipFill>
          <a:blip r:embed="rId2" cstate="print">
            <a:grayscl/>
          </a:blip>
          <a:srcRect/>
          <a:stretch>
            <a:fillRect/>
          </a:stretch>
        </p:blipFill>
        <p:spPr bwMode="auto">
          <a:xfrm>
            <a:off x="1143000" y="3140968"/>
            <a:ext cx="7245424" cy="2664296"/>
          </a:xfrm>
          <a:prstGeom prst="rect">
            <a:avLst/>
          </a:prstGeom>
          <a:noFill/>
          <a:ln w="9525">
            <a:noFill/>
            <a:miter lim="800000"/>
            <a:headEnd/>
            <a:tailEnd/>
          </a:ln>
        </p:spPr>
      </p:pic>
      <p:sp>
        <p:nvSpPr>
          <p:cNvPr id="18438" name="Text Box 4"/>
          <p:cNvSpPr txBox="1">
            <a:spLocks noChangeArrowheads="1"/>
          </p:cNvSpPr>
          <p:nvPr/>
        </p:nvSpPr>
        <p:spPr bwMode="auto">
          <a:xfrm>
            <a:off x="1498650" y="5909210"/>
            <a:ext cx="6601742" cy="400110"/>
          </a:xfrm>
          <a:prstGeom prst="rect">
            <a:avLst/>
          </a:prstGeom>
          <a:noFill/>
          <a:ln w="9525">
            <a:noFill/>
            <a:miter lim="800000"/>
            <a:headEnd/>
            <a:tailEnd/>
          </a:ln>
        </p:spPr>
        <p:txBody>
          <a:bodyPr wrap="square">
            <a:spAutoFit/>
          </a:bodyPr>
          <a:lstStyle/>
          <a:p>
            <a:pPr>
              <a:spcBef>
                <a:spcPct val="50000"/>
              </a:spcBef>
              <a:buClr>
                <a:schemeClr val="tx2"/>
              </a:buClr>
              <a:buFont typeface="Wingdings" pitchFamily="2" charset="2"/>
              <a:buNone/>
            </a:pPr>
            <a:r>
              <a:rPr lang="zh-CN" altLang="en-US" sz="2000" dirty="0">
                <a:latin typeface="宋体" pitchFamily="2" charset="-122"/>
              </a:rPr>
              <a:t>用声音录制软件记录的英文单词</a:t>
            </a:r>
            <a:r>
              <a:rPr lang="zh-CN" altLang="en-US" sz="2000" dirty="0"/>
              <a:t>“</a:t>
            </a:r>
            <a:r>
              <a:rPr lang="en-US" altLang="zh-CN" sz="2000" dirty="0">
                <a:latin typeface="宋体" pitchFamily="2" charset="-122"/>
              </a:rPr>
              <a:t>Hello</a:t>
            </a:r>
            <a:r>
              <a:rPr lang="en-US" altLang="zh-CN" sz="2000" dirty="0"/>
              <a:t>”</a:t>
            </a:r>
            <a:r>
              <a:rPr lang="zh-CN" altLang="en-US" sz="2000" dirty="0">
                <a:latin typeface="宋体" pitchFamily="2" charset="-122"/>
              </a:rPr>
              <a:t>的语音实际波形</a:t>
            </a:r>
            <a:r>
              <a:rPr lang="zh-CN" altLang="en-US" sz="2000" dirty="0"/>
              <a:t> </a:t>
            </a:r>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60648"/>
            <a:ext cx="7086600" cy="563563"/>
          </a:xfrm>
        </p:spPr>
        <p:txBody>
          <a:bodyPr/>
          <a:lstStyle/>
          <a:p>
            <a:r>
              <a:rPr lang="zh-CN" altLang="en-US" dirty="0" smtClean="0"/>
              <a:t>折叠二进制码</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259632" y="908720"/>
          <a:ext cx="6912768" cy="5209803"/>
        </p:xfrm>
        <a:graphic>
          <a:graphicData uri="http://schemas.openxmlformats.org/drawingml/2006/table">
            <a:tbl>
              <a:tblPr firstRow="1" bandRow="1">
                <a:tableStyleId>{5C22544A-7EE6-4342-B048-85BDC9FD1C3A}</a:tableStyleId>
              </a:tblPr>
              <a:tblGrid>
                <a:gridCol w="1728192"/>
                <a:gridCol w="1728192"/>
                <a:gridCol w="1728192"/>
                <a:gridCol w="1728192"/>
              </a:tblGrid>
              <a:tr h="306459">
                <a:tc>
                  <a:txBody>
                    <a:bodyPr/>
                    <a:lstStyle/>
                    <a:p>
                      <a:pPr algn="ctr"/>
                      <a:r>
                        <a:rPr lang="zh-CN" altLang="en-US" sz="1400" dirty="0" smtClean="0"/>
                        <a:t>样值脉冲极性</a:t>
                      </a:r>
                      <a:endParaRPr lang="zh-CN" altLang="en-US" sz="1400" dirty="0"/>
                    </a:p>
                  </a:txBody>
                  <a:tcPr/>
                </a:tc>
                <a:tc>
                  <a:txBody>
                    <a:bodyPr/>
                    <a:lstStyle/>
                    <a:p>
                      <a:pPr algn="ctr"/>
                      <a:r>
                        <a:rPr lang="zh-CN" altLang="en-US" sz="1400" dirty="0" smtClean="0"/>
                        <a:t>量化级信号</a:t>
                      </a:r>
                      <a:endParaRPr lang="zh-CN" altLang="en-US" sz="1400" dirty="0"/>
                    </a:p>
                  </a:txBody>
                  <a:tcPr/>
                </a:tc>
                <a:tc>
                  <a:txBody>
                    <a:bodyPr/>
                    <a:lstStyle/>
                    <a:p>
                      <a:pPr algn="ctr"/>
                      <a:r>
                        <a:rPr lang="zh-CN" altLang="en-US" sz="1400" dirty="0" smtClean="0"/>
                        <a:t>自然二进码</a:t>
                      </a:r>
                      <a:endParaRPr lang="zh-CN" altLang="en-US" sz="1400" dirty="0"/>
                    </a:p>
                  </a:txBody>
                  <a:tcPr/>
                </a:tc>
                <a:tc>
                  <a:txBody>
                    <a:bodyPr/>
                    <a:lstStyle/>
                    <a:p>
                      <a:pPr algn="ctr"/>
                      <a:r>
                        <a:rPr lang="zh-CN" altLang="en-US" sz="1400" dirty="0" smtClean="0"/>
                        <a:t>折叠二进码</a:t>
                      </a:r>
                      <a:endParaRPr lang="zh-CN" altLang="en-US" sz="1400" dirty="0"/>
                    </a:p>
                  </a:txBody>
                  <a:tcPr/>
                </a:tc>
              </a:tr>
              <a:tr h="306459">
                <a:tc rowSpan="8">
                  <a:txBody>
                    <a:bodyPr/>
                    <a:lstStyle/>
                    <a:p>
                      <a:pPr algn="ctr"/>
                      <a:r>
                        <a:rPr lang="zh-CN" altLang="en-US" sz="1400" dirty="0" smtClean="0"/>
                        <a:t>正极性部分</a:t>
                      </a:r>
                      <a:endParaRPr lang="zh-CN" altLang="en-US" sz="1400" dirty="0"/>
                    </a:p>
                  </a:txBody>
                  <a:tcPr/>
                </a:tc>
                <a:tc>
                  <a:txBody>
                    <a:bodyPr/>
                    <a:lstStyle/>
                    <a:p>
                      <a:pPr algn="ctr"/>
                      <a:r>
                        <a:rPr lang="en-US" altLang="zh-CN" sz="1400" dirty="0" smtClean="0"/>
                        <a:t>15</a:t>
                      </a:r>
                      <a:endParaRPr lang="zh-CN" altLang="en-US" sz="1400" dirty="0"/>
                    </a:p>
                  </a:txBody>
                  <a:tcPr/>
                </a:tc>
                <a:tc>
                  <a:txBody>
                    <a:bodyPr/>
                    <a:lstStyle/>
                    <a:p>
                      <a:pPr algn="ctr"/>
                      <a:r>
                        <a:rPr lang="en-US" altLang="zh-CN" sz="1400" dirty="0" smtClean="0"/>
                        <a:t>1111</a:t>
                      </a:r>
                      <a:endParaRPr lang="zh-CN" altLang="en-US" sz="1400" dirty="0"/>
                    </a:p>
                  </a:txBody>
                  <a:tcPr/>
                </a:tc>
                <a:tc>
                  <a:txBody>
                    <a:bodyPr/>
                    <a:lstStyle/>
                    <a:p>
                      <a:pPr algn="ctr"/>
                      <a:r>
                        <a:rPr lang="en-US" altLang="zh-CN" sz="1400" dirty="0" smtClean="0"/>
                        <a:t>1111</a:t>
                      </a:r>
                      <a:endParaRPr lang="zh-CN" altLang="en-US" sz="1400" dirty="0"/>
                    </a:p>
                  </a:txBody>
                  <a:tcPr/>
                </a:tc>
              </a:tr>
              <a:tr h="306459">
                <a:tc vMerge="1">
                  <a:txBody>
                    <a:bodyPr/>
                    <a:lstStyle/>
                    <a:p>
                      <a:pPr algn="ctr"/>
                      <a:endParaRPr lang="zh-CN" altLang="en-US" dirty="0"/>
                    </a:p>
                  </a:txBody>
                  <a:tcPr/>
                </a:tc>
                <a:tc>
                  <a:txBody>
                    <a:bodyPr/>
                    <a:lstStyle/>
                    <a:p>
                      <a:pPr algn="ctr"/>
                      <a:r>
                        <a:rPr lang="en-US" altLang="zh-CN" sz="1400" dirty="0" smtClean="0"/>
                        <a:t>14</a:t>
                      </a:r>
                      <a:endParaRPr lang="zh-CN" altLang="en-US" sz="1400" dirty="0"/>
                    </a:p>
                  </a:txBody>
                  <a:tcPr/>
                </a:tc>
                <a:tc>
                  <a:txBody>
                    <a:bodyPr/>
                    <a:lstStyle/>
                    <a:p>
                      <a:pPr algn="ctr"/>
                      <a:r>
                        <a:rPr lang="en-US" altLang="zh-CN" sz="1400" dirty="0" smtClean="0"/>
                        <a:t>1110</a:t>
                      </a:r>
                      <a:endParaRPr lang="zh-CN" altLang="en-US" sz="1400" dirty="0"/>
                    </a:p>
                  </a:txBody>
                  <a:tcPr/>
                </a:tc>
                <a:tc>
                  <a:txBody>
                    <a:bodyPr/>
                    <a:lstStyle/>
                    <a:p>
                      <a:pPr algn="ctr"/>
                      <a:r>
                        <a:rPr lang="en-US" altLang="zh-CN" sz="1400" dirty="0" smtClean="0"/>
                        <a:t>1110</a:t>
                      </a:r>
                      <a:endParaRPr lang="zh-CN" altLang="en-US" sz="1400" dirty="0"/>
                    </a:p>
                  </a:txBody>
                  <a:tcPr/>
                </a:tc>
              </a:tr>
              <a:tr h="306459">
                <a:tc vMerge="1">
                  <a:txBody>
                    <a:bodyPr/>
                    <a:lstStyle/>
                    <a:p>
                      <a:pPr algn="ctr"/>
                      <a:endParaRPr lang="zh-CN" altLang="en-US" dirty="0"/>
                    </a:p>
                  </a:txBody>
                  <a:tcPr/>
                </a:tc>
                <a:tc>
                  <a:txBody>
                    <a:bodyPr/>
                    <a:lstStyle/>
                    <a:p>
                      <a:pPr algn="ctr"/>
                      <a:r>
                        <a:rPr lang="en-US" altLang="zh-CN" sz="1400" dirty="0" smtClean="0"/>
                        <a:t>13</a:t>
                      </a:r>
                      <a:endParaRPr lang="zh-CN" altLang="en-US" sz="1400" dirty="0"/>
                    </a:p>
                  </a:txBody>
                  <a:tcPr/>
                </a:tc>
                <a:tc>
                  <a:txBody>
                    <a:bodyPr/>
                    <a:lstStyle/>
                    <a:p>
                      <a:pPr algn="ctr"/>
                      <a:r>
                        <a:rPr lang="en-US" altLang="zh-CN" sz="1400" dirty="0" smtClean="0"/>
                        <a:t>1101</a:t>
                      </a:r>
                      <a:endParaRPr lang="zh-CN" altLang="en-US" sz="1400" dirty="0"/>
                    </a:p>
                  </a:txBody>
                  <a:tcPr/>
                </a:tc>
                <a:tc>
                  <a:txBody>
                    <a:bodyPr/>
                    <a:lstStyle/>
                    <a:p>
                      <a:pPr algn="ctr"/>
                      <a:r>
                        <a:rPr lang="en-US" altLang="zh-CN" sz="1400" dirty="0" smtClean="0"/>
                        <a:t>1101</a:t>
                      </a:r>
                      <a:endParaRPr lang="zh-CN" altLang="en-US" sz="1400" dirty="0"/>
                    </a:p>
                  </a:txBody>
                  <a:tcPr/>
                </a:tc>
              </a:tr>
              <a:tr h="306459">
                <a:tc vMerge="1">
                  <a:txBody>
                    <a:bodyPr/>
                    <a:lstStyle/>
                    <a:p>
                      <a:pPr algn="ctr"/>
                      <a:endParaRPr lang="zh-CN" altLang="en-US" dirty="0"/>
                    </a:p>
                  </a:txBody>
                  <a:tcPr/>
                </a:tc>
                <a:tc>
                  <a:txBody>
                    <a:bodyPr/>
                    <a:lstStyle/>
                    <a:p>
                      <a:pPr algn="ctr"/>
                      <a:r>
                        <a:rPr lang="en-US" altLang="zh-CN" sz="1400" dirty="0" smtClean="0"/>
                        <a:t>12</a:t>
                      </a:r>
                      <a:endParaRPr lang="zh-CN" altLang="en-US" sz="1400" dirty="0"/>
                    </a:p>
                  </a:txBody>
                  <a:tcPr/>
                </a:tc>
                <a:tc>
                  <a:txBody>
                    <a:bodyPr/>
                    <a:lstStyle/>
                    <a:p>
                      <a:pPr algn="ctr"/>
                      <a:r>
                        <a:rPr lang="en-US" altLang="zh-CN" sz="1400" dirty="0" smtClean="0"/>
                        <a:t>1100</a:t>
                      </a:r>
                      <a:endParaRPr lang="zh-CN" altLang="en-US" sz="1400" dirty="0"/>
                    </a:p>
                  </a:txBody>
                  <a:tcPr/>
                </a:tc>
                <a:tc>
                  <a:txBody>
                    <a:bodyPr/>
                    <a:lstStyle/>
                    <a:p>
                      <a:pPr algn="ctr"/>
                      <a:r>
                        <a:rPr lang="en-US" altLang="zh-CN" sz="1400" dirty="0" smtClean="0"/>
                        <a:t>1100</a:t>
                      </a:r>
                      <a:endParaRPr lang="zh-CN" altLang="en-US" sz="1400" dirty="0"/>
                    </a:p>
                  </a:txBody>
                  <a:tcPr/>
                </a:tc>
              </a:tr>
              <a:tr h="306459">
                <a:tc vMerge="1">
                  <a:txBody>
                    <a:bodyPr/>
                    <a:lstStyle/>
                    <a:p>
                      <a:pPr algn="ctr"/>
                      <a:endParaRPr lang="zh-CN" altLang="en-US" dirty="0"/>
                    </a:p>
                  </a:txBody>
                  <a:tcPr/>
                </a:tc>
                <a:tc>
                  <a:txBody>
                    <a:bodyPr/>
                    <a:lstStyle/>
                    <a:p>
                      <a:pPr algn="ctr"/>
                      <a:r>
                        <a:rPr lang="en-US" altLang="zh-CN" sz="1400" dirty="0" smtClean="0"/>
                        <a:t>11</a:t>
                      </a:r>
                      <a:endParaRPr lang="zh-CN" altLang="en-US" sz="1400" dirty="0"/>
                    </a:p>
                  </a:txBody>
                  <a:tcPr/>
                </a:tc>
                <a:tc>
                  <a:txBody>
                    <a:bodyPr/>
                    <a:lstStyle/>
                    <a:p>
                      <a:pPr algn="ctr"/>
                      <a:r>
                        <a:rPr lang="en-US" altLang="zh-CN" sz="1400" dirty="0" smtClean="0"/>
                        <a:t>1011</a:t>
                      </a:r>
                      <a:endParaRPr lang="zh-CN" altLang="en-US" sz="1400" dirty="0"/>
                    </a:p>
                  </a:txBody>
                  <a:tcPr/>
                </a:tc>
                <a:tc>
                  <a:txBody>
                    <a:bodyPr/>
                    <a:lstStyle/>
                    <a:p>
                      <a:pPr algn="ctr"/>
                      <a:r>
                        <a:rPr lang="en-US" altLang="zh-CN" sz="1400" dirty="0" smtClean="0"/>
                        <a:t>1011</a:t>
                      </a:r>
                      <a:endParaRPr lang="zh-CN" altLang="en-US" sz="1400" dirty="0"/>
                    </a:p>
                  </a:txBody>
                  <a:tcPr/>
                </a:tc>
              </a:tr>
              <a:tr h="306459">
                <a:tc vMerge="1">
                  <a:txBody>
                    <a:bodyPr/>
                    <a:lstStyle/>
                    <a:p>
                      <a:pPr algn="ctr"/>
                      <a:endParaRPr lang="zh-CN" altLang="en-US" dirty="0"/>
                    </a:p>
                  </a:txBody>
                  <a:tcPr/>
                </a:tc>
                <a:tc>
                  <a:txBody>
                    <a:bodyPr/>
                    <a:lstStyle/>
                    <a:p>
                      <a:pPr algn="ctr"/>
                      <a:r>
                        <a:rPr lang="en-US" altLang="zh-CN" sz="1400" dirty="0" smtClean="0"/>
                        <a:t>10</a:t>
                      </a:r>
                      <a:endParaRPr lang="zh-CN" altLang="en-US" sz="1400" dirty="0"/>
                    </a:p>
                  </a:txBody>
                  <a:tcPr/>
                </a:tc>
                <a:tc>
                  <a:txBody>
                    <a:bodyPr/>
                    <a:lstStyle/>
                    <a:p>
                      <a:pPr algn="ctr"/>
                      <a:r>
                        <a:rPr lang="en-US" altLang="zh-CN" sz="1400" dirty="0" smtClean="0"/>
                        <a:t>1010</a:t>
                      </a:r>
                      <a:endParaRPr lang="zh-CN" altLang="en-US" sz="1400" dirty="0"/>
                    </a:p>
                  </a:txBody>
                  <a:tcPr/>
                </a:tc>
                <a:tc>
                  <a:txBody>
                    <a:bodyPr/>
                    <a:lstStyle/>
                    <a:p>
                      <a:pPr algn="ctr"/>
                      <a:r>
                        <a:rPr lang="en-US" altLang="zh-CN" sz="1400" dirty="0" smtClean="0"/>
                        <a:t>1010</a:t>
                      </a:r>
                      <a:endParaRPr lang="zh-CN" altLang="en-US" sz="1400" dirty="0"/>
                    </a:p>
                  </a:txBody>
                  <a:tcPr/>
                </a:tc>
              </a:tr>
              <a:tr h="306459">
                <a:tc vMerge="1">
                  <a:txBody>
                    <a:bodyPr/>
                    <a:lstStyle/>
                    <a:p>
                      <a:pPr algn="ctr"/>
                      <a:endParaRPr lang="zh-CN" altLang="en-US" dirty="0"/>
                    </a:p>
                  </a:txBody>
                  <a:tcPr/>
                </a:tc>
                <a:tc>
                  <a:txBody>
                    <a:bodyPr/>
                    <a:lstStyle/>
                    <a:p>
                      <a:pPr algn="ctr"/>
                      <a:r>
                        <a:rPr lang="en-US" altLang="zh-CN" sz="1400" dirty="0" smtClean="0"/>
                        <a:t>9</a:t>
                      </a:r>
                      <a:endParaRPr lang="zh-CN" altLang="en-US" sz="1400" dirty="0"/>
                    </a:p>
                  </a:txBody>
                  <a:tcPr/>
                </a:tc>
                <a:tc>
                  <a:txBody>
                    <a:bodyPr/>
                    <a:lstStyle/>
                    <a:p>
                      <a:pPr algn="ctr"/>
                      <a:r>
                        <a:rPr lang="en-US" altLang="zh-CN" sz="1400" dirty="0" smtClean="0"/>
                        <a:t>1001</a:t>
                      </a:r>
                      <a:endParaRPr lang="zh-CN" altLang="en-US" sz="1400" dirty="0"/>
                    </a:p>
                  </a:txBody>
                  <a:tcPr/>
                </a:tc>
                <a:tc>
                  <a:txBody>
                    <a:bodyPr/>
                    <a:lstStyle/>
                    <a:p>
                      <a:pPr algn="ctr"/>
                      <a:r>
                        <a:rPr lang="en-US" altLang="zh-CN" sz="1400" dirty="0" smtClean="0"/>
                        <a:t>1001</a:t>
                      </a:r>
                      <a:endParaRPr lang="zh-CN" altLang="en-US" sz="1400" dirty="0"/>
                    </a:p>
                  </a:txBody>
                  <a:tcPr/>
                </a:tc>
              </a:tr>
              <a:tr h="306459">
                <a:tc vMerge="1">
                  <a:txBody>
                    <a:bodyPr/>
                    <a:lstStyle/>
                    <a:p>
                      <a:pPr algn="ctr"/>
                      <a:endParaRPr lang="zh-CN" altLang="en-US" dirty="0"/>
                    </a:p>
                  </a:txBody>
                  <a:tcPr/>
                </a:tc>
                <a:tc>
                  <a:txBody>
                    <a:bodyPr/>
                    <a:lstStyle/>
                    <a:p>
                      <a:pPr algn="ctr"/>
                      <a:r>
                        <a:rPr lang="en-US" altLang="zh-CN" sz="1400" dirty="0" smtClean="0"/>
                        <a:t>8</a:t>
                      </a:r>
                      <a:endParaRPr lang="zh-CN" altLang="en-US" sz="1400" dirty="0"/>
                    </a:p>
                  </a:txBody>
                  <a:tcPr/>
                </a:tc>
                <a:tc>
                  <a:txBody>
                    <a:bodyPr/>
                    <a:lstStyle/>
                    <a:p>
                      <a:pPr algn="ctr"/>
                      <a:r>
                        <a:rPr lang="en-US" altLang="zh-CN" sz="1400" dirty="0" smtClean="0"/>
                        <a:t>1000</a:t>
                      </a:r>
                      <a:endParaRPr lang="zh-CN" altLang="en-US" sz="1400" dirty="0"/>
                    </a:p>
                  </a:txBody>
                  <a:tcPr/>
                </a:tc>
                <a:tc>
                  <a:txBody>
                    <a:bodyPr/>
                    <a:lstStyle/>
                    <a:p>
                      <a:pPr algn="ctr"/>
                      <a:r>
                        <a:rPr lang="en-US" altLang="zh-CN" sz="1400" dirty="0" smtClean="0"/>
                        <a:t>1000</a:t>
                      </a:r>
                      <a:endParaRPr lang="zh-CN" altLang="en-US" sz="1400" dirty="0"/>
                    </a:p>
                  </a:txBody>
                  <a:tcPr/>
                </a:tc>
              </a:tr>
              <a:tr h="306459">
                <a:tc rowSpan="8">
                  <a:txBody>
                    <a:bodyPr/>
                    <a:lstStyle/>
                    <a:p>
                      <a:pPr algn="ctr"/>
                      <a:r>
                        <a:rPr lang="zh-CN" altLang="en-US" sz="1400" dirty="0" smtClean="0"/>
                        <a:t>负极性部分</a:t>
                      </a:r>
                      <a:endParaRPr lang="zh-CN" altLang="en-US" sz="1400" dirty="0"/>
                    </a:p>
                  </a:txBody>
                  <a:tcPr/>
                </a:tc>
                <a:tc>
                  <a:txBody>
                    <a:bodyPr/>
                    <a:lstStyle/>
                    <a:p>
                      <a:pPr algn="ctr"/>
                      <a:r>
                        <a:rPr lang="en-US" altLang="zh-CN" sz="1400" dirty="0" smtClean="0"/>
                        <a:t>7</a:t>
                      </a:r>
                      <a:endParaRPr lang="zh-CN" altLang="en-US" sz="1400" dirty="0"/>
                    </a:p>
                  </a:txBody>
                  <a:tcPr/>
                </a:tc>
                <a:tc>
                  <a:txBody>
                    <a:bodyPr/>
                    <a:lstStyle/>
                    <a:p>
                      <a:pPr algn="ctr"/>
                      <a:r>
                        <a:rPr lang="en-US" altLang="zh-CN" sz="1400" dirty="0" smtClean="0"/>
                        <a:t>0111</a:t>
                      </a:r>
                      <a:endParaRPr lang="zh-CN" altLang="en-US" sz="1400" dirty="0"/>
                    </a:p>
                  </a:txBody>
                  <a:tcPr/>
                </a:tc>
                <a:tc>
                  <a:txBody>
                    <a:bodyPr/>
                    <a:lstStyle/>
                    <a:p>
                      <a:pPr algn="ctr"/>
                      <a:r>
                        <a:rPr lang="en-US" altLang="zh-CN" sz="1400" dirty="0" smtClean="0"/>
                        <a:t>0000</a:t>
                      </a:r>
                      <a:endParaRPr lang="zh-CN" altLang="en-US" sz="1400" dirty="0"/>
                    </a:p>
                  </a:txBody>
                  <a:tcPr/>
                </a:tc>
              </a:tr>
              <a:tr h="306459">
                <a:tc vMerge="1">
                  <a:txBody>
                    <a:bodyPr/>
                    <a:lstStyle/>
                    <a:p>
                      <a:pPr algn="ctr"/>
                      <a:endParaRPr lang="zh-CN" altLang="en-US" dirty="0"/>
                    </a:p>
                  </a:txBody>
                  <a:tcPr/>
                </a:tc>
                <a:tc>
                  <a:txBody>
                    <a:bodyPr/>
                    <a:lstStyle/>
                    <a:p>
                      <a:pPr algn="ctr"/>
                      <a:r>
                        <a:rPr lang="en-US" altLang="zh-CN" sz="1400" dirty="0" smtClean="0"/>
                        <a:t>6</a:t>
                      </a:r>
                      <a:endParaRPr lang="zh-CN" altLang="en-US" sz="1400" dirty="0"/>
                    </a:p>
                  </a:txBody>
                  <a:tcPr/>
                </a:tc>
                <a:tc>
                  <a:txBody>
                    <a:bodyPr/>
                    <a:lstStyle/>
                    <a:p>
                      <a:pPr algn="ctr"/>
                      <a:r>
                        <a:rPr lang="en-US" altLang="zh-CN" sz="1400" dirty="0" smtClean="0"/>
                        <a:t>0110</a:t>
                      </a:r>
                      <a:endParaRPr lang="zh-CN" altLang="en-US" sz="1400" dirty="0"/>
                    </a:p>
                  </a:txBody>
                  <a:tcPr/>
                </a:tc>
                <a:tc>
                  <a:txBody>
                    <a:bodyPr/>
                    <a:lstStyle/>
                    <a:p>
                      <a:pPr algn="ctr"/>
                      <a:r>
                        <a:rPr lang="en-US" altLang="zh-CN" sz="1400" dirty="0" smtClean="0"/>
                        <a:t>0001</a:t>
                      </a:r>
                      <a:endParaRPr lang="zh-CN" altLang="en-US" sz="1400" dirty="0"/>
                    </a:p>
                  </a:txBody>
                  <a:tcPr/>
                </a:tc>
              </a:tr>
              <a:tr h="306459">
                <a:tc vMerge="1">
                  <a:txBody>
                    <a:bodyPr/>
                    <a:lstStyle/>
                    <a:p>
                      <a:pPr algn="ctr"/>
                      <a:endParaRPr lang="zh-CN" altLang="en-US" dirty="0"/>
                    </a:p>
                  </a:txBody>
                  <a:tcPr/>
                </a:tc>
                <a:tc>
                  <a:txBody>
                    <a:bodyPr/>
                    <a:lstStyle/>
                    <a:p>
                      <a:pPr algn="ctr"/>
                      <a:r>
                        <a:rPr lang="en-US" altLang="zh-CN" sz="1400" dirty="0" smtClean="0"/>
                        <a:t>5</a:t>
                      </a:r>
                      <a:endParaRPr lang="zh-CN" altLang="en-US" sz="1400" dirty="0"/>
                    </a:p>
                  </a:txBody>
                  <a:tcPr/>
                </a:tc>
                <a:tc>
                  <a:txBody>
                    <a:bodyPr/>
                    <a:lstStyle/>
                    <a:p>
                      <a:pPr algn="ctr"/>
                      <a:r>
                        <a:rPr lang="en-US" altLang="zh-CN" sz="1400" dirty="0" smtClean="0"/>
                        <a:t>0101</a:t>
                      </a:r>
                      <a:endParaRPr lang="zh-CN" altLang="en-US" sz="1400" dirty="0"/>
                    </a:p>
                  </a:txBody>
                  <a:tcPr/>
                </a:tc>
                <a:tc>
                  <a:txBody>
                    <a:bodyPr/>
                    <a:lstStyle/>
                    <a:p>
                      <a:pPr algn="ctr"/>
                      <a:r>
                        <a:rPr lang="en-US" altLang="zh-CN" sz="1400" dirty="0" smtClean="0"/>
                        <a:t>0010</a:t>
                      </a:r>
                      <a:endParaRPr lang="zh-CN" altLang="en-US" sz="1400" dirty="0"/>
                    </a:p>
                  </a:txBody>
                  <a:tcPr/>
                </a:tc>
              </a:tr>
              <a:tr h="306459">
                <a:tc vMerge="1">
                  <a:txBody>
                    <a:bodyPr/>
                    <a:lstStyle/>
                    <a:p>
                      <a:pPr algn="ctr"/>
                      <a:endParaRPr lang="zh-CN" altLang="en-US" dirty="0"/>
                    </a:p>
                  </a:txBody>
                  <a:tcPr/>
                </a:tc>
                <a:tc>
                  <a:txBody>
                    <a:bodyPr/>
                    <a:lstStyle/>
                    <a:p>
                      <a:pPr algn="ctr"/>
                      <a:r>
                        <a:rPr lang="en-US" altLang="zh-CN" sz="1400" dirty="0" smtClean="0"/>
                        <a:t>4</a:t>
                      </a:r>
                      <a:endParaRPr lang="zh-CN" altLang="en-US" sz="1400" dirty="0"/>
                    </a:p>
                  </a:txBody>
                  <a:tcPr/>
                </a:tc>
                <a:tc>
                  <a:txBody>
                    <a:bodyPr/>
                    <a:lstStyle/>
                    <a:p>
                      <a:pPr algn="ctr"/>
                      <a:r>
                        <a:rPr lang="en-US" altLang="zh-CN" sz="1400" dirty="0" smtClean="0"/>
                        <a:t>0100</a:t>
                      </a:r>
                      <a:endParaRPr lang="zh-CN" altLang="en-US" sz="1400" dirty="0"/>
                    </a:p>
                  </a:txBody>
                  <a:tcPr/>
                </a:tc>
                <a:tc>
                  <a:txBody>
                    <a:bodyPr/>
                    <a:lstStyle/>
                    <a:p>
                      <a:pPr algn="ctr"/>
                      <a:r>
                        <a:rPr lang="en-US" altLang="zh-CN" sz="1400" dirty="0" smtClean="0"/>
                        <a:t>0011</a:t>
                      </a:r>
                      <a:endParaRPr lang="zh-CN" altLang="en-US" sz="1400" dirty="0"/>
                    </a:p>
                  </a:txBody>
                  <a:tcPr/>
                </a:tc>
              </a:tr>
              <a:tr h="306459">
                <a:tc vMerge="1">
                  <a:txBody>
                    <a:bodyPr/>
                    <a:lstStyle/>
                    <a:p>
                      <a:pPr algn="ctr"/>
                      <a:endParaRPr lang="zh-CN" altLang="en-US" dirty="0"/>
                    </a:p>
                  </a:txBody>
                  <a:tcPr/>
                </a:tc>
                <a:tc>
                  <a:txBody>
                    <a:bodyPr/>
                    <a:lstStyle/>
                    <a:p>
                      <a:pPr algn="ctr"/>
                      <a:r>
                        <a:rPr lang="en-US" altLang="zh-CN" sz="1400" dirty="0" smtClean="0"/>
                        <a:t>3</a:t>
                      </a:r>
                      <a:endParaRPr lang="zh-CN" altLang="en-US" sz="1400" dirty="0"/>
                    </a:p>
                  </a:txBody>
                  <a:tcPr/>
                </a:tc>
                <a:tc>
                  <a:txBody>
                    <a:bodyPr/>
                    <a:lstStyle/>
                    <a:p>
                      <a:pPr algn="ctr"/>
                      <a:r>
                        <a:rPr lang="en-US" altLang="zh-CN" sz="1400" dirty="0" smtClean="0"/>
                        <a:t>0011</a:t>
                      </a:r>
                      <a:endParaRPr lang="zh-CN" altLang="en-US" sz="1400" dirty="0"/>
                    </a:p>
                  </a:txBody>
                  <a:tcPr/>
                </a:tc>
                <a:tc>
                  <a:txBody>
                    <a:bodyPr/>
                    <a:lstStyle/>
                    <a:p>
                      <a:pPr algn="ctr"/>
                      <a:r>
                        <a:rPr lang="en-US" altLang="zh-CN" sz="1400" dirty="0" smtClean="0"/>
                        <a:t>0100</a:t>
                      </a:r>
                      <a:endParaRPr lang="zh-CN" altLang="en-US" sz="1400" dirty="0"/>
                    </a:p>
                  </a:txBody>
                  <a:tcPr/>
                </a:tc>
              </a:tr>
              <a:tr h="306459">
                <a:tc vMerge="1">
                  <a:txBody>
                    <a:bodyPr/>
                    <a:lstStyle/>
                    <a:p>
                      <a:pPr algn="ctr"/>
                      <a:endParaRPr lang="zh-CN" altLang="en-US" dirty="0"/>
                    </a:p>
                  </a:txBody>
                  <a:tcPr/>
                </a:tc>
                <a:tc>
                  <a:txBody>
                    <a:bodyPr/>
                    <a:lstStyle/>
                    <a:p>
                      <a:pPr algn="ctr"/>
                      <a:r>
                        <a:rPr lang="en-US" altLang="zh-CN" sz="1400" dirty="0" smtClean="0"/>
                        <a:t>2</a:t>
                      </a:r>
                      <a:endParaRPr lang="zh-CN" altLang="en-US" sz="1400" dirty="0"/>
                    </a:p>
                  </a:txBody>
                  <a:tcPr/>
                </a:tc>
                <a:tc>
                  <a:txBody>
                    <a:bodyPr/>
                    <a:lstStyle/>
                    <a:p>
                      <a:pPr algn="ctr"/>
                      <a:r>
                        <a:rPr lang="en-US" altLang="zh-CN" sz="1400" dirty="0" smtClean="0"/>
                        <a:t>0010</a:t>
                      </a:r>
                      <a:endParaRPr lang="zh-CN" altLang="en-US" sz="1400" dirty="0"/>
                    </a:p>
                  </a:txBody>
                  <a:tcPr/>
                </a:tc>
                <a:tc>
                  <a:txBody>
                    <a:bodyPr/>
                    <a:lstStyle/>
                    <a:p>
                      <a:pPr algn="ctr"/>
                      <a:r>
                        <a:rPr lang="en-US" altLang="zh-CN" sz="1400" dirty="0" smtClean="0"/>
                        <a:t>0101</a:t>
                      </a:r>
                      <a:endParaRPr lang="zh-CN" altLang="en-US" sz="1400" dirty="0"/>
                    </a:p>
                  </a:txBody>
                  <a:tcPr/>
                </a:tc>
              </a:tr>
              <a:tr h="306459">
                <a:tc vMerge="1">
                  <a:txBody>
                    <a:bodyPr/>
                    <a:lstStyle/>
                    <a:p>
                      <a:pPr algn="ctr"/>
                      <a:endParaRPr lang="zh-CN" altLang="en-US" dirty="0"/>
                    </a:p>
                  </a:txBody>
                  <a:tcPr/>
                </a:tc>
                <a:tc>
                  <a:txBody>
                    <a:bodyPr/>
                    <a:lstStyle/>
                    <a:p>
                      <a:pPr algn="ctr"/>
                      <a:r>
                        <a:rPr lang="en-US" altLang="zh-CN" sz="1400" dirty="0" smtClean="0"/>
                        <a:t>1</a:t>
                      </a:r>
                      <a:endParaRPr lang="zh-CN" altLang="en-US" sz="1400" dirty="0"/>
                    </a:p>
                  </a:txBody>
                  <a:tcPr/>
                </a:tc>
                <a:tc>
                  <a:txBody>
                    <a:bodyPr/>
                    <a:lstStyle/>
                    <a:p>
                      <a:pPr algn="ctr"/>
                      <a:r>
                        <a:rPr lang="en-US" altLang="zh-CN" sz="1400" dirty="0" smtClean="0"/>
                        <a:t>0001</a:t>
                      </a:r>
                      <a:endParaRPr lang="zh-CN" altLang="en-US" sz="1400" dirty="0"/>
                    </a:p>
                  </a:txBody>
                  <a:tcPr/>
                </a:tc>
                <a:tc>
                  <a:txBody>
                    <a:bodyPr/>
                    <a:lstStyle/>
                    <a:p>
                      <a:pPr algn="ctr"/>
                      <a:r>
                        <a:rPr lang="en-US" altLang="zh-CN" sz="1400" dirty="0" smtClean="0"/>
                        <a:t>0110</a:t>
                      </a:r>
                      <a:endParaRPr lang="zh-CN" altLang="en-US" sz="1400" dirty="0"/>
                    </a:p>
                  </a:txBody>
                  <a:tcPr/>
                </a:tc>
              </a:tr>
              <a:tr h="306459">
                <a:tc vMerge="1">
                  <a:txBody>
                    <a:bodyPr/>
                    <a:lstStyle/>
                    <a:p>
                      <a:pPr algn="ctr"/>
                      <a:endParaRPr lang="zh-CN" altLang="en-US" dirty="0"/>
                    </a:p>
                  </a:txBody>
                  <a:tcPr/>
                </a:tc>
                <a:tc>
                  <a:txBody>
                    <a:bodyPr/>
                    <a:lstStyle/>
                    <a:p>
                      <a:pPr algn="ctr"/>
                      <a:r>
                        <a:rPr lang="en-US" altLang="zh-CN" sz="1400" dirty="0" smtClean="0"/>
                        <a:t>0</a:t>
                      </a:r>
                      <a:endParaRPr lang="zh-CN" altLang="en-US" sz="1400" dirty="0"/>
                    </a:p>
                  </a:txBody>
                  <a:tcPr/>
                </a:tc>
                <a:tc>
                  <a:txBody>
                    <a:bodyPr/>
                    <a:lstStyle/>
                    <a:p>
                      <a:pPr algn="ctr"/>
                      <a:r>
                        <a:rPr lang="en-US" altLang="zh-CN" sz="1400" dirty="0" smtClean="0"/>
                        <a:t>0000</a:t>
                      </a:r>
                      <a:endParaRPr lang="zh-CN" altLang="en-US" sz="1400" dirty="0"/>
                    </a:p>
                  </a:txBody>
                  <a:tcPr/>
                </a:tc>
                <a:tc>
                  <a:txBody>
                    <a:bodyPr/>
                    <a:lstStyle/>
                    <a:p>
                      <a:pPr algn="ctr"/>
                      <a:r>
                        <a:rPr lang="en-US" altLang="zh-CN" sz="1400" dirty="0" smtClean="0"/>
                        <a:t>0111</a:t>
                      </a:r>
                      <a:endParaRPr lang="zh-CN" altLang="en-US" sz="1400" dirty="0"/>
                    </a:p>
                  </a:txBody>
                  <a:tcPr/>
                </a:tc>
              </a:tr>
            </a:tbl>
          </a:graphicData>
        </a:graphic>
      </p:graphicFrame>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a:t>
            </a:r>
            <a:r>
              <a:rPr lang="zh-CN" altLang="en-US" dirty="0" smtClean="0"/>
              <a:t>折线的量化间隔</a:t>
            </a:r>
            <a:endParaRPr lang="zh-CN" altLang="en-US" dirty="0"/>
          </a:p>
        </p:txBody>
      </p:sp>
      <p:graphicFrame>
        <p:nvGraphicFramePr>
          <p:cNvPr id="5" name="内容占位符 4"/>
          <p:cNvGraphicFramePr>
            <a:graphicFrameLocks noGrp="1"/>
          </p:cNvGraphicFramePr>
          <p:nvPr>
            <p:ph idx="1"/>
          </p:nvPr>
        </p:nvGraphicFramePr>
        <p:xfrm>
          <a:off x="251519" y="1484785"/>
          <a:ext cx="8712969" cy="1824607"/>
        </p:xfrm>
        <a:graphic>
          <a:graphicData uri="http://schemas.openxmlformats.org/drawingml/2006/table">
            <a:tbl>
              <a:tblPr firstRow="1" bandRow="1">
                <a:tableStyleId>{5C22544A-7EE6-4342-B048-85BDC9FD1C3A}</a:tableStyleId>
              </a:tblPr>
              <a:tblGrid>
                <a:gridCol w="1993645"/>
                <a:gridCol w="812226"/>
                <a:gridCol w="812226"/>
                <a:gridCol w="886065"/>
                <a:gridCol w="812226"/>
                <a:gridCol w="886065"/>
                <a:gridCol w="854634"/>
                <a:gridCol w="834709"/>
                <a:gridCol w="821173"/>
              </a:tblGrid>
              <a:tr h="386076">
                <a:tc>
                  <a:txBody>
                    <a:bodyPr/>
                    <a:lstStyle/>
                    <a:p>
                      <a:r>
                        <a:rPr lang="zh-CN" altLang="en-US" dirty="0" smtClean="0"/>
                        <a:t>段落序号</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3</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5</a:t>
                      </a:r>
                      <a:endParaRPr lang="zh-CN" altLang="en-US" dirty="0"/>
                    </a:p>
                  </a:txBody>
                  <a:tcPr/>
                </a:tc>
                <a:tc>
                  <a:txBody>
                    <a:bodyPr/>
                    <a:lstStyle/>
                    <a:p>
                      <a:r>
                        <a:rPr lang="en-US" altLang="zh-CN" dirty="0" smtClean="0"/>
                        <a:t>6</a:t>
                      </a:r>
                      <a:endParaRPr lang="zh-CN" altLang="en-US" dirty="0"/>
                    </a:p>
                  </a:txBody>
                  <a:tcPr/>
                </a:tc>
                <a:tc>
                  <a:txBody>
                    <a:bodyPr/>
                    <a:lstStyle/>
                    <a:p>
                      <a:r>
                        <a:rPr lang="en-US" altLang="zh-CN" dirty="0" smtClean="0"/>
                        <a:t>7</a:t>
                      </a:r>
                      <a:endParaRPr lang="zh-CN" altLang="en-US" dirty="0"/>
                    </a:p>
                  </a:txBody>
                  <a:tcPr/>
                </a:tc>
                <a:tc>
                  <a:txBody>
                    <a:bodyPr/>
                    <a:lstStyle/>
                    <a:p>
                      <a:r>
                        <a:rPr lang="en-US" altLang="zh-CN" dirty="0" smtClean="0"/>
                        <a:t>8</a:t>
                      </a:r>
                      <a:endParaRPr lang="zh-CN" altLang="en-US" dirty="0"/>
                    </a:p>
                  </a:txBody>
                  <a:tcPr/>
                </a:tc>
              </a:tr>
              <a:tr h="386076">
                <a:tc>
                  <a:txBody>
                    <a:bodyPr/>
                    <a:lstStyle/>
                    <a:p>
                      <a:r>
                        <a:rPr lang="zh-CN" altLang="en-US" dirty="0" smtClean="0"/>
                        <a:t>段落码</a:t>
                      </a:r>
                      <a:endParaRPr lang="zh-CN" altLang="en-US" dirty="0"/>
                    </a:p>
                  </a:txBody>
                  <a:tcPr/>
                </a:tc>
                <a:tc>
                  <a:txBody>
                    <a:bodyPr/>
                    <a:lstStyle/>
                    <a:p>
                      <a:r>
                        <a:rPr lang="en-US" altLang="zh-CN" dirty="0" smtClean="0"/>
                        <a:t>000</a:t>
                      </a:r>
                      <a:endParaRPr lang="zh-CN" altLang="en-US" dirty="0"/>
                    </a:p>
                  </a:txBody>
                  <a:tcPr/>
                </a:tc>
                <a:tc>
                  <a:txBody>
                    <a:bodyPr/>
                    <a:lstStyle/>
                    <a:p>
                      <a:r>
                        <a:rPr lang="en-US" altLang="zh-CN" dirty="0" smtClean="0"/>
                        <a:t>001</a:t>
                      </a:r>
                      <a:endParaRPr lang="zh-CN" altLang="en-US" dirty="0"/>
                    </a:p>
                  </a:txBody>
                  <a:tcPr/>
                </a:tc>
                <a:tc>
                  <a:txBody>
                    <a:bodyPr/>
                    <a:lstStyle/>
                    <a:p>
                      <a:r>
                        <a:rPr lang="en-US" altLang="zh-CN" dirty="0" smtClean="0"/>
                        <a:t>010</a:t>
                      </a:r>
                      <a:endParaRPr lang="zh-CN" altLang="en-US" dirty="0"/>
                    </a:p>
                  </a:txBody>
                  <a:tcPr/>
                </a:tc>
                <a:tc>
                  <a:txBody>
                    <a:bodyPr/>
                    <a:lstStyle/>
                    <a:p>
                      <a:r>
                        <a:rPr lang="en-US" altLang="zh-CN" dirty="0" smtClean="0"/>
                        <a:t>011</a:t>
                      </a:r>
                      <a:endParaRPr lang="zh-CN" altLang="en-US" dirty="0"/>
                    </a:p>
                  </a:txBody>
                  <a:tcPr/>
                </a:tc>
                <a:tc>
                  <a:txBody>
                    <a:bodyPr/>
                    <a:lstStyle/>
                    <a:p>
                      <a:r>
                        <a:rPr lang="en-US" altLang="zh-CN" dirty="0" smtClean="0"/>
                        <a:t>100</a:t>
                      </a:r>
                      <a:endParaRPr lang="zh-CN" altLang="en-US" dirty="0"/>
                    </a:p>
                  </a:txBody>
                  <a:tcPr/>
                </a:tc>
                <a:tc>
                  <a:txBody>
                    <a:bodyPr/>
                    <a:lstStyle/>
                    <a:p>
                      <a:r>
                        <a:rPr lang="en-US" altLang="zh-CN" dirty="0" smtClean="0"/>
                        <a:t>101</a:t>
                      </a:r>
                      <a:endParaRPr lang="zh-CN" altLang="en-US" dirty="0"/>
                    </a:p>
                  </a:txBody>
                  <a:tcPr/>
                </a:tc>
                <a:tc>
                  <a:txBody>
                    <a:bodyPr/>
                    <a:lstStyle/>
                    <a:p>
                      <a:r>
                        <a:rPr lang="en-US" altLang="zh-CN" dirty="0" smtClean="0"/>
                        <a:t>110</a:t>
                      </a:r>
                      <a:endParaRPr lang="zh-CN" altLang="en-US" dirty="0"/>
                    </a:p>
                  </a:txBody>
                  <a:tcPr/>
                </a:tc>
                <a:tc>
                  <a:txBody>
                    <a:bodyPr/>
                    <a:lstStyle/>
                    <a:p>
                      <a:r>
                        <a:rPr lang="en-US" altLang="zh-CN" dirty="0" smtClean="0"/>
                        <a:t>111</a:t>
                      </a:r>
                      <a:endParaRPr lang="zh-CN" altLang="en-US" dirty="0"/>
                    </a:p>
                  </a:txBody>
                  <a:tcPr/>
                </a:tc>
              </a:tr>
              <a:tr h="386076">
                <a:tc>
                  <a:txBody>
                    <a:bodyPr/>
                    <a:lstStyle/>
                    <a:p>
                      <a:r>
                        <a:rPr lang="zh-CN" altLang="en-US" dirty="0" smtClean="0"/>
                        <a:t>起始电平</a:t>
                      </a:r>
                      <a:endParaRPr lang="zh-CN" altLang="en-US" dirty="0"/>
                    </a:p>
                  </a:txBody>
                  <a:tcPr/>
                </a:tc>
                <a:tc>
                  <a:txBody>
                    <a:bodyPr/>
                    <a:lstStyle/>
                    <a:p>
                      <a:r>
                        <a:rPr lang="en-US" altLang="zh-CN" dirty="0" smtClean="0"/>
                        <a:t>0</a:t>
                      </a:r>
                      <a:endParaRPr lang="zh-CN" altLang="en-US" dirty="0"/>
                    </a:p>
                  </a:txBody>
                  <a:tcPr/>
                </a:tc>
                <a:tc>
                  <a:txBody>
                    <a:bodyPr/>
                    <a:lstStyle/>
                    <a:p>
                      <a:r>
                        <a:rPr lang="en-US" altLang="zh-CN" dirty="0" smtClean="0"/>
                        <a:t>16</a:t>
                      </a:r>
                      <a:endParaRPr lang="zh-CN" altLang="en-US" dirty="0"/>
                    </a:p>
                  </a:txBody>
                  <a:tcPr/>
                </a:tc>
                <a:tc>
                  <a:txBody>
                    <a:bodyPr/>
                    <a:lstStyle/>
                    <a:p>
                      <a:r>
                        <a:rPr lang="en-US" altLang="zh-CN" dirty="0" smtClean="0"/>
                        <a:t>32</a:t>
                      </a:r>
                      <a:endParaRPr lang="zh-CN" altLang="en-US" dirty="0"/>
                    </a:p>
                  </a:txBody>
                  <a:tcPr/>
                </a:tc>
                <a:tc>
                  <a:txBody>
                    <a:bodyPr/>
                    <a:lstStyle/>
                    <a:p>
                      <a:r>
                        <a:rPr lang="en-US" altLang="zh-CN" dirty="0" smtClean="0"/>
                        <a:t>64</a:t>
                      </a:r>
                      <a:endParaRPr lang="zh-CN" altLang="en-US" dirty="0"/>
                    </a:p>
                  </a:txBody>
                  <a:tcPr/>
                </a:tc>
                <a:tc>
                  <a:txBody>
                    <a:bodyPr/>
                    <a:lstStyle/>
                    <a:p>
                      <a:r>
                        <a:rPr lang="en-US" altLang="zh-CN" dirty="0" smtClean="0"/>
                        <a:t>128</a:t>
                      </a:r>
                      <a:endParaRPr lang="zh-CN" altLang="en-US" dirty="0"/>
                    </a:p>
                  </a:txBody>
                  <a:tcPr/>
                </a:tc>
                <a:tc>
                  <a:txBody>
                    <a:bodyPr/>
                    <a:lstStyle/>
                    <a:p>
                      <a:r>
                        <a:rPr lang="en-US" altLang="zh-CN" dirty="0" smtClean="0"/>
                        <a:t>256</a:t>
                      </a:r>
                      <a:endParaRPr lang="zh-CN" altLang="en-US" dirty="0"/>
                    </a:p>
                  </a:txBody>
                  <a:tcPr/>
                </a:tc>
                <a:tc>
                  <a:txBody>
                    <a:bodyPr/>
                    <a:lstStyle/>
                    <a:p>
                      <a:r>
                        <a:rPr lang="en-US" altLang="zh-CN" dirty="0" smtClean="0"/>
                        <a:t>512</a:t>
                      </a:r>
                      <a:endParaRPr lang="zh-CN" altLang="en-US" dirty="0"/>
                    </a:p>
                  </a:txBody>
                  <a:tcPr/>
                </a:tc>
                <a:tc>
                  <a:txBody>
                    <a:bodyPr/>
                    <a:lstStyle/>
                    <a:p>
                      <a:r>
                        <a:rPr lang="en-US" altLang="zh-CN" dirty="0" smtClean="0"/>
                        <a:t>1024</a:t>
                      </a:r>
                      <a:endParaRPr lang="zh-CN" altLang="en-US" dirty="0"/>
                    </a:p>
                  </a:txBody>
                  <a:tcPr/>
                </a:tc>
              </a:tr>
              <a:tr h="666379">
                <a:tc>
                  <a:txBody>
                    <a:bodyPr/>
                    <a:lstStyle/>
                    <a:p>
                      <a:r>
                        <a:rPr lang="zh-CN" altLang="en-US" dirty="0" smtClean="0"/>
                        <a:t>段内量化间隔（</a:t>
                      </a:r>
                      <a:r>
                        <a:rPr lang="el-GR" altLang="zh-CN" dirty="0" smtClean="0"/>
                        <a:t>Δ</a:t>
                      </a:r>
                      <a:r>
                        <a:rPr lang="zh-CN" altLang="en-US" dirty="0" smtClean="0"/>
                        <a:t>）</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1</a:t>
                      </a:r>
                      <a:endParaRPr lang="zh-CN" altLang="en-US" dirty="0"/>
                    </a:p>
                  </a:txBody>
                  <a:tcPr/>
                </a:tc>
                <a:tc>
                  <a:txBody>
                    <a:bodyPr/>
                    <a:lstStyle/>
                    <a:p>
                      <a:r>
                        <a:rPr lang="en-US" altLang="zh-CN" dirty="0" smtClean="0"/>
                        <a:t>2</a:t>
                      </a:r>
                      <a:endParaRPr lang="zh-CN" altLang="en-US" dirty="0"/>
                    </a:p>
                  </a:txBody>
                  <a:tcPr/>
                </a:tc>
                <a:tc>
                  <a:txBody>
                    <a:bodyPr/>
                    <a:lstStyle/>
                    <a:p>
                      <a:r>
                        <a:rPr lang="en-US" altLang="zh-CN" dirty="0" smtClean="0"/>
                        <a:t>4</a:t>
                      </a:r>
                      <a:endParaRPr lang="zh-CN" altLang="en-US" dirty="0"/>
                    </a:p>
                  </a:txBody>
                  <a:tcPr/>
                </a:tc>
                <a:tc>
                  <a:txBody>
                    <a:bodyPr/>
                    <a:lstStyle/>
                    <a:p>
                      <a:r>
                        <a:rPr lang="en-US" altLang="zh-CN" dirty="0" smtClean="0"/>
                        <a:t>8</a:t>
                      </a:r>
                      <a:endParaRPr lang="zh-CN" altLang="en-US" dirty="0"/>
                    </a:p>
                  </a:txBody>
                  <a:tcPr/>
                </a:tc>
                <a:tc>
                  <a:txBody>
                    <a:bodyPr/>
                    <a:lstStyle/>
                    <a:p>
                      <a:r>
                        <a:rPr lang="en-US" altLang="zh-CN" dirty="0" smtClean="0"/>
                        <a:t>16</a:t>
                      </a:r>
                      <a:endParaRPr lang="zh-CN" altLang="en-US" dirty="0"/>
                    </a:p>
                  </a:txBody>
                  <a:tcPr/>
                </a:tc>
                <a:tc>
                  <a:txBody>
                    <a:bodyPr/>
                    <a:lstStyle/>
                    <a:p>
                      <a:r>
                        <a:rPr lang="en-US" altLang="zh-CN" dirty="0" smtClean="0"/>
                        <a:t>32</a:t>
                      </a:r>
                      <a:endParaRPr lang="zh-CN" altLang="en-US" dirty="0"/>
                    </a:p>
                  </a:txBody>
                  <a:tcPr/>
                </a:tc>
                <a:tc>
                  <a:txBody>
                    <a:bodyPr/>
                    <a:lstStyle/>
                    <a:p>
                      <a:r>
                        <a:rPr lang="en-US" altLang="zh-CN" dirty="0" smtClean="0"/>
                        <a:t>64</a:t>
                      </a:r>
                      <a:endParaRPr lang="zh-CN" altLang="en-US" dirty="0"/>
                    </a:p>
                  </a:txBody>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TextBox 5"/>
          <p:cNvSpPr txBox="1"/>
          <p:nvPr/>
        </p:nvSpPr>
        <p:spPr>
          <a:xfrm>
            <a:off x="467544" y="3759423"/>
            <a:ext cx="7488832" cy="830997"/>
          </a:xfrm>
          <a:prstGeom prst="rect">
            <a:avLst/>
          </a:prstGeom>
          <a:noFill/>
        </p:spPr>
        <p:txBody>
          <a:bodyPr wrap="square" rtlCol="0">
            <a:spAutoFit/>
          </a:bodyPr>
          <a:lstStyle/>
          <a:p>
            <a:r>
              <a:rPr lang="zh-CN" altLang="zh-CN" dirty="0" smtClean="0"/>
              <a:t>输入编码器的抽样值为</a:t>
            </a:r>
            <a:r>
              <a:rPr lang="en-US" altLang="zh-CN" dirty="0" smtClean="0"/>
              <a:t>+50</a:t>
            </a:r>
            <a:r>
              <a:rPr lang="zh-CN" altLang="zh-CN" dirty="0" smtClean="0"/>
              <a:t>个最小量化单位，编码器输出的折叠二进码</a:t>
            </a:r>
            <a:r>
              <a:rPr lang="zh-CN" altLang="en-US" dirty="0" smtClean="0"/>
              <a:t>是多少？</a:t>
            </a:r>
            <a:endParaRPr lang="zh-CN" altLang="en-US" dirty="0"/>
          </a:p>
        </p:txBody>
      </p:sp>
      <p:sp>
        <p:nvSpPr>
          <p:cNvPr id="7" name="TextBox 6"/>
          <p:cNvSpPr txBox="1"/>
          <p:nvPr/>
        </p:nvSpPr>
        <p:spPr>
          <a:xfrm>
            <a:off x="683568" y="4869160"/>
            <a:ext cx="1941557" cy="461665"/>
          </a:xfrm>
          <a:prstGeom prst="rect">
            <a:avLst/>
          </a:prstGeom>
          <a:noFill/>
        </p:spPr>
        <p:txBody>
          <a:bodyPr wrap="none" rtlCol="0">
            <a:spAutoFit/>
          </a:bodyPr>
          <a:lstStyle/>
          <a:p>
            <a:r>
              <a:rPr lang="en-US" altLang="zh-CN" dirty="0" smtClean="0"/>
              <a:t>10101001</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ox(i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ox(in)">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amond(in)">
                                      <p:cBhvr>
                                        <p:cTn id="22"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a:t>
            </a:r>
            <a:r>
              <a:rPr lang="zh-CN" altLang="en-US" dirty="0" smtClean="0"/>
              <a:t>律特性简化</a:t>
            </a:r>
            <a:endParaRPr lang="zh-CN" altLang="en-US" dirty="0"/>
          </a:p>
        </p:txBody>
      </p:sp>
      <p:sp>
        <p:nvSpPr>
          <p:cNvPr id="3" name="内容占位符 2"/>
          <p:cNvSpPr>
            <a:spLocks noGrp="1"/>
          </p:cNvSpPr>
          <p:nvPr>
            <p:ph idx="1"/>
          </p:nvPr>
        </p:nvSpPr>
        <p:spPr>
          <a:xfrm>
            <a:off x="1066800" y="1268760"/>
            <a:ext cx="7620000" cy="2273424"/>
          </a:xfrm>
        </p:spPr>
        <p:txBody>
          <a:bodyPr/>
          <a:lstStyle/>
          <a:p>
            <a:r>
              <a:rPr lang="zh-CN" altLang="en-US" sz="2800" dirty="0" smtClean="0">
                <a:latin typeface="宋体" charset="-122"/>
              </a:rPr>
              <a:t>在</a:t>
            </a:r>
            <a:r>
              <a:rPr lang="en-US" altLang="zh-CN" sz="2800" dirty="0" smtClean="0">
                <a:latin typeface="宋体" charset="-122"/>
              </a:rPr>
              <a:t>A</a:t>
            </a:r>
            <a:r>
              <a:rPr lang="zh-CN" altLang="en-US" sz="2800" dirty="0" smtClean="0">
                <a:latin typeface="宋体" charset="-122"/>
              </a:rPr>
              <a:t>律特性中，选</a:t>
            </a:r>
            <a:r>
              <a:rPr lang="en-US" altLang="zh-CN" sz="2800" dirty="0" smtClean="0">
                <a:latin typeface="宋体" charset="-122"/>
              </a:rPr>
              <a:t>A</a:t>
            </a:r>
            <a:r>
              <a:rPr lang="zh-CN" altLang="en-US" sz="2800" dirty="0" smtClean="0">
                <a:latin typeface="宋体" charset="-122"/>
              </a:rPr>
              <a:t>等于</a:t>
            </a:r>
            <a:r>
              <a:rPr lang="en-US" altLang="zh-CN" sz="2800" dirty="0" smtClean="0">
                <a:latin typeface="宋体" charset="-122"/>
              </a:rPr>
              <a:t>87.6</a:t>
            </a:r>
            <a:r>
              <a:rPr lang="zh-CN" altLang="en-US" sz="2800" dirty="0" smtClean="0">
                <a:latin typeface="宋体" charset="-122"/>
              </a:rPr>
              <a:t>有两个目的</a:t>
            </a:r>
            <a:endParaRPr lang="en-US" altLang="zh-CN" sz="2800" dirty="0" smtClean="0">
              <a:latin typeface="宋体" charset="-122"/>
            </a:endParaRPr>
          </a:p>
          <a:p>
            <a:pPr lvl="1"/>
            <a:r>
              <a:rPr lang="zh-CN" altLang="en-US" sz="2400" dirty="0" smtClean="0">
                <a:solidFill>
                  <a:schemeClr val="accent4">
                    <a:lumMod val="75000"/>
                    <a:lumOff val="25000"/>
                  </a:schemeClr>
                </a:solidFill>
                <a:latin typeface="宋体" charset="-122"/>
              </a:rPr>
              <a:t>使曲线在原点附近的斜率等于</a:t>
            </a:r>
            <a:r>
              <a:rPr lang="en-US" altLang="zh-CN" sz="2400" dirty="0" smtClean="0">
                <a:solidFill>
                  <a:schemeClr val="accent4">
                    <a:lumMod val="75000"/>
                    <a:lumOff val="25000"/>
                  </a:schemeClr>
                </a:solidFill>
                <a:latin typeface="宋体" charset="-122"/>
              </a:rPr>
              <a:t>16</a:t>
            </a:r>
            <a:r>
              <a:rPr lang="zh-CN" altLang="en-US" sz="2400" dirty="0" smtClean="0">
                <a:latin typeface="宋体" charset="-122"/>
              </a:rPr>
              <a:t>，使</a:t>
            </a:r>
            <a:r>
              <a:rPr lang="en-US" altLang="zh-CN" sz="2400" dirty="0" smtClean="0">
                <a:latin typeface="宋体" charset="-122"/>
              </a:rPr>
              <a:t>16</a:t>
            </a:r>
            <a:r>
              <a:rPr lang="zh-CN" altLang="en-US" sz="2400" dirty="0" smtClean="0">
                <a:latin typeface="宋体" charset="-122"/>
              </a:rPr>
              <a:t>段折线简化成仅有</a:t>
            </a:r>
            <a:r>
              <a:rPr lang="en-US" altLang="zh-CN" sz="2400" dirty="0" smtClean="0">
                <a:latin typeface="宋体" charset="-122"/>
              </a:rPr>
              <a:t>13</a:t>
            </a:r>
            <a:r>
              <a:rPr lang="zh-CN" altLang="en-US" sz="2400" dirty="0" smtClean="0">
                <a:latin typeface="宋体" charset="-122"/>
              </a:rPr>
              <a:t>段</a:t>
            </a:r>
            <a:endParaRPr lang="en-US" altLang="zh-CN" sz="2400" dirty="0" smtClean="0">
              <a:latin typeface="宋体" charset="-122"/>
            </a:endParaRPr>
          </a:p>
          <a:p>
            <a:pPr lvl="1"/>
            <a:r>
              <a:rPr lang="zh-CN" altLang="en-US" sz="2400" dirty="0" smtClean="0">
                <a:latin typeface="宋体" charset="-122"/>
              </a:rPr>
              <a:t>使</a:t>
            </a:r>
            <a:r>
              <a:rPr lang="en-US" altLang="zh-CN" sz="2400" dirty="0" smtClean="0">
                <a:latin typeface="宋体" charset="-122"/>
              </a:rPr>
              <a:t>13</a:t>
            </a:r>
            <a:r>
              <a:rPr lang="zh-CN" altLang="en-US" sz="2400" dirty="0" smtClean="0">
                <a:latin typeface="宋体" charset="-122"/>
              </a:rPr>
              <a:t>折线的转折点上曲线的横坐标</a:t>
            </a:r>
            <a:r>
              <a:rPr lang="en-US" altLang="zh-CN" sz="2400" dirty="0" smtClean="0">
                <a:latin typeface="宋体" charset="-122"/>
              </a:rPr>
              <a:t>x</a:t>
            </a:r>
            <a:r>
              <a:rPr lang="zh-CN" altLang="en-US" sz="2400" dirty="0" smtClean="0">
                <a:latin typeface="宋体" charset="-122"/>
              </a:rPr>
              <a:t>接近</a:t>
            </a:r>
            <a:r>
              <a:rPr lang="en-US" altLang="zh-CN" sz="2400" dirty="0" smtClean="0">
                <a:latin typeface="宋体" charset="-122"/>
              </a:rPr>
              <a:t>1/2</a:t>
            </a:r>
            <a:r>
              <a:rPr lang="en-US" altLang="zh-CN" sz="2400" baseline="30000" dirty="0" smtClean="0">
                <a:latin typeface="宋体" charset="-122"/>
              </a:rPr>
              <a:t>i</a:t>
            </a:r>
          </a:p>
          <a:p>
            <a:r>
              <a:rPr lang="zh-CN" altLang="en-US" sz="2800" dirty="0" smtClean="0">
                <a:latin typeface="宋体" charset="-122"/>
              </a:rPr>
              <a:t>仅要求满足</a:t>
            </a:r>
            <a:r>
              <a:rPr lang="en-US" altLang="zh-CN" sz="2800" dirty="0" smtClean="0">
                <a:latin typeface="宋体" charset="-122"/>
              </a:rPr>
              <a:t>x=1/2</a:t>
            </a:r>
            <a:r>
              <a:rPr lang="en-US" altLang="zh-CN" sz="2800" baseline="30000" dirty="0" smtClean="0">
                <a:latin typeface="宋体" charset="-122"/>
              </a:rPr>
              <a:t>i</a:t>
            </a:r>
            <a:r>
              <a:rPr lang="zh-CN" altLang="en-US" sz="2800" dirty="0" smtClean="0">
                <a:latin typeface="宋体" charset="-122"/>
              </a:rPr>
              <a:t>时，</a:t>
            </a:r>
            <a:r>
              <a:rPr lang="en-US" altLang="zh-CN" sz="2800" dirty="0" smtClean="0">
                <a:latin typeface="宋体" charset="-122"/>
              </a:rPr>
              <a:t>y=1–i/8</a:t>
            </a:r>
            <a:r>
              <a:rPr lang="zh-CN" altLang="en-US" sz="2800" dirty="0" smtClean="0">
                <a:latin typeface="宋体" charset="-122"/>
              </a:rPr>
              <a:t>，则有</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638404" name="Object 4"/>
          <p:cNvGraphicFramePr>
            <a:graphicFrameLocks noChangeAspect="1"/>
          </p:cNvGraphicFramePr>
          <p:nvPr/>
        </p:nvGraphicFramePr>
        <p:xfrm>
          <a:off x="1042988" y="3645024"/>
          <a:ext cx="7881937" cy="1778000"/>
        </p:xfrm>
        <a:graphic>
          <a:graphicData uri="http://schemas.openxmlformats.org/presentationml/2006/ole">
            <p:oleObj spid="_x0000_s695298" name="公式" r:id="rId3" imgW="3936960" imgH="888840" progId="Equation.3">
              <p:embed/>
            </p:oleObj>
          </a:graphicData>
        </a:graphic>
      </p:graphicFrame>
      <p:graphicFrame>
        <p:nvGraphicFramePr>
          <p:cNvPr id="1638405" name="Object 5"/>
          <p:cNvGraphicFramePr>
            <a:graphicFrameLocks noChangeAspect="1"/>
          </p:cNvGraphicFramePr>
          <p:nvPr/>
        </p:nvGraphicFramePr>
        <p:xfrm>
          <a:off x="755650" y="5590282"/>
          <a:ext cx="8112125" cy="482600"/>
        </p:xfrm>
        <a:graphic>
          <a:graphicData uri="http://schemas.openxmlformats.org/presentationml/2006/ole">
            <p:oleObj spid="_x0000_s695299" name="公式" r:id="rId4" imgW="4051080" imgH="2412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1638404"/>
                                        </p:tgtEl>
                                        <p:attrNameLst>
                                          <p:attrName>style.visibility</p:attrName>
                                        </p:attrNameLst>
                                      </p:cBhvr>
                                      <p:to>
                                        <p:strVal val="visible"/>
                                      </p:to>
                                    </p:set>
                                    <p:animEffect transition="in" filter="wipe(up)">
                                      <p:cBhvr>
                                        <p:cTn id="7" dur="500"/>
                                        <p:tgtEl>
                                          <p:spTgt spid="163840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638405"/>
                                        </p:tgtEl>
                                        <p:attrNameLst>
                                          <p:attrName>style.visibility</p:attrName>
                                        </p:attrNameLst>
                                      </p:cBhvr>
                                      <p:to>
                                        <p:strVal val="visible"/>
                                      </p:to>
                                    </p:set>
                                    <p:animEffect transition="in" filter="wipe(left)">
                                      <p:cBhvr>
                                        <p:cTn id="12" dur="500"/>
                                        <p:tgtEl>
                                          <p:spTgt spid="16384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dirty="0" smtClean="0"/>
              <a:t>1</a:t>
            </a:r>
            <a:r>
              <a:rPr lang="en-US" altLang="zh-CN" dirty="0" smtClean="0"/>
              <a:t>5</a:t>
            </a:r>
            <a:r>
              <a:rPr lang="en-US" altLang="en-US" dirty="0" smtClean="0"/>
              <a:t>折线法近似实现</a:t>
            </a:r>
            <a:r>
              <a:rPr lang="en-US" altLang="zh-CN" i="1" dirty="0" smtClean="0">
                <a:effectLst>
                  <a:outerShdw blurRad="38100" dist="38100" dir="2700000" algn="tl">
                    <a:srgbClr val="FFFFFF"/>
                  </a:outerShdw>
                </a:effectLst>
              </a:rPr>
              <a:t>μ</a:t>
            </a:r>
            <a:r>
              <a:rPr lang="en-US" altLang="en-US" dirty="0" smtClean="0"/>
              <a:t>律压扩</a:t>
            </a:r>
            <a:endParaRPr lang="zh-CN" altLang="en-US" dirty="0"/>
          </a:p>
        </p:txBody>
      </p:sp>
      <p:sp>
        <p:nvSpPr>
          <p:cNvPr id="3" name="内容占位符 2"/>
          <p:cNvSpPr>
            <a:spLocks noGrp="1"/>
          </p:cNvSpPr>
          <p:nvPr>
            <p:ph idx="1"/>
          </p:nvPr>
        </p:nvSpPr>
        <p:spPr>
          <a:xfrm>
            <a:off x="1066800" y="1371600"/>
            <a:ext cx="7620000" cy="977280"/>
          </a:xfrm>
        </p:spPr>
        <p:txBody>
          <a:bodyPr/>
          <a:lstStyle/>
          <a:p>
            <a:r>
              <a:rPr lang="zh-CN" altLang="en-US" sz="2400" dirty="0" smtClean="0">
                <a:latin typeface="宋体" charset="-122"/>
              </a:rPr>
              <a:t>把</a:t>
            </a:r>
            <a:r>
              <a:rPr lang="en-US" altLang="zh-CN" sz="2400" dirty="0" smtClean="0">
                <a:latin typeface="宋体" charset="-122"/>
              </a:rPr>
              <a:t>y</a:t>
            </a:r>
            <a:r>
              <a:rPr lang="zh-CN" altLang="en-US" sz="2400" dirty="0" smtClean="0">
                <a:latin typeface="宋体" charset="-122"/>
              </a:rPr>
              <a:t>轴均分</a:t>
            </a:r>
            <a:r>
              <a:rPr lang="en-US" altLang="zh-CN" sz="2400" dirty="0" smtClean="0">
                <a:latin typeface="宋体" charset="-122"/>
              </a:rPr>
              <a:t>8</a:t>
            </a:r>
            <a:r>
              <a:rPr lang="zh-CN" altLang="en-US" sz="2400" dirty="0" smtClean="0">
                <a:latin typeface="宋体" charset="-122"/>
              </a:rPr>
              <a:t>段</a:t>
            </a:r>
            <a:endParaRPr lang="en-US" altLang="zh-CN" sz="2400" dirty="0" smtClean="0">
              <a:latin typeface="宋体" charset="-122"/>
            </a:endParaRPr>
          </a:p>
          <a:p>
            <a:r>
              <a:rPr lang="zh-CN" altLang="en-US" sz="2400" dirty="0" smtClean="0">
                <a:latin typeface="宋体" charset="-122"/>
              </a:rPr>
              <a:t>对应于</a:t>
            </a:r>
            <a:r>
              <a:rPr lang="en-US" altLang="zh-CN" sz="2400" dirty="0" smtClean="0">
                <a:latin typeface="宋体" charset="-122"/>
              </a:rPr>
              <a:t>y</a:t>
            </a:r>
            <a:r>
              <a:rPr lang="zh-CN" altLang="en-US" sz="2400" dirty="0" smtClean="0">
                <a:latin typeface="宋体" charset="-122"/>
              </a:rPr>
              <a:t>轴分界点</a:t>
            </a:r>
            <a:r>
              <a:rPr lang="en-US" altLang="zh-CN" sz="2400" dirty="0" err="1" smtClean="0">
                <a:latin typeface="宋体" charset="-122"/>
              </a:rPr>
              <a:t>i</a:t>
            </a:r>
            <a:r>
              <a:rPr lang="en-US" altLang="zh-CN" sz="2400" dirty="0" smtClean="0">
                <a:latin typeface="宋体" charset="-122"/>
              </a:rPr>
              <a:t>/8</a:t>
            </a:r>
            <a:r>
              <a:rPr lang="zh-CN" altLang="en-US" sz="2400" dirty="0" smtClean="0">
                <a:latin typeface="宋体" charset="-122"/>
              </a:rPr>
              <a:t>处的</a:t>
            </a:r>
            <a:r>
              <a:rPr lang="en-US" altLang="zh-CN" sz="2400" dirty="0" smtClean="0">
                <a:latin typeface="宋体" charset="-122"/>
              </a:rPr>
              <a:t>x</a:t>
            </a:r>
            <a:r>
              <a:rPr lang="zh-CN" altLang="en-US" sz="2400" dirty="0" smtClean="0">
                <a:latin typeface="宋体" charset="-122"/>
              </a:rPr>
              <a:t>轴分界点根据下式计算：</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4"/>
          <p:cNvGraphicFramePr>
            <a:graphicFrameLocks/>
          </p:cNvGraphicFramePr>
          <p:nvPr/>
        </p:nvGraphicFramePr>
        <p:xfrm>
          <a:off x="179512" y="3501010"/>
          <a:ext cx="8820146" cy="2261615"/>
        </p:xfrm>
        <a:graphic>
          <a:graphicData uri="http://schemas.openxmlformats.org/drawingml/2006/table">
            <a:tbl>
              <a:tblPr/>
              <a:tblGrid>
                <a:gridCol w="1825094"/>
                <a:gridCol w="539000"/>
                <a:gridCol w="407661"/>
                <a:gridCol w="409367"/>
                <a:gridCol w="407660"/>
                <a:gridCol w="407661"/>
                <a:gridCol w="407660"/>
                <a:gridCol w="409367"/>
                <a:gridCol w="407661"/>
                <a:gridCol w="407660"/>
                <a:gridCol w="409367"/>
                <a:gridCol w="407661"/>
                <a:gridCol w="407660"/>
                <a:gridCol w="547529"/>
                <a:gridCol w="457127"/>
                <a:gridCol w="554350"/>
                <a:gridCol w="407661"/>
              </a:tblGrid>
              <a:tr h="45232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1"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i</a:t>
                      </a:r>
                      <a:r>
                        <a:rPr kumimoji="1" lang="en-US" altLang="zh-CN" sz="1800" b="0" i="1"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endParaRPr kumimoji="1" lang="en-US" altLang="zh-CN" sz="2400" b="0" i="0" u="none" strike="noStrike" cap="none" normalizeH="0" baseline="0" dirty="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8</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232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a:t>
                      </a: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 </a:t>
                      </a:r>
                      <a:r>
                        <a:rPr kumimoji="1" lang="en-US" altLang="zh-CN" sz="18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a:t>
                      </a: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/8</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1/8</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2/8</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3/8</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4/8</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5/8</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6/8</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7/8</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232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1"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x</a:t>
                      </a: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r>
                        <a:rPr kumimoji="1" lang="en-US" altLang="zh-CN" sz="1800" b="0" i="1" u="none" strike="noStrike" cap="none" normalizeH="0" baseline="30000" smtClean="0">
                          <a:ln>
                            <a:noFill/>
                          </a:ln>
                          <a:solidFill>
                            <a:schemeClr val="tx1"/>
                          </a:solidFill>
                          <a:effectLst/>
                          <a:latin typeface="Times New Roman" pitchFamily="18" charset="0"/>
                          <a:ea typeface="宋体" pitchFamily="2" charset="-122"/>
                          <a:cs typeface="Times New Roman" pitchFamily="18" charset="0"/>
                        </a:rPr>
                        <a:t>i </a:t>
                      </a: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- 1) / 255</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0</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1/255</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3/255</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7/255</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15/255</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31/255</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63/255</a:t>
                      </a:r>
                      <a:endParaRPr kumimoji="1" lang="en-US" altLang="zh-CN" sz="2400" b="0" i="0" u="none" strike="noStrike" cap="none" normalizeH="0" baseline="0" dirty="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4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127/255</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5232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斜率 </a:t>
                      </a:r>
                      <a:r>
                        <a:rPr kumimoji="1"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1"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sym typeface="Symbol" pitchFamily="18" charset="2"/>
                        </a:rPr>
                        <a:t> </a:t>
                      </a:r>
                      <a:r>
                        <a:rPr kumimoji="1"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255</a:t>
                      </a:r>
                      <a:endParaRPr kumimoji="1"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sym typeface="Symbol" pitchFamily="18" charset="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1/8</a:t>
                      </a:r>
                      <a:endParaRPr kumimoji="1" lang="en-US" altLang="zh-CN" sz="2400" b="0" i="0" u="none" strike="noStrike" cap="none" normalizeH="0" baseline="0" dirty="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1/16</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1/32</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1/64</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1/128</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1/256</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1/512</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1/1024</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45232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段号</a:t>
                      </a:r>
                      <a:endParaRPr kumimoji="1" lang="zh-CN" altLang="en-US"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a:t>
                      </a:r>
                      <a:endParaRPr kumimoji="1" lang="en-US" altLang="zh-CN" sz="2400" b="0" i="0" u="none" strike="noStrike" cap="none" normalizeH="0" baseline="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8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8</a:t>
                      </a:r>
                      <a:endParaRPr kumimoji="1" lang="en-US" altLang="zh-CN" sz="2400" b="0" i="0" u="none" strike="noStrike" cap="none" normalizeH="0" baseline="0" dirty="0" smtClean="0">
                        <a:ln>
                          <a:noFill/>
                        </a:ln>
                        <a:solidFill>
                          <a:schemeClr val="tx1"/>
                        </a:solidFill>
                        <a:effectLst/>
                        <a:latin typeface="Arial" charset="0"/>
                        <a:ea typeface="宋体" pitchFamily="2" charset="-122"/>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bl>
          </a:graphicData>
        </a:graphic>
      </p:graphicFrame>
      <p:graphicFrame>
        <p:nvGraphicFramePr>
          <p:cNvPr id="6" name="Object 77"/>
          <p:cNvGraphicFramePr>
            <a:graphicFrameLocks noChangeAspect="1"/>
          </p:cNvGraphicFramePr>
          <p:nvPr/>
        </p:nvGraphicFramePr>
        <p:xfrm>
          <a:off x="1476375" y="2420938"/>
          <a:ext cx="6669385" cy="936054"/>
        </p:xfrm>
        <a:graphic>
          <a:graphicData uri="http://schemas.openxmlformats.org/presentationml/2006/ole">
            <p:oleObj spid="_x0000_s696322" name="公式" r:id="rId3" imgW="3174840" imgH="44424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up)">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15</a:t>
            </a:r>
            <a:r>
              <a:rPr lang="zh-CN" altLang="en-US" dirty="0" smtClean="0"/>
              <a:t>折线近似</a:t>
            </a:r>
            <a:r>
              <a:rPr lang="en-US" altLang="en-US" dirty="0" err="1" smtClean="0"/>
              <a:t>实现</a:t>
            </a:r>
            <a:r>
              <a:rPr lang="en-US" altLang="zh-CN" i="1" dirty="0" err="1" smtClean="0">
                <a:effectLst>
                  <a:outerShdw blurRad="38100" dist="38100" dir="2700000" algn="tl">
                    <a:srgbClr val="FFFFFF"/>
                  </a:outerShdw>
                </a:effectLst>
              </a:rPr>
              <a:t>μ</a:t>
            </a:r>
            <a:r>
              <a:rPr lang="en-US" altLang="en-US" dirty="0" err="1" smtClean="0"/>
              <a:t>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642498" name="Object 2"/>
          <p:cNvGraphicFramePr>
            <a:graphicFrameLocks noChangeAspect="1"/>
          </p:cNvGraphicFramePr>
          <p:nvPr/>
        </p:nvGraphicFramePr>
        <p:xfrm>
          <a:off x="1331640" y="1161436"/>
          <a:ext cx="6697117" cy="5075875"/>
        </p:xfrm>
        <a:graphic>
          <a:graphicData uri="http://schemas.openxmlformats.org/presentationml/2006/ole">
            <p:oleObj spid="_x0000_s697346" name="Visio" r:id="rId3" imgW="3553769" imgH="2693800" progId="Visio.Drawing.11">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642498"/>
                                        </p:tgtEl>
                                        <p:attrNameLst>
                                          <p:attrName>style.visibility</p:attrName>
                                        </p:attrNameLst>
                                      </p:cBhvr>
                                      <p:to>
                                        <p:strVal val="visible"/>
                                      </p:to>
                                    </p:set>
                                    <p:animEffect transition="in" filter="wipe(down)">
                                      <p:cBhvr>
                                        <p:cTn id="7" dur="500"/>
                                        <p:tgtEl>
                                          <p:spTgt spid="16424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13</a:t>
            </a:r>
            <a:r>
              <a:rPr lang="zh-CN" altLang="en-US" dirty="0" smtClean="0"/>
              <a:t>折线和</a:t>
            </a:r>
            <a:r>
              <a:rPr lang="en-US" altLang="zh-CN" dirty="0" smtClean="0"/>
              <a:t>15</a:t>
            </a:r>
            <a:r>
              <a:rPr lang="zh-CN" altLang="en-US" dirty="0" smtClean="0"/>
              <a:t>折线对比</a:t>
            </a:r>
            <a:endParaRPr lang="zh-CN" altLang="en-US" dirty="0"/>
          </a:p>
        </p:txBody>
      </p:sp>
      <p:sp>
        <p:nvSpPr>
          <p:cNvPr id="3" name="内容占位符 2"/>
          <p:cNvSpPr>
            <a:spLocks noGrp="1"/>
          </p:cNvSpPr>
          <p:nvPr>
            <p:ph idx="1"/>
          </p:nvPr>
        </p:nvSpPr>
        <p:spPr/>
        <p:txBody>
          <a:bodyPr/>
          <a:lstStyle/>
          <a:p>
            <a:r>
              <a:rPr lang="zh-CN" altLang="en-US" dirty="0" smtClean="0"/>
              <a:t>对于小信号而言</a:t>
            </a:r>
            <a:endParaRPr lang="en-US" altLang="zh-CN" dirty="0" smtClean="0"/>
          </a:p>
          <a:p>
            <a:pPr lvl="1" eaLnBrk="1" hangingPunct="1"/>
            <a:r>
              <a:rPr lang="zh-CN" altLang="en-US" sz="2400" dirty="0" smtClean="0">
                <a:latin typeface="宋体" charset="-122"/>
              </a:rPr>
              <a:t>比较</a:t>
            </a:r>
            <a:r>
              <a:rPr lang="en-US" altLang="zh-CN" sz="2400" dirty="0" smtClean="0">
                <a:latin typeface="宋体" charset="-122"/>
              </a:rPr>
              <a:t>13</a:t>
            </a:r>
            <a:r>
              <a:rPr lang="zh-CN" altLang="en-US" sz="2400" dirty="0" smtClean="0">
                <a:latin typeface="宋体" charset="-122"/>
              </a:rPr>
              <a:t>折线和</a:t>
            </a:r>
            <a:r>
              <a:rPr lang="en-US" altLang="zh-CN" sz="2400" dirty="0" smtClean="0">
                <a:latin typeface="宋体" charset="-122"/>
              </a:rPr>
              <a:t>15</a:t>
            </a:r>
            <a:r>
              <a:rPr lang="zh-CN" altLang="en-US" sz="2400" dirty="0" smtClean="0">
                <a:latin typeface="宋体" charset="-122"/>
              </a:rPr>
              <a:t>折线的第一段斜率，</a:t>
            </a:r>
            <a:r>
              <a:rPr lang="en-US" altLang="zh-CN" sz="2400" dirty="0" smtClean="0">
                <a:latin typeface="宋体" charset="-122"/>
              </a:rPr>
              <a:t>15</a:t>
            </a:r>
            <a:r>
              <a:rPr lang="zh-CN" altLang="en-US" sz="2400" dirty="0" smtClean="0">
                <a:latin typeface="宋体" charset="-122"/>
              </a:rPr>
              <a:t>折线的斜率</a:t>
            </a:r>
            <a:r>
              <a:rPr lang="en-US" altLang="zh-CN" sz="2400" dirty="0" smtClean="0">
                <a:latin typeface="宋体" charset="-122"/>
              </a:rPr>
              <a:t>(255/8)</a:t>
            </a:r>
            <a:r>
              <a:rPr lang="zh-CN" altLang="en-US" sz="2400" dirty="0" smtClean="0">
                <a:latin typeface="宋体" charset="-122"/>
              </a:rPr>
              <a:t>大约是</a:t>
            </a:r>
            <a:r>
              <a:rPr lang="en-US" altLang="zh-CN" sz="2400" dirty="0" smtClean="0">
                <a:latin typeface="宋体" charset="-122"/>
              </a:rPr>
              <a:t>13</a:t>
            </a:r>
            <a:r>
              <a:rPr lang="zh-CN" altLang="en-US" sz="2400" dirty="0" smtClean="0">
                <a:latin typeface="宋体" charset="-122"/>
              </a:rPr>
              <a:t>折线斜率</a:t>
            </a:r>
            <a:r>
              <a:rPr lang="en-US" altLang="zh-CN" sz="2400" dirty="0" smtClean="0">
                <a:latin typeface="宋体" charset="-122"/>
              </a:rPr>
              <a:t>(16)</a:t>
            </a:r>
            <a:r>
              <a:rPr lang="zh-CN" altLang="en-US" sz="2400" dirty="0" smtClean="0">
                <a:latin typeface="宋体" charset="-122"/>
              </a:rPr>
              <a:t>的两倍；</a:t>
            </a:r>
          </a:p>
          <a:p>
            <a:pPr lvl="1" eaLnBrk="1" hangingPunct="1"/>
            <a:r>
              <a:rPr lang="en-US" altLang="zh-CN" sz="2400" dirty="0" smtClean="0">
                <a:latin typeface="宋体" charset="-122"/>
              </a:rPr>
              <a:t>15</a:t>
            </a:r>
            <a:r>
              <a:rPr lang="zh-CN" altLang="en-US" sz="2400" dirty="0" smtClean="0">
                <a:latin typeface="宋体" charset="-122"/>
              </a:rPr>
              <a:t>折线特性给出的小信号的信号量化信噪比约是</a:t>
            </a:r>
            <a:r>
              <a:rPr lang="en-US" altLang="zh-CN" sz="2400" dirty="0" smtClean="0">
                <a:latin typeface="宋体" charset="-122"/>
              </a:rPr>
              <a:t>13</a:t>
            </a:r>
            <a:r>
              <a:rPr lang="zh-CN" altLang="en-US" sz="2400" dirty="0" smtClean="0">
                <a:latin typeface="宋体" charset="-122"/>
              </a:rPr>
              <a:t>折线特性的两倍</a:t>
            </a:r>
            <a:endParaRPr lang="en-US" altLang="zh-CN" dirty="0" smtClean="0"/>
          </a:p>
          <a:p>
            <a:r>
              <a:rPr lang="zh-CN" altLang="en-US" dirty="0" smtClean="0"/>
              <a:t>对于大信号而言</a:t>
            </a:r>
            <a:endParaRPr lang="en-US" altLang="zh-CN" dirty="0" smtClean="0"/>
          </a:p>
          <a:p>
            <a:pPr lvl="1" eaLnBrk="1" hangingPunct="1"/>
            <a:r>
              <a:rPr lang="en-US" altLang="zh-CN" sz="2400" dirty="0" smtClean="0">
                <a:latin typeface="宋体" charset="-122"/>
              </a:rPr>
              <a:t>15</a:t>
            </a:r>
            <a:r>
              <a:rPr lang="zh-CN" altLang="en-US" sz="2400" dirty="0" smtClean="0">
                <a:latin typeface="宋体" charset="-122"/>
              </a:rPr>
              <a:t>折线给出的信号量化信噪比要比</a:t>
            </a:r>
            <a:r>
              <a:rPr lang="en-US" altLang="zh-CN" sz="2400" dirty="0" smtClean="0">
                <a:latin typeface="宋体" charset="-122"/>
              </a:rPr>
              <a:t>13</a:t>
            </a:r>
            <a:r>
              <a:rPr lang="zh-CN" altLang="en-US" sz="2400" dirty="0" smtClean="0">
                <a:latin typeface="宋体" charset="-122"/>
              </a:rPr>
              <a:t>折线稍差；</a:t>
            </a:r>
          </a:p>
          <a:p>
            <a:pPr lvl="1" eaLnBrk="1" hangingPunct="1"/>
            <a:r>
              <a:rPr lang="zh-CN" altLang="en-US" sz="2400" dirty="0" smtClean="0">
                <a:latin typeface="宋体" charset="-122"/>
              </a:rPr>
              <a:t>在</a:t>
            </a:r>
            <a:r>
              <a:rPr lang="en-US" altLang="zh-CN" sz="2400" dirty="0" smtClean="0">
                <a:latin typeface="宋体" charset="-122"/>
              </a:rPr>
              <a:t>A</a:t>
            </a:r>
            <a:r>
              <a:rPr lang="zh-CN" altLang="en-US" sz="2400" dirty="0" smtClean="0">
                <a:latin typeface="宋体" charset="-122"/>
              </a:rPr>
              <a:t>律中</a:t>
            </a:r>
            <a:r>
              <a:rPr lang="en-US" altLang="zh-CN" sz="2400" dirty="0" smtClean="0">
                <a:latin typeface="宋体" charset="-122"/>
              </a:rPr>
              <a:t>A</a:t>
            </a:r>
            <a:r>
              <a:rPr lang="zh-CN" altLang="en-US" sz="2400" dirty="0" smtClean="0">
                <a:latin typeface="宋体" charset="-122"/>
              </a:rPr>
              <a:t>等于</a:t>
            </a:r>
            <a:r>
              <a:rPr lang="en-US" altLang="zh-CN" sz="2400" dirty="0" smtClean="0">
                <a:latin typeface="宋体" charset="-122"/>
              </a:rPr>
              <a:t>87.6</a:t>
            </a:r>
            <a:r>
              <a:rPr lang="zh-CN" altLang="en-US" sz="2400" dirty="0" smtClean="0">
                <a:latin typeface="宋体" charset="-122"/>
              </a:rPr>
              <a:t>，而在</a:t>
            </a:r>
            <a:r>
              <a:rPr lang="zh-CN" altLang="en-US" sz="2400" dirty="0" smtClean="0">
                <a:latin typeface="宋体" charset="-122"/>
                <a:sym typeface="Symbol" pitchFamily="18" charset="2"/>
              </a:rPr>
              <a:t></a:t>
            </a:r>
            <a:r>
              <a:rPr lang="zh-CN" altLang="en-US" sz="2400" dirty="0" smtClean="0">
                <a:latin typeface="宋体" charset="-122"/>
              </a:rPr>
              <a:t>律中，</a:t>
            </a:r>
            <a:r>
              <a:rPr lang="en-US" altLang="zh-CN" sz="2400" dirty="0" smtClean="0">
                <a:latin typeface="宋体" charset="-122"/>
              </a:rPr>
              <a:t>A</a:t>
            </a:r>
            <a:r>
              <a:rPr lang="zh-CN" altLang="en-US" sz="2400" dirty="0" smtClean="0">
                <a:latin typeface="宋体" charset="-122"/>
              </a:rPr>
              <a:t>值相当于</a:t>
            </a:r>
            <a:r>
              <a:rPr lang="en-US" altLang="zh-CN" sz="2400" dirty="0" smtClean="0">
                <a:latin typeface="宋体" charset="-122"/>
              </a:rPr>
              <a:t>94.18</a:t>
            </a:r>
            <a:r>
              <a:rPr lang="zh-CN" altLang="en-US" sz="2400" dirty="0" smtClean="0">
                <a:latin typeface="宋体" charset="-122"/>
              </a:rPr>
              <a:t>，</a:t>
            </a:r>
            <a:r>
              <a:rPr lang="en-US" altLang="zh-CN" sz="2400" dirty="0" smtClean="0">
                <a:latin typeface="宋体" charset="-122"/>
              </a:rPr>
              <a:t>A</a:t>
            </a:r>
            <a:r>
              <a:rPr lang="zh-CN" altLang="en-US" sz="2400" dirty="0" smtClean="0">
                <a:latin typeface="宋体" charset="-122"/>
              </a:rPr>
              <a:t>值越大，在大电压段曲线的斜率越小，即信号量噪比越差</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非均匀量化和均匀量化</a:t>
            </a:r>
            <a:endParaRPr lang="zh-CN" altLang="en-US" dirty="0"/>
          </a:p>
        </p:txBody>
      </p:sp>
      <p:sp>
        <p:nvSpPr>
          <p:cNvPr id="3" name="内容占位符 2"/>
          <p:cNvSpPr>
            <a:spLocks noGrp="1"/>
          </p:cNvSpPr>
          <p:nvPr>
            <p:ph idx="1"/>
          </p:nvPr>
        </p:nvSpPr>
        <p:spPr/>
        <p:txBody>
          <a:bodyPr/>
          <a:lstStyle/>
          <a:p>
            <a:r>
              <a:rPr lang="zh-CN" altLang="en-US" dirty="0" smtClean="0">
                <a:latin typeface="宋体" charset="-122"/>
              </a:rPr>
              <a:t>用</a:t>
            </a:r>
            <a:r>
              <a:rPr lang="en-US" altLang="zh-CN" dirty="0" smtClean="0">
                <a:latin typeface="宋体" charset="-122"/>
              </a:rPr>
              <a:t>13</a:t>
            </a:r>
            <a:r>
              <a:rPr lang="zh-CN" altLang="en-US" dirty="0" smtClean="0">
                <a:latin typeface="宋体" charset="-122"/>
              </a:rPr>
              <a:t>折线法中的（第一和第二段）最小量化间隔作为均匀量化时的量化间隔</a:t>
            </a:r>
            <a:endParaRPr lang="en-US" altLang="zh-CN" dirty="0" smtClean="0">
              <a:latin typeface="宋体" charset="-122"/>
            </a:endParaRPr>
          </a:p>
          <a:p>
            <a:pPr lvl="1" eaLnBrk="1" hangingPunct="1"/>
            <a:r>
              <a:rPr lang="zh-CN" altLang="en-US" sz="2400" dirty="0" smtClean="0">
                <a:latin typeface="宋体" charset="-122"/>
              </a:rPr>
              <a:t>对于</a:t>
            </a:r>
            <a:r>
              <a:rPr lang="en-US" altLang="zh-CN" sz="2400" dirty="0" smtClean="0">
                <a:latin typeface="宋体" charset="-122"/>
              </a:rPr>
              <a:t>13</a:t>
            </a:r>
            <a:r>
              <a:rPr lang="zh-CN" altLang="en-US" sz="2400" dirty="0" smtClean="0">
                <a:latin typeface="宋体" charset="-122"/>
              </a:rPr>
              <a:t>折线法，第一段具有</a:t>
            </a:r>
            <a:r>
              <a:rPr lang="en-US" altLang="zh-CN" sz="2400" dirty="0" smtClean="0">
                <a:latin typeface="宋体" charset="-122"/>
              </a:rPr>
              <a:t>16</a:t>
            </a:r>
            <a:r>
              <a:rPr lang="zh-CN" altLang="en-US" sz="2400" dirty="0" smtClean="0">
                <a:latin typeface="宋体" charset="-122"/>
              </a:rPr>
              <a:t>个量化间隔，第一段只占</a:t>
            </a:r>
            <a:r>
              <a:rPr lang="en-US" altLang="zh-CN" sz="2400" dirty="0" smtClean="0">
                <a:latin typeface="宋体" charset="-122"/>
              </a:rPr>
              <a:t>x</a:t>
            </a:r>
            <a:r>
              <a:rPr lang="zh-CN" altLang="en-US" sz="2400" dirty="0" smtClean="0">
                <a:latin typeface="宋体" charset="-122"/>
              </a:rPr>
              <a:t>轴的</a:t>
            </a:r>
            <a:r>
              <a:rPr lang="en-US" altLang="zh-CN" sz="2400" dirty="0" smtClean="0">
                <a:latin typeface="宋体" charset="-122"/>
              </a:rPr>
              <a:t>1/128</a:t>
            </a:r>
            <a:r>
              <a:rPr lang="zh-CN" altLang="en-US" sz="2400" dirty="0" smtClean="0">
                <a:latin typeface="宋体" charset="-122"/>
              </a:rPr>
              <a:t>，第一至第八段共有</a:t>
            </a:r>
            <a:r>
              <a:rPr lang="en-US" altLang="zh-CN" sz="2400" dirty="0" smtClean="0">
                <a:latin typeface="宋体" charset="-122"/>
              </a:rPr>
              <a:t>16</a:t>
            </a:r>
            <a:r>
              <a:rPr lang="zh-CN" altLang="en-US" sz="2400" dirty="0" smtClean="0">
                <a:latin typeface="宋体" charset="-122"/>
              </a:rPr>
              <a:t>*</a:t>
            </a:r>
            <a:r>
              <a:rPr lang="en-US" altLang="zh-CN" sz="2400" dirty="0" smtClean="0">
                <a:latin typeface="宋体" charset="-122"/>
              </a:rPr>
              <a:t>128 = 2048</a:t>
            </a:r>
            <a:r>
              <a:rPr lang="zh-CN" altLang="en-US" sz="2400" dirty="0" smtClean="0">
                <a:latin typeface="宋体" charset="-122"/>
              </a:rPr>
              <a:t>个均匀量化间隔；</a:t>
            </a:r>
          </a:p>
          <a:p>
            <a:pPr lvl="1" eaLnBrk="1" hangingPunct="1"/>
            <a:r>
              <a:rPr lang="zh-CN" altLang="en-US" sz="2400" dirty="0" smtClean="0">
                <a:latin typeface="宋体" charset="-122"/>
              </a:rPr>
              <a:t>对于非均匀量化，每一段都具有</a:t>
            </a:r>
            <a:r>
              <a:rPr lang="en-US" altLang="zh-CN" sz="2400" dirty="0" smtClean="0">
                <a:latin typeface="宋体" charset="-122"/>
              </a:rPr>
              <a:t>16</a:t>
            </a:r>
            <a:r>
              <a:rPr lang="zh-CN" altLang="en-US" sz="2400" dirty="0" smtClean="0">
                <a:latin typeface="宋体" charset="-122"/>
              </a:rPr>
              <a:t>个量化间隔，只需</a:t>
            </a:r>
            <a:r>
              <a:rPr lang="en-US" altLang="zh-CN" sz="2400" dirty="0" smtClean="0">
                <a:latin typeface="宋体" charset="-122"/>
              </a:rPr>
              <a:t>8</a:t>
            </a:r>
            <a:r>
              <a:rPr lang="zh-CN" altLang="en-US" sz="2400" dirty="0" smtClean="0">
                <a:latin typeface="宋体" charset="-122"/>
              </a:rPr>
              <a:t>*</a:t>
            </a:r>
            <a:r>
              <a:rPr lang="en-US" altLang="zh-CN" sz="2400" dirty="0" smtClean="0">
                <a:latin typeface="宋体" charset="-122"/>
              </a:rPr>
              <a:t>16=128</a:t>
            </a:r>
            <a:r>
              <a:rPr lang="zh-CN" altLang="en-US" sz="2400" dirty="0" smtClean="0">
                <a:latin typeface="宋体" charset="-122"/>
              </a:rPr>
              <a:t>个不同的量化间隔</a:t>
            </a:r>
            <a:endParaRPr lang="en-US" altLang="zh-CN" dirty="0" smtClean="0">
              <a:latin typeface="宋体" charset="-122"/>
            </a:endParaRPr>
          </a:p>
          <a:p>
            <a:r>
              <a:rPr lang="zh-CN" altLang="en-US" dirty="0" smtClean="0">
                <a:latin typeface="宋体" charset="-122"/>
              </a:rPr>
              <a:t>在保证小信号量化间隔相等的条件下</a:t>
            </a:r>
            <a:endParaRPr lang="en-US" altLang="zh-CN" dirty="0" smtClean="0">
              <a:latin typeface="宋体" charset="-122"/>
            </a:endParaRPr>
          </a:p>
          <a:p>
            <a:pPr lvl="1" eaLnBrk="1" hangingPunct="1"/>
            <a:r>
              <a:rPr lang="zh-CN" altLang="en-US" sz="2400" dirty="0" smtClean="0">
                <a:latin typeface="宋体" charset="-122"/>
              </a:rPr>
              <a:t>均匀量化（线性编码）需要</a:t>
            </a:r>
            <a:r>
              <a:rPr lang="en-US" altLang="zh-CN" sz="2400" dirty="0" smtClean="0">
                <a:latin typeface="宋体" charset="-122"/>
              </a:rPr>
              <a:t>11</a:t>
            </a:r>
            <a:r>
              <a:rPr lang="zh-CN" altLang="en-US" sz="2400" dirty="0" smtClean="0">
                <a:latin typeface="宋体" charset="-122"/>
              </a:rPr>
              <a:t>比特编码；</a:t>
            </a:r>
          </a:p>
          <a:p>
            <a:pPr lvl="1" eaLnBrk="1" hangingPunct="1"/>
            <a:r>
              <a:rPr lang="zh-CN" altLang="en-US" sz="2400" dirty="0" smtClean="0">
                <a:latin typeface="宋体" charset="-122"/>
              </a:rPr>
              <a:t>非均匀量化（非线性编码）只要</a:t>
            </a:r>
            <a:r>
              <a:rPr lang="en-US" altLang="zh-CN" sz="2400" dirty="0" smtClean="0">
                <a:latin typeface="宋体" charset="-122"/>
              </a:rPr>
              <a:t>7</a:t>
            </a:r>
            <a:r>
              <a:rPr lang="zh-CN" altLang="en-US" sz="2400" dirty="0" smtClean="0">
                <a:latin typeface="宋体" charset="-122"/>
              </a:rPr>
              <a:t>比特就够了</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a:xfrm>
            <a:off x="1285875" y="274638"/>
            <a:ext cx="7400925" cy="796925"/>
          </a:xfrm>
        </p:spPr>
        <p:txBody>
          <a:bodyPr/>
          <a:lstStyle/>
          <a:p>
            <a:r>
              <a:rPr lang="zh-CN" altLang="en-US" smtClean="0">
                <a:ea typeface="宋体" pitchFamily="2" charset="-122"/>
              </a:rPr>
              <a:t>采样与量化常用的参数</a:t>
            </a:r>
          </a:p>
        </p:txBody>
      </p:sp>
      <p:sp>
        <p:nvSpPr>
          <p:cNvPr id="25603" name="文本占位符 2"/>
          <p:cNvSpPr>
            <a:spLocks noGrp="1"/>
          </p:cNvSpPr>
          <p:nvPr>
            <p:ph type="body" idx="1"/>
          </p:nvPr>
        </p:nvSpPr>
        <p:spPr/>
        <p:txBody>
          <a:bodyPr/>
          <a:lstStyle/>
          <a:p>
            <a:r>
              <a:rPr lang="zh-CN" altLang="en-US" smtClean="0">
                <a:ea typeface="宋体" pitchFamily="2" charset="-122"/>
              </a:rPr>
              <a:t>采样频率</a:t>
            </a:r>
          </a:p>
        </p:txBody>
      </p:sp>
      <p:sp>
        <p:nvSpPr>
          <p:cNvPr id="25604" name="内容占位符 3"/>
          <p:cNvSpPr>
            <a:spLocks noGrp="1"/>
          </p:cNvSpPr>
          <p:nvPr>
            <p:ph sz="half" idx="2"/>
          </p:nvPr>
        </p:nvSpPr>
        <p:spPr>
          <a:xfrm>
            <a:off x="457200" y="2174875"/>
            <a:ext cx="4114800" cy="3951288"/>
          </a:xfrm>
        </p:spPr>
        <p:txBody>
          <a:bodyPr/>
          <a:lstStyle/>
          <a:p>
            <a:r>
              <a:rPr lang="en-US" altLang="zh-CN" dirty="0" smtClean="0">
                <a:ea typeface="宋体" pitchFamily="2" charset="-122"/>
              </a:rPr>
              <a:t>8kHz</a:t>
            </a:r>
          </a:p>
          <a:p>
            <a:r>
              <a:rPr lang="en-US" altLang="zh-CN" dirty="0" smtClean="0">
                <a:ea typeface="宋体" pitchFamily="2" charset="-122"/>
              </a:rPr>
              <a:t>11.025kHZ</a:t>
            </a:r>
          </a:p>
          <a:p>
            <a:r>
              <a:rPr lang="en-US" altLang="zh-CN" dirty="0" smtClean="0">
                <a:ea typeface="宋体" pitchFamily="2" charset="-122"/>
              </a:rPr>
              <a:t>22.05kHZ</a:t>
            </a:r>
            <a:r>
              <a:rPr lang="zh-CN" altLang="en-US" dirty="0" smtClean="0">
                <a:ea typeface="宋体" pitchFamily="2" charset="-122"/>
              </a:rPr>
              <a:t>（</a:t>
            </a:r>
            <a:r>
              <a:rPr lang="en-US" altLang="zh-CN" dirty="0" smtClean="0">
                <a:ea typeface="宋体" pitchFamily="2" charset="-122"/>
              </a:rPr>
              <a:t>FM</a:t>
            </a:r>
            <a:r>
              <a:rPr lang="zh-CN" altLang="en-US" dirty="0" smtClean="0">
                <a:ea typeface="宋体" pitchFamily="2" charset="-122"/>
              </a:rPr>
              <a:t>广播音质）</a:t>
            </a:r>
            <a:endParaRPr lang="en-US" altLang="zh-CN" dirty="0" smtClean="0">
              <a:ea typeface="宋体" pitchFamily="2" charset="-122"/>
            </a:endParaRPr>
          </a:p>
          <a:p>
            <a:r>
              <a:rPr lang="en-US" altLang="zh-CN" dirty="0" smtClean="0">
                <a:ea typeface="宋体" pitchFamily="2" charset="-122"/>
              </a:rPr>
              <a:t>44.1kHz</a:t>
            </a:r>
            <a:r>
              <a:rPr lang="zh-CN" altLang="en-US" dirty="0" smtClean="0">
                <a:ea typeface="宋体" pitchFamily="2" charset="-122"/>
              </a:rPr>
              <a:t>（</a:t>
            </a:r>
            <a:r>
              <a:rPr lang="en-US" altLang="zh-CN" dirty="0" smtClean="0">
                <a:ea typeface="宋体" pitchFamily="2" charset="-122"/>
              </a:rPr>
              <a:t>CD</a:t>
            </a:r>
            <a:r>
              <a:rPr lang="zh-CN" altLang="en-US" dirty="0" smtClean="0">
                <a:ea typeface="宋体" pitchFamily="2" charset="-122"/>
              </a:rPr>
              <a:t>音质）</a:t>
            </a:r>
            <a:endParaRPr lang="en-US" altLang="zh-CN" dirty="0" smtClean="0">
              <a:ea typeface="宋体" pitchFamily="2" charset="-122"/>
            </a:endParaRPr>
          </a:p>
          <a:p>
            <a:r>
              <a:rPr lang="en-US" altLang="zh-CN" dirty="0" smtClean="0">
                <a:ea typeface="宋体" pitchFamily="2" charset="-122"/>
              </a:rPr>
              <a:t>48kHz</a:t>
            </a:r>
            <a:r>
              <a:rPr lang="zh-CN" altLang="en-US" dirty="0" smtClean="0">
                <a:ea typeface="宋体" pitchFamily="2" charset="-122"/>
              </a:rPr>
              <a:t>（</a:t>
            </a:r>
            <a:r>
              <a:rPr lang="en-US" altLang="zh-CN" dirty="0" smtClean="0">
                <a:ea typeface="宋体" pitchFamily="2" charset="-122"/>
              </a:rPr>
              <a:t>DVD</a:t>
            </a:r>
            <a:r>
              <a:rPr lang="zh-CN" altLang="en-US" dirty="0" smtClean="0">
                <a:ea typeface="宋体" pitchFamily="2" charset="-122"/>
              </a:rPr>
              <a:t>音质）</a:t>
            </a:r>
          </a:p>
        </p:txBody>
      </p:sp>
      <p:sp>
        <p:nvSpPr>
          <p:cNvPr id="25605" name="文本占位符 4"/>
          <p:cNvSpPr>
            <a:spLocks noGrp="1"/>
          </p:cNvSpPr>
          <p:nvPr>
            <p:ph type="body" sz="quarter" idx="3"/>
          </p:nvPr>
        </p:nvSpPr>
        <p:spPr>
          <a:xfrm>
            <a:off x="5143500" y="1535113"/>
            <a:ext cx="3543300" cy="639762"/>
          </a:xfrm>
        </p:spPr>
        <p:txBody>
          <a:bodyPr/>
          <a:lstStyle/>
          <a:p>
            <a:r>
              <a:rPr lang="zh-CN" altLang="en-US" dirty="0" smtClean="0">
                <a:ea typeface="宋体" pitchFamily="2" charset="-122"/>
              </a:rPr>
              <a:t>量化位数</a:t>
            </a:r>
          </a:p>
        </p:txBody>
      </p:sp>
      <p:sp>
        <p:nvSpPr>
          <p:cNvPr id="25606" name="内容占位符 5"/>
          <p:cNvSpPr>
            <a:spLocks noGrp="1"/>
          </p:cNvSpPr>
          <p:nvPr>
            <p:ph sz="quarter" idx="4"/>
          </p:nvPr>
        </p:nvSpPr>
        <p:spPr>
          <a:xfrm>
            <a:off x="5214938" y="2174875"/>
            <a:ext cx="3471862" cy="682625"/>
          </a:xfrm>
        </p:spPr>
        <p:txBody>
          <a:bodyPr/>
          <a:lstStyle/>
          <a:p>
            <a:r>
              <a:rPr lang="en-US" altLang="zh-CN" smtClean="0">
                <a:ea typeface="宋体" pitchFamily="2" charset="-122"/>
              </a:rPr>
              <a:t>8/16/32</a:t>
            </a:r>
            <a:endParaRPr lang="zh-CN" altLang="en-US" smtClean="0">
              <a:ea typeface="宋体" pitchFamily="2" charset="-122"/>
            </a:endParaRPr>
          </a:p>
        </p:txBody>
      </p:sp>
      <p:sp>
        <p:nvSpPr>
          <p:cNvPr id="25607" name="日期占位符 6"/>
          <p:cNvSpPr>
            <a:spLocks noGrp="1"/>
          </p:cNvSpPr>
          <p:nvPr>
            <p:ph type="dt" sz="quarter" idx="10"/>
          </p:nvPr>
        </p:nvSpPr>
        <p:spPr>
          <a:noFill/>
        </p:spPr>
        <p:txBody>
          <a:bodyPr/>
          <a:lstStyle/>
          <a:p>
            <a:r>
              <a:rPr lang="zh-CN" altLang="en-US" smtClean="0"/>
              <a:t>多媒体技术基础</a:t>
            </a:r>
            <a:endParaRPr lang="en-US" altLang="zh-CN" smtClean="0"/>
          </a:p>
        </p:txBody>
      </p:sp>
      <p:sp>
        <p:nvSpPr>
          <p:cNvPr id="25608" name="文本占位符 4"/>
          <p:cNvSpPr txBox="1">
            <a:spLocks/>
          </p:cNvSpPr>
          <p:nvPr/>
        </p:nvSpPr>
        <p:spPr bwMode="gray">
          <a:xfrm>
            <a:off x="5214938" y="2860675"/>
            <a:ext cx="3543300" cy="639763"/>
          </a:xfrm>
          <a:prstGeom prst="rect">
            <a:avLst/>
          </a:prstGeom>
          <a:noFill/>
          <a:ln w="9525">
            <a:noFill/>
            <a:miter lim="800000"/>
            <a:headEnd/>
            <a:tailEnd/>
          </a:ln>
        </p:spPr>
        <p:txBody>
          <a:bodyPr anchor="b"/>
          <a:lstStyle/>
          <a:p>
            <a:pPr eaLnBrk="0" hangingPunct="0">
              <a:spcBef>
                <a:spcPct val="20000"/>
              </a:spcBef>
              <a:buClr>
                <a:schemeClr val="tx2"/>
              </a:buClr>
              <a:buFont typeface="Wingdings" pitchFamily="2" charset="2"/>
              <a:buNone/>
            </a:pPr>
            <a:r>
              <a:rPr lang="zh-CN" altLang="en-US"/>
              <a:t>位速</a:t>
            </a:r>
          </a:p>
        </p:txBody>
      </p:sp>
      <p:sp>
        <p:nvSpPr>
          <p:cNvPr id="25609" name="内容占位符 5"/>
          <p:cNvSpPr txBox="1">
            <a:spLocks/>
          </p:cNvSpPr>
          <p:nvPr/>
        </p:nvSpPr>
        <p:spPr bwMode="gray">
          <a:xfrm>
            <a:off x="5286375" y="3786188"/>
            <a:ext cx="3471863" cy="2214562"/>
          </a:xfrm>
          <a:prstGeom prst="rect">
            <a:avLst/>
          </a:prstGeom>
          <a:noFill/>
          <a:ln w="9525">
            <a:noFill/>
            <a:miter lim="800000"/>
            <a:headEnd/>
            <a:tailEnd/>
          </a:ln>
        </p:spPr>
        <p:txBody>
          <a:bodyPr/>
          <a:lstStyle/>
          <a:p>
            <a:pPr marL="342900" indent="-342900" eaLnBrk="0" hangingPunct="0">
              <a:spcBef>
                <a:spcPct val="20000"/>
              </a:spcBef>
              <a:buClr>
                <a:schemeClr val="tx2"/>
              </a:buClr>
              <a:buFont typeface="Wingdings" pitchFamily="2" charset="2"/>
              <a:buChar char="v"/>
            </a:pPr>
            <a:r>
              <a:rPr lang="en-US" altLang="zh-CN"/>
              <a:t>64kbps</a:t>
            </a:r>
          </a:p>
          <a:p>
            <a:pPr marL="342900" indent="-342900" eaLnBrk="0" hangingPunct="0">
              <a:spcBef>
                <a:spcPct val="20000"/>
              </a:spcBef>
              <a:buClr>
                <a:schemeClr val="tx2"/>
              </a:buClr>
              <a:buFont typeface="Wingdings" pitchFamily="2" charset="2"/>
              <a:buChar char="v"/>
            </a:pPr>
            <a:r>
              <a:rPr lang="en-US" altLang="zh-CN"/>
              <a:t>128kbps</a:t>
            </a:r>
          </a:p>
          <a:p>
            <a:pPr marL="342900" indent="-342900" eaLnBrk="0" hangingPunct="0">
              <a:spcBef>
                <a:spcPct val="20000"/>
              </a:spcBef>
              <a:buClr>
                <a:schemeClr val="tx2"/>
              </a:buClr>
              <a:buFont typeface="Wingdings" pitchFamily="2" charset="2"/>
              <a:buChar char="v"/>
            </a:pPr>
            <a:r>
              <a:rPr lang="en-US" altLang="zh-CN"/>
              <a:t>224kbps</a:t>
            </a:r>
            <a:r>
              <a:rPr lang="zh-CN" altLang="en-US"/>
              <a:t>（</a:t>
            </a:r>
            <a:r>
              <a:rPr lang="en-US" altLang="zh-CN"/>
              <a:t>mp3</a:t>
            </a:r>
            <a:r>
              <a:rPr lang="zh-CN" altLang="en-US"/>
              <a:t>）</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ea typeface="宋体" pitchFamily="2" charset="-122"/>
              </a:rPr>
              <a:t>采样量化举例</a:t>
            </a:r>
          </a:p>
        </p:txBody>
      </p:sp>
      <p:sp>
        <p:nvSpPr>
          <p:cNvPr id="2662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26628" name="Picture 4"/>
          <p:cNvPicPr>
            <a:picLocks noChangeAspect="1" noChangeArrowheads="1"/>
          </p:cNvPicPr>
          <p:nvPr/>
        </p:nvPicPr>
        <p:blipFill>
          <a:blip r:embed="rId2" cstate="print"/>
          <a:srcRect/>
          <a:stretch>
            <a:fillRect/>
          </a:stretch>
        </p:blipFill>
        <p:spPr bwMode="auto">
          <a:xfrm>
            <a:off x="628650" y="1500188"/>
            <a:ext cx="8229600" cy="3608387"/>
          </a:xfrm>
          <a:prstGeom prst="rect">
            <a:avLst/>
          </a:prstGeom>
          <a:noFill/>
          <a:ln w="9525">
            <a:noFill/>
            <a:miter lim="800000"/>
            <a:headEnd/>
            <a:tailEnd/>
          </a:ln>
        </p:spPr>
      </p:pic>
      <p:sp>
        <p:nvSpPr>
          <p:cNvPr id="26629" name="TextBox 8"/>
          <p:cNvSpPr txBox="1">
            <a:spLocks noChangeArrowheads="1"/>
          </p:cNvSpPr>
          <p:nvPr/>
        </p:nvSpPr>
        <p:spPr bwMode="auto">
          <a:xfrm>
            <a:off x="1214438" y="5500688"/>
            <a:ext cx="7500937" cy="461962"/>
          </a:xfrm>
          <a:prstGeom prst="rect">
            <a:avLst/>
          </a:prstGeom>
          <a:noFill/>
          <a:ln w="9525">
            <a:noFill/>
            <a:miter lim="800000"/>
            <a:headEnd/>
            <a:tailEnd/>
          </a:ln>
        </p:spPr>
        <p:txBody>
          <a:bodyPr>
            <a:spAutoFit/>
          </a:bodyPr>
          <a:lstStyle/>
          <a:p>
            <a:pPr>
              <a:spcBef>
                <a:spcPct val="20000"/>
              </a:spcBef>
              <a:buClr>
                <a:schemeClr val="tx2"/>
              </a:buClr>
              <a:buFont typeface="Wingdings" pitchFamily="2" charset="2"/>
              <a:buNone/>
            </a:pPr>
            <a:r>
              <a:rPr lang="zh-CN" altLang="en-US"/>
              <a:t>采样频率为</a:t>
            </a:r>
            <a:r>
              <a:rPr lang="en-US" altLang="zh-CN"/>
              <a:t>1000</a:t>
            </a:r>
            <a:r>
              <a:rPr lang="zh-CN" altLang="en-US"/>
              <a:t>次</a:t>
            </a:r>
            <a:r>
              <a:rPr lang="en-US" altLang="zh-CN"/>
              <a:t>/</a:t>
            </a:r>
            <a:r>
              <a:rPr lang="zh-CN" altLang="en-US"/>
              <a:t>秒，采样幅度为</a:t>
            </a:r>
            <a:r>
              <a:rPr lang="en-US" altLang="zh-CN"/>
              <a:t>10</a:t>
            </a:r>
            <a:r>
              <a:rPr lang="zh-CN" altLang="en-US"/>
              <a:t>个等级</a:t>
            </a:r>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ea typeface="宋体" pitchFamily="2" charset="-122"/>
              </a:rPr>
              <a:t>重构后的信号</a:t>
            </a:r>
          </a:p>
        </p:txBody>
      </p:sp>
      <p:sp>
        <p:nvSpPr>
          <p:cNvPr id="2765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27652" name="Picture 3"/>
          <p:cNvPicPr>
            <a:picLocks noChangeAspect="1" noChangeArrowheads="1"/>
          </p:cNvPicPr>
          <p:nvPr/>
        </p:nvPicPr>
        <p:blipFill>
          <a:blip r:embed="rId2" cstate="print"/>
          <a:srcRect/>
          <a:stretch>
            <a:fillRect/>
          </a:stretch>
        </p:blipFill>
        <p:spPr bwMode="auto">
          <a:xfrm>
            <a:off x="400050" y="1571625"/>
            <a:ext cx="8458200" cy="3962400"/>
          </a:xfrm>
          <a:prstGeom prst="rect">
            <a:avLst/>
          </a:prstGeom>
          <a:noFill/>
          <a:ln w="9525">
            <a:noFill/>
            <a:miter lim="800000"/>
            <a:headEnd/>
            <a:tailEnd/>
          </a:ln>
        </p:spPr>
      </p:pic>
      <p:sp>
        <p:nvSpPr>
          <p:cNvPr id="27653" name="TextBox 5"/>
          <p:cNvSpPr txBox="1">
            <a:spLocks noChangeArrowheads="1"/>
          </p:cNvSpPr>
          <p:nvPr/>
        </p:nvSpPr>
        <p:spPr bwMode="auto">
          <a:xfrm>
            <a:off x="1214438" y="5500688"/>
            <a:ext cx="7500937" cy="904875"/>
          </a:xfrm>
          <a:prstGeom prst="rect">
            <a:avLst/>
          </a:prstGeom>
          <a:noFill/>
          <a:ln w="9525">
            <a:noFill/>
            <a:miter lim="800000"/>
            <a:headEnd/>
            <a:tailEnd/>
          </a:ln>
        </p:spPr>
        <p:txBody>
          <a:bodyPr>
            <a:spAutoFit/>
          </a:bodyPr>
          <a:lstStyle/>
          <a:p>
            <a:pPr>
              <a:spcBef>
                <a:spcPct val="20000"/>
              </a:spcBef>
              <a:buClr>
                <a:schemeClr val="tx2"/>
              </a:buClr>
              <a:buFont typeface="Wingdings" pitchFamily="2" charset="2"/>
              <a:buNone/>
            </a:pPr>
            <a:r>
              <a:rPr lang="zh-CN" altLang="en-US"/>
              <a:t>重构后的信号</a:t>
            </a:r>
            <a:endParaRPr lang="en-US" altLang="zh-CN"/>
          </a:p>
          <a:p>
            <a:pPr>
              <a:spcBef>
                <a:spcPct val="20000"/>
              </a:spcBef>
              <a:buClr>
                <a:schemeClr val="tx2"/>
              </a:buClr>
              <a:buFont typeface="Wingdings" pitchFamily="2" charset="2"/>
              <a:buNone/>
            </a:pPr>
            <a:r>
              <a:rPr lang="zh-CN" altLang="en-US"/>
              <a:t>如何减小失真？</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ea typeface="宋体" pitchFamily="2" charset="-122"/>
              </a:rPr>
              <a:t>模拟音频</a:t>
            </a:r>
          </a:p>
        </p:txBody>
      </p:sp>
      <p:sp>
        <p:nvSpPr>
          <p:cNvPr id="3" name="内容占位符 2"/>
          <p:cNvSpPr>
            <a:spLocks noGrp="1"/>
          </p:cNvSpPr>
          <p:nvPr>
            <p:ph idx="1"/>
          </p:nvPr>
        </p:nvSpPr>
        <p:spPr>
          <a:xfrm>
            <a:off x="1066800" y="3143250"/>
            <a:ext cx="7620000" cy="2714625"/>
          </a:xfrm>
        </p:spPr>
        <p:txBody>
          <a:bodyPr/>
          <a:lstStyle/>
          <a:p>
            <a:pPr eaLnBrk="1" hangingPunct="1">
              <a:lnSpc>
                <a:spcPct val="110000"/>
              </a:lnSpc>
            </a:pPr>
            <a:endParaRPr lang="en-US" altLang="zh-CN" dirty="0" smtClean="0">
              <a:ea typeface="宋体" pitchFamily="2" charset="-122"/>
            </a:endParaRPr>
          </a:p>
          <a:p>
            <a:pPr eaLnBrk="1" hangingPunct="1">
              <a:lnSpc>
                <a:spcPct val="110000"/>
              </a:lnSpc>
            </a:pPr>
            <a:r>
              <a:rPr lang="zh-CN" altLang="en-US" dirty="0" smtClean="0">
                <a:ea typeface="宋体" pitchFamily="2" charset="-122"/>
              </a:rPr>
              <a:t>声音信号由许多频率不同的信号组成，是复合信号</a:t>
            </a:r>
            <a:endParaRPr lang="en-US" altLang="zh-CN" dirty="0" smtClean="0">
              <a:ea typeface="宋体" pitchFamily="2" charset="-122"/>
            </a:endParaRPr>
          </a:p>
          <a:p>
            <a:pPr eaLnBrk="1" hangingPunct="1">
              <a:lnSpc>
                <a:spcPct val="110000"/>
              </a:lnSpc>
            </a:pPr>
            <a:r>
              <a:rPr lang="zh-CN" altLang="en-US" dirty="0" smtClean="0">
                <a:ea typeface="宋体" pitchFamily="2" charset="-122"/>
              </a:rPr>
              <a:t>声音的强弱体现在？</a:t>
            </a:r>
            <a:endParaRPr lang="en-US" altLang="zh-CN" dirty="0" smtClean="0">
              <a:ea typeface="宋体" pitchFamily="2" charset="-122"/>
            </a:endParaRPr>
          </a:p>
          <a:p>
            <a:pPr eaLnBrk="1" hangingPunct="1">
              <a:lnSpc>
                <a:spcPct val="110000"/>
              </a:lnSpc>
            </a:pPr>
            <a:r>
              <a:rPr lang="zh-CN" altLang="en-US" dirty="0" smtClean="0">
                <a:ea typeface="宋体" pitchFamily="2" charset="-122"/>
              </a:rPr>
              <a:t>声音的音调的高低体现在？</a:t>
            </a:r>
          </a:p>
          <a:p>
            <a:endParaRPr lang="zh-CN" altLang="en-US" dirty="0" smtClean="0">
              <a:ea typeface="宋体" pitchFamily="2" charset="-122"/>
            </a:endParaRPr>
          </a:p>
        </p:txBody>
      </p:sp>
      <p:sp>
        <p:nvSpPr>
          <p:cNvPr id="512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4" name="组合 36"/>
          <p:cNvGrpSpPr>
            <a:grpSpLocks/>
          </p:cNvGrpSpPr>
          <p:nvPr/>
        </p:nvGrpSpPr>
        <p:grpSpPr bwMode="auto">
          <a:xfrm>
            <a:off x="1090613" y="1285875"/>
            <a:ext cx="7339012" cy="2378075"/>
            <a:chOff x="1090016" y="1285860"/>
            <a:chExt cx="7339636" cy="2378075"/>
          </a:xfrm>
        </p:grpSpPr>
        <p:graphicFrame>
          <p:nvGraphicFramePr>
            <p:cNvPr id="5122" name="Object 5"/>
            <p:cNvGraphicFramePr>
              <a:graphicFrameLocks noChangeAspect="1"/>
            </p:cNvGraphicFramePr>
            <p:nvPr/>
          </p:nvGraphicFramePr>
          <p:xfrm>
            <a:off x="1090016" y="1285860"/>
            <a:ext cx="7339636" cy="2378075"/>
          </p:xfrm>
          <a:graphic>
            <a:graphicData uri="http://schemas.openxmlformats.org/presentationml/2006/ole">
              <p:oleObj spid="_x0000_s5122" name="图片" r:id="rId3" imgW="3753360" imgH="2531880" progId="Word.Picture.8">
                <p:embed/>
              </p:oleObj>
            </a:graphicData>
          </a:graphic>
        </p:graphicFrame>
        <p:sp>
          <p:nvSpPr>
            <p:cNvPr id="5129" name="Line 7"/>
            <p:cNvSpPr>
              <a:spLocks noChangeShapeType="1"/>
            </p:cNvSpPr>
            <p:nvPr/>
          </p:nvSpPr>
          <p:spPr bwMode="auto">
            <a:xfrm flipH="1">
              <a:off x="1428728" y="1857364"/>
              <a:ext cx="1357322" cy="0"/>
            </a:xfrm>
            <a:prstGeom prst="line">
              <a:avLst/>
            </a:prstGeom>
            <a:noFill/>
            <a:ln w="9525">
              <a:solidFill>
                <a:srgbClr val="008080"/>
              </a:solidFill>
              <a:round/>
              <a:headEnd/>
              <a:tailEnd/>
            </a:ln>
          </p:spPr>
          <p:txBody>
            <a:bodyPr/>
            <a:lstStyle/>
            <a:p>
              <a:endParaRPr lang="zh-CN" altLang="en-US"/>
            </a:p>
          </p:txBody>
        </p:sp>
        <p:sp>
          <p:nvSpPr>
            <p:cNvPr id="5130" name="Line 8"/>
            <p:cNvSpPr>
              <a:spLocks noChangeShapeType="1"/>
            </p:cNvSpPr>
            <p:nvPr/>
          </p:nvSpPr>
          <p:spPr bwMode="auto">
            <a:xfrm>
              <a:off x="2143108" y="1857364"/>
              <a:ext cx="0" cy="642942"/>
            </a:xfrm>
            <a:prstGeom prst="line">
              <a:avLst/>
            </a:prstGeom>
            <a:noFill/>
            <a:ln w="9525">
              <a:solidFill>
                <a:srgbClr val="008080"/>
              </a:solidFill>
              <a:round/>
              <a:headEnd type="triangle" w="med" len="med"/>
              <a:tailEnd type="triangle" w="med" len="med"/>
            </a:ln>
          </p:spPr>
          <p:txBody>
            <a:bodyPr/>
            <a:lstStyle/>
            <a:p>
              <a:endParaRPr lang="zh-CN" altLang="en-US"/>
            </a:p>
          </p:txBody>
        </p:sp>
        <p:sp>
          <p:nvSpPr>
            <p:cNvPr id="5131" name="Text Box 9"/>
            <p:cNvSpPr txBox="1">
              <a:spLocks noChangeArrowheads="1"/>
            </p:cNvSpPr>
            <p:nvPr/>
          </p:nvSpPr>
          <p:spPr bwMode="auto">
            <a:xfrm>
              <a:off x="2143109" y="2038719"/>
              <a:ext cx="785818" cy="453386"/>
            </a:xfrm>
            <a:prstGeom prst="rect">
              <a:avLst/>
            </a:prstGeom>
            <a:noFill/>
            <a:ln w="9525">
              <a:noFill/>
              <a:miter lim="800000"/>
              <a:headEnd/>
              <a:tailEnd/>
            </a:ln>
          </p:spPr>
          <p:txBody>
            <a:bodyPr/>
            <a:lstStyle/>
            <a:p>
              <a:pPr algn="just" eaLnBrk="0" hangingPunct="0">
                <a:spcBef>
                  <a:spcPct val="20000"/>
                </a:spcBef>
                <a:buClr>
                  <a:schemeClr val="tx2"/>
                </a:buClr>
                <a:buFont typeface="Wingdings" pitchFamily="2" charset="2"/>
                <a:buNone/>
              </a:pPr>
              <a:r>
                <a:rPr lang="zh-CN" altLang="en-US" sz="1800">
                  <a:solidFill>
                    <a:srgbClr val="008000"/>
                  </a:solidFill>
                </a:rPr>
                <a:t>幅度</a:t>
              </a:r>
            </a:p>
          </p:txBody>
        </p:sp>
        <p:sp>
          <p:nvSpPr>
            <p:cNvPr id="5132" name="Line 10"/>
            <p:cNvSpPr>
              <a:spLocks noChangeShapeType="1"/>
            </p:cNvSpPr>
            <p:nvPr/>
          </p:nvSpPr>
          <p:spPr bwMode="auto">
            <a:xfrm>
              <a:off x="1428728" y="2733859"/>
              <a:ext cx="0" cy="725418"/>
            </a:xfrm>
            <a:prstGeom prst="line">
              <a:avLst/>
            </a:prstGeom>
            <a:noFill/>
            <a:ln w="9525">
              <a:solidFill>
                <a:srgbClr val="008080"/>
              </a:solidFill>
              <a:round/>
              <a:headEnd/>
              <a:tailEnd/>
            </a:ln>
          </p:spPr>
          <p:txBody>
            <a:bodyPr/>
            <a:lstStyle/>
            <a:p>
              <a:endParaRPr lang="zh-CN" altLang="en-US"/>
            </a:p>
          </p:txBody>
        </p:sp>
        <p:sp>
          <p:nvSpPr>
            <p:cNvPr id="5133" name="Line 11"/>
            <p:cNvSpPr>
              <a:spLocks noChangeShapeType="1"/>
            </p:cNvSpPr>
            <p:nvPr/>
          </p:nvSpPr>
          <p:spPr bwMode="auto">
            <a:xfrm>
              <a:off x="5429256" y="2500306"/>
              <a:ext cx="0" cy="453386"/>
            </a:xfrm>
            <a:prstGeom prst="line">
              <a:avLst/>
            </a:prstGeom>
            <a:noFill/>
            <a:ln w="9525">
              <a:solidFill>
                <a:srgbClr val="008080"/>
              </a:solidFill>
              <a:round/>
              <a:headEnd/>
              <a:tailEnd/>
            </a:ln>
          </p:spPr>
          <p:txBody>
            <a:bodyPr/>
            <a:lstStyle/>
            <a:p>
              <a:endParaRPr lang="zh-CN" altLang="en-US"/>
            </a:p>
          </p:txBody>
        </p:sp>
        <p:sp>
          <p:nvSpPr>
            <p:cNvPr id="5134" name="Line 12"/>
            <p:cNvSpPr>
              <a:spLocks noChangeShapeType="1"/>
            </p:cNvSpPr>
            <p:nvPr/>
          </p:nvSpPr>
          <p:spPr bwMode="auto">
            <a:xfrm>
              <a:off x="1428728" y="2915214"/>
              <a:ext cx="4000528" cy="13720"/>
            </a:xfrm>
            <a:prstGeom prst="line">
              <a:avLst/>
            </a:prstGeom>
            <a:noFill/>
            <a:ln w="9525">
              <a:solidFill>
                <a:srgbClr val="008080"/>
              </a:solidFill>
              <a:round/>
              <a:headEnd type="triangle" w="med" len="med"/>
              <a:tailEnd type="triangle" w="med" len="med"/>
            </a:ln>
          </p:spPr>
          <p:txBody>
            <a:bodyPr/>
            <a:lstStyle/>
            <a:p>
              <a:endParaRPr lang="zh-CN" altLang="en-US"/>
            </a:p>
          </p:txBody>
        </p:sp>
        <p:sp>
          <p:nvSpPr>
            <p:cNvPr id="5135" name="Text Box 13"/>
            <p:cNvSpPr txBox="1">
              <a:spLocks noChangeArrowheads="1"/>
            </p:cNvSpPr>
            <p:nvPr/>
          </p:nvSpPr>
          <p:spPr bwMode="auto">
            <a:xfrm>
              <a:off x="2559145" y="2942654"/>
              <a:ext cx="1012723" cy="272032"/>
            </a:xfrm>
            <a:prstGeom prst="rect">
              <a:avLst/>
            </a:prstGeom>
            <a:noFill/>
            <a:ln w="9525">
              <a:noFill/>
              <a:miter lim="800000"/>
              <a:headEnd/>
              <a:tailEnd/>
            </a:ln>
          </p:spPr>
          <p:txBody>
            <a:bodyPr/>
            <a:lstStyle/>
            <a:p>
              <a:pPr algn="just" eaLnBrk="0" hangingPunct="0">
                <a:spcBef>
                  <a:spcPct val="20000"/>
                </a:spcBef>
                <a:buClr>
                  <a:schemeClr val="tx2"/>
                </a:buClr>
                <a:buFont typeface="Wingdings" pitchFamily="2" charset="2"/>
                <a:buNone/>
              </a:pPr>
              <a:r>
                <a:rPr lang="zh-CN" altLang="en-US" sz="1800">
                  <a:solidFill>
                    <a:srgbClr val="008000"/>
                  </a:solidFill>
                </a:rPr>
                <a:t>周期  </a:t>
              </a:r>
            </a:p>
          </p:txBody>
        </p:sp>
      </p:grpSp>
      <p:sp>
        <p:nvSpPr>
          <p:cNvPr id="38" name="TextBox 37"/>
          <p:cNvSpPr txBox="1">
            <a:spLocks noChangeArrowheads="1"/>
          </p:cNvSpPr>
          <p:nvPr/>
        </p:nvSpPr>
        <p:spPr bwMode="auto">
          <a:xfrm>
            <a:off x="6357938" y="4916488"/>
            <a:ext cx="1143000" cy="584200"/>
          </a:xfrm>
          <a:prstGeom prst="rect">
            <a:avLst/>
          </a:prstGeom>
          <a:noFill/>
          <a:ln w="9525">
            <a:noFill/>
            <a:miter lim="800000"/>
            <a:headEnd/>
            <a:tailEnd/>
          </a:ln>
        </p:spPr>
        <p:txBody>
          <a:bodyPr>
            <a:spAutoFit/>
          </a:bodyPr>
          <a:lstStyle/>
          <a:p>
            <a:pPr>
              <a:spcBef>
                <a:spcPct val="20000"/>
              </a:spcBef>
              <a:buClr>
                <a:schemeClr val="tx2"/>
              </a:buClr>
              <a:buFont typeface="Wingdings" pitchFamily="2" charset="2"/>
              <a:buNone/>
            </a:pPr>
            <a:r>
              <a:rPr lang="zh-CN" altLang="en-US" sz="3200"/>
              <a:t>振幅</a:t>
            </a:r>
          </a:p>
        </p:txBody>
      </p:sp>
      <p:sp>
        <p:nvSpPr>
          <p:cNvPr id="39" name="TextBox 38"/>
          <p:cNvSpPr txBox="1">
            <a:spLocks noChangeArrowheads="1"/>
          </p:cNvSpPr>
          <p:nvPr/>
        </p:nvSpPr>
        <p:spPr bwMode="auto">
          <a:xfrm>
            <a:off x="6572250" y="5630863"/>
            <a:ext cx="1143000" cy="584200"/>
          </a:xfrm>
          <a:prstGeom prst="rect">
            <a:avLst/>
          </a:prstGeom>
          <a:noFill/>
          <a:ln w="9525">
            <a:noFill/>
            <a:miter lim="800000"/>
            <a:headEnd/>
            <a:tailEnd/>
          </a:ln>
        </p:spPr>
        <p:txBody>
          <a:bodyPr>
            <a:spAutoFit/>
          </a:bodyPr>
          <a:lstStyle/>
          <a:p>
            <a:pPr>
              <a:spcBef>
                <a:spcPct val="20000"/>
              </a:spcBef>
              <a:buClr>
                <a:schemeClr val="tx2"/>
              </a:buClr>
              <a:buFont typeface="Wingdings" pitchFamily="2" charset="2"/>
              <a:buNone/>
            </a:pPr>
            <a:r>
              <a:rPr lang="zh-CN" altLang="en-US" sz="3200"/>
              <a:t>频率</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checkerboard(across)">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checkerboard(across)">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checkerboard(across)">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checkerboard(across)">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checkerboard(across)">
                                      <p:cBhvr>
                                        <p:cTn id="37"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8" grpId="0"/>
      <p:bldP spid="3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ea typeface="宋体" pitchFamily="2" charset="-122"/>
              </a:rPr>
              <a:t>减小失真的措施</a:t>
            </a:r>
          </a:p>
        </p:txBody>
      </p:sp>
      <p:sp>
        <p:nvSpPr>
          <p:cNvPr id="28675" name="内容占位符 2"/>
          <p:cNvSpPr>
            <a:spLocks noGrp="1"/>
          </p:cNvSpPr>
          <p:nvPr>
            <p:ph idx="1"/>
          </p:nvPr>
        </p:nvSpPr>
        <p:spPr>
          <a:xfrm>
            <a:off x="1000125" y="4929188"/>
            <a:ext cx="7686675" cy="1143000"/>
          </a:xfrm>
        </p:spPr>
        <p:txBody>
          <a:bodyPr/>
          <a:lstStyle/>
          <a:p>
            <a:r>
              <a:rPr lang="zh-CN" altLang="en-US" dirty="0" smtClean="0">
                <a:ea typeface="宋体" pitchFamily="2" charset="-122"/>
              </a:rPr>
              <a:t>采用更高的采样频率</a:t>
            </a:r>
            <a:endParaRPr lang="en-US" altLang="zh-CN" dirty="0" smtClean="0">
              <a:ea typeface="宋体" pitchFamily="2" charset="-122"/>
            </a:endParaRPr>
          </a:p>
          <a:p>
            <a:r>
              <a:rPr lang="zh-CN" altLang="en-US" dirty="0" smtClean="0">
                <a:ea typeface="宋体" pitchFamily="2" charset="-122"/>
              </a:rPr>
              <a:t>提高量化的精度</a:t>
            </a:r>
          </a:p>
        </p:txBody>
      </p:sp>
      <p:sp>
        <p:nvSpPr>
          <p:cNvPr id="286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28677" name="Picture 3"/>
          <p:cNvPicPr>
            <a:picLocks noChangeAspect="1" noChangeArrowheads="1"/>
          </p:cNvPicPr>
          <p:nvPr/>
        </p:nvPicPr>
        <p:blipFill>
          <a:blip r:embed="rId2" cstate="print"/>
          <a:srcRect/>
          <a:stretch>
            <a:fillRect/>
          </a:stretch>
        </p:blipFill>
        <p:spPr bwMode="auto">
          <a:xfrm>
            <a:off x="0" y="1528763"/>
            <a:ext cx="4114800" cy="2971800"/>
          </a:xfrm>
          <a:prstGeom prst="rect">
            <a:avLst/>
          </a:prstGeom>
          <a:noFill/>
          <a:ln w="9525">
            <a:noFill/>
            <a:miter lim="800000"/>
            <a:headEnd/>
            <a:tailEnd/>
          </a:ln>
        </p:spPr>
      </p:pic>
      <p:pic>
        <p:nvPicPr>
          <p:cNvPr id="28678" name="Picture 4"/>
          <p:cNvPicPr>
            <a:picLocks noChangeAspect="1" noChangeArrowheads="1"/>
          </p:cNvPicPr>
          <p:nvPr/>
        </p:nvPicPr>
        <p:blipFill>
          <a:blip r:embed="rId3" cstate="print"/>
          <a:srcRect/>
          <a:stretch>
            <a:fillRect/>
          </a:stretch>
        </p:blipFill>
        <p:spPr bwMode="auto">
          <a:xfrm>
            <a:off x="4724400" y="1604963"/>
            <a:ext cx="4419600" cy="266700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采样保持电路及其信号波形</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descr="R96A0448"/>
          <p:cNvPicPr>
            <a:picLocks noChangeAspect="1" noChangeArrowheads="1"/>
          </p:cNvPicPr>
          <p:nvPr/>
        </p:nvPicPr>
        <p:blipFill>
          <a:blip r:embed="rId2" cstate="print"/>
          <a:srcRect/>
          <a:stretch>
            <a:fillRect/>
          </a:stretch>
        </p:blipFill>
        <p:spPr bwMode="auto">
          <a:xfrm>
            <a:off x="217394" y="1688778"/>
            <a:ext cx="8386782" cy="2244278"/>
          </a:xfrm>
          <a:prstGeom prst="rect">
            <a:avLst/>
          </a:prstGeom>
          <a:noFill/>
          <a:ln w="63500">
            <a:solidFill>
              <a:schemeClr val="accent1"/>
            </a:solidFill>
            <a:miter lim="800000"/>
            <a:headEnd/>
            <a:tailEnd/>
          </a:ln>
        </p:spPr>
      </p:pic>
      <p:sp>
        <p:nvSpPr>
          <p:cNvPr id="11" name="AutoShape 5"/>
          <p:cNvSpPr>
            <a:spLocks noChangeArrowheads="1"/>
          </p:cNvSpPr>
          <p:nvPr/>
        </p:nvSpPr>
        <p:spPr bwMode="auto">
          <a:xfrm>
            <a:off x="251520" y="1150640"/>
            <a:ext cx="1676400" cy="838200"/>
          </a:xfrm>
          <a:prstGeom prst="wedgeRoundRectCallout">
            <a:avLst>
              <a:gd name="adj1" fmla="val 852"/>
              <a:gd name="adj2" fmla="val 100759"/>
              <a:gd name="adj3" fmla="val 16667"/>
            </a:avLst>
          </a:prstGeom>
          <a:solidFill>
            <a:schemeClr val="accent1"/>
          </a:solidFill>
          <a:ln w="9525">
            <a:solidFill>
              <a:schemeClr val="tx1"/>
            </a:solidFill>
            <a:miter lim="800000"/>
            <a:headEnd/>
            <a:tailEnd/>
          </a:ln>
          <a:effectLst/>
        </p:spPr>
        <p:txBody>
          <a:bodyPr/>
          <a:lstStyle/>
          <a:p>
            <a:pPr algn="ctr"/>
            <a:r>
              <a:rPr kumimoji="1" lang="en-US" altLang="zh-CN" sz="2000" dirty="0">
                <a:latin typeface="Times New Roman" pitchFamily="18" charset="0"/>
              </a:rPr>
              <a:t>MOS</a:t>
            </a:r>
            <a:r>
              <a:rPr kumimoji="1" lang="zh-CN" altLang="en-US" sz="2000" dirty="0">
                <a:latin typeface="Times New Roman" pitchFamily="18" charset="0"/>
              </a:rPr>
              <a:t>管，做模拟开关</a:t>
            </a:r>
          </a:p>
        </p:txBody>
      </p:sp>
      <p:sp>
        <p:nvSpPr>
          <p:cNvPr id="12" name="AutoShape 6"/>
          <p:cNvSpPr>
            <a:spLocks noChangeArrowheads="1"/>
          </p:cNvSpPr>
          <p:nvPr/>
        </p:nvSpPr>
        <p:spPr bwMode="auto">
          <a:xfrm>
            <a:off x="1259632" y="4077072"/>
            <a:ext cx="2232248" cy="838200"/>
          </a:xfrm>
          <a:prstGeom prst="wedgeEllipseCallout">
            <a:avLst>
              <a:gd name="adj1" fmla="val -60088"/>
              <a:gd name="adj2" fmla="val -120454"/>
            </a:avLst>
          </a:prstGeom>
          <a:solidFill>
            <a:srgbClr val="FFCC00"/>
          </a:solidFill>
          <a:ln w="9525">
            <a:solidFill>
              <a:schemeClr val="tx1"/>
            </a:solidFill>
            <a:miter lim="800000"/>
            <a:headEnd/>
            <a:tailEnd/>
          </a:ln>
          <a:effectLst/>
        </p:spPr>
        <p:txBody>
          <a:bodyPr/>
          <a:lstStyle/>
          <a:p>
            <a:pPr algn="ctr"/>
            <a:r>
              <a:rPr kumimoji="1" lang="zh-CN" altLang="en-US" dirty="0">
                <a:latin typeface="Times New Roman" pitchFamily="18" charset="0"/>
              </a:rPr>
              <a:t>采样控制信号</a:t>
            </a:r>
          </a:p>
        </p:txBody>
      </p:sp>
      <p:sp>
        <p:nvSpPr>
          <p:cNvPr id="13" name="AutoShape 7"/>
          <p:cNvSpPr>
            <a:spLocks noChangeArrowheads="1"/>
          </p:cNvSpPr>
          <p:nvPr/>
        </p:nvSpPr>
        <p:spPr bwMode="auto">
          <a:xfrm>
            <a:off x="2483768" y="3212976"/>
            <a:ext cx="1676400" cy="533400"/>
          </a:xfrm>
          <a:prstGeom prst="wedgeRoundRectCallout">
            <a:avLst>
              <a:gd name="adj1" fmla="val -83523"/>
              <a:gd name="adj2" fmla="val -52681"/>
              <a:gd name="adj3" fmla="val 16667"/>
            </a:avLst>
          </a:prstGeom>
          <a:solidFill>
            <a:schemeClr val="accent1"/>
          </a:solidFill>
          <a:ln w="9525">
            <a:solidFill>
              <a:schemeClr val="tx1"/>
            </a:solidFill>
            <a:miter lim="800000"/>
            <a:headEnd/>
            <a:tailEnd/>
          </a:ln>
          <a:effectLst/>
        </p:spPr>
        <p:txBody>
          <a:bodyPr/>
          <a:lstStyle/>
          <a:p>
            <a:pPr algn="ctr"/>
            <a:r>
              <a:rPr kumimoji="1" lang="zh-CN" altLang="en-US" sz="2000" dirty="0">
                <a:latin typeface="Times New Roman" pitchFamily="18" charset="0"/>
              </a:rPr>
              <a:t>保持电容</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ox(in)">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box(in)">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ox(in)">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并联比较型</a:t>
            </a:r>
            <a:r>
              <a:rPr lang="en-US" altLang="zh-CN" dirty="0" smtClean="0"/>
              <a:t>A/D</a:t>
            </a:r>
            <a:r>
              <a:rPr lang="zh-CN" altLang="en-US" dirty="0" smtClean="0"/>
              <a:t>转换器</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961537" name="Picture 1"/>
          <p:cNvPicPr>
            <a:picLocks noChangeAspect="1" noChangeArrowheads="1"/>
          </p:cNvPicPr>
          <p:nvPr/>
        </p:nvPicPr>
        <p:blipFill>
          <a:blip r:embed="rId3" cstate="print"/>
          <a:srcRect/>
          <a:stretch>
            <a:fillRect/>
          </a:stretch>
        </p:blipFill>
        <p:spPr bwMode="auto">
          <a:xfrm>
            <a:off x="1336769" y="1196752"/>
            <a:ext cx="7096635" cy="489654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kumimoji="1" lang="zh-CN" altLang="en-US" dirty="0" smtClean="0">
                <a:latin typeface="Times New Roman" pitchFamily="18" charset="0"/>
                <a:ea typeface="楷体_GB2312" pitchFamily="49" charset="-122"/>
              </a:rPr>
              <a:t>并联比较型</a:t>
            </a:r>
            <a:r>
              <a:rPr kumimoji="1" lang="en-US" altLang="zh-CN" dirty="0" smtClean="0">
                <a:latin typeface="Times New Roman" pitchFamily="18" charset="0"/>
                <a:ea typeface="楷体_GB2312" pitchFamily="49" charset="-122"/>
              </a:rPr>
              <a:t>A/D</a:t>
            </a:r>
            <a:r>
              <a:rPr kumimoji="1" lang="zh-CN" altLang="en-US" dirty="0" smtClean="0">
                <a:latin typeface="Times New Roman" pitchFamily="18" charset="0"/>
                <a:ea typeface="楷体_GB2312" pitchFamily="49" charset="-122"/>
              </a:rPr>
              <a:t>转换器的转换关系 </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6" name="表格 5"/>
          <p:cNvGraphicFramePr>
            <a:graphicFrameLocks noGrp="1"/>
          </p:cNvGraphicFramePr>
          <p:nvPr/>
        </p:nvGraphicFramePr>
        <p:xfrm>
          <a:off x="251520" y="1020669"/>
          <a:ext cx="8568955" cy="5144635"/>
        </p:xfrm>
        <a:graphic>
          <a:graphicData uri="http://schemas.openxmlformats.org/drawingml/2006/table">
            <a:tbl>
              <a:tblPr firstRow="1" bandRow="1">
                <a:tableStyleId>{5C22544A-7EE6-4342-B048-85BDC9FD1C3A}</a:tableStyleId>
              </a:tblPr>
              <a:tblGrid>
                <a:gridCol w="3096344"/>
                <a:gridCol w="504056"/>
                <a:gridCol w="504056"/>
                <a:gridCol w="504056"/>
                <a:gridCol w="576064"/>
                <a:gridCol w="603224"/>
                <a:gridCol w="526164"/>
                <a:gridCol w="526164"/>
                <a:gridCol w="601330"/>
                <a:gridCol w="601330"/>
                <a:gridCol w="526167"/>
              </a:tblGrid>
              <a:tr h="598215">
                <a:tc>
                  <a:txBody>
                    <a:bodyPr/>
                    <a:lstStyle/>
                    <a:p>
                      <a:pPr algn="ctr"/>
                      <a:r>
                        <a:rPr lang="en-US" altLang="zh-CN" dirty="0" smtClean="0"/>
                        <a:t>V</a:t>
                      </a:r>
                      <a:r>
                        <a:rPr lang="en-US" altLang="zh-CN" baseline="-25000" dirty="0" smtClean="0"/>
                        <a:t>i</a:t>
                      </a:r>
                      <a:endParaRPr lang="zh-CN" altLang="en-US" baseline="-25000" dirty="0"/>
                    </a:p>
                  </a:txBody>
                  <a:tcPr/>
                </a:tc>
                <a:tc>
                  <a:txBody>
                    <a:bodyPr/>
                    <a:lstStyle/>
                    <a:p>
                      <a:pPr algn="ctr"/>
                      <a:r>
                        <a:rPr lang="en-US" altLang="zh-CN" dirty="0" smtClean="0"/>
                        <a:t>Q</a:t>
                      </a:r>
                      <a:r>
                        <a:rPr lang="en-US" altLang="zh-CN" baseline="-25000" dirty="0" smtClean="0"/>
                        <a:t>7</a:t>
                      </a:r>
                      <a:endParaRPr lang="zh-CN" altLang="en-US"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dirty="0" smtClean="0"/>
                        <a:t>Q</a:t>
                      </a:r>
                      <a:r>
                        <a:rPr lang="en-US" altLang="zh-CN" baseline="-25000" dirty="0" smtClean="0"/>
                        <a:t>6</a:t>
                      </a:r>
                      <a:endParaRPr lang="zh-CN" altLang="en-US" dirty="0" smtClean="0"/>
                    </a:p>
                  </a:txBody>
                  <a:tcPr/>
                </a:tc>
                <a:tc>
                  <a:txBody>
                    <a:bodyPr/>
                    <a:lstStyle/>
                    <a:p>
                      <a:pPr algn="ctr"/>
                      <a:r>
                        <a:rPr lang="en-US" altLang="zh-CN" dirty="0" smtClean="0"/>
                        <a:t>Q</a:t>
                      </a:r>
                      <a:r>
                        <a:rPr lang="en-US" altLang="zh-CN" baseline="-25000" dirty="0" smtClean="0"/>
                        <a:t>5</a:t>
                      </a:r>
                      <a:endParaRPr lang="zh-CN" altLang="en-US" dirty="0"/>
                    </a:p>
                  </a:txBody>
                  <a:tcPr/>
                </a:tc>
                <a:tc>
                  <a:txBody>
                    <a:bodyPr/>
                    <a:lstStyle/>
                    <a:p>
                      <a:pPr algn="ctr"/>
                      <a:r>
                        <a:rPr lang="en-US" altLang="zh-CN" dirty="0" smtClean="0"/>
                        <a:t>Q</a:t>
                      </a:r>
                      <a:r>
                        <a:rPr lang="en-US" altLang="zh-CN" baseline="-25000" dirty="0" smtClean="0"/>
                        <a:t>4</a:t>
                      </a:r>
                      <a:endParaRPr lang="zh-CN" altLang="en-US" dirty="0"/>
                    </a:p>
                  </a:txBody>
                  <a:tcPr/>
                </a:tc>
                <a:tc>
                  <a:txBody>
                    <a:bodyPr/>
                    <a:lstStyle/>
                    <a:p>
                      <a:pPr algn="ctr"/>
                      <a:r>
                        <a:rPr lang="en-US" altLang="zh-CN" dirty="0" smtClean="0"/>
                        <a:t>Q</a:t>
                      </a:r>
                      <a:r>
                        <a:rPr lang="en-US" altLang="zh-CN" baseline="-25000" dirty="0" smtClean="0"/>
                        <a:t>3</a:t>
                      </a:r>
                      <a:endParaRPr lang="zh-CN" altLang="en-US" dirty="0"/>
                    </a:p>
                  </a:txBody>
                  <a:tcPr/>
                </a:tc>
                <a:tc>
                  <a:txBody>
                    <a:bodyPr/>
                    <a:lstStyle/>
                    <a:p>
                      <a:pPr algn="ctr"/>
                      <a:r>
                        <a:rPr lang="en-US" altLang="zh-CN" dirty="0" smtClean="0"/>
                        <a:t>Q</a:t>
                      </a:r>
                      <a:r>
                        <a:rPr lang="en-US" altLang="zh-CN" baseline="-25000" dirty="0" smtClean="0"/>
                        <a:t>2</a:t>
                      </a:r>
                      <a:endParaRPr lang="zh-CN" altLang="en-US" dirty="0"/>
                    </a:p>
                  </a:txBody>
                  <a:tcPr/>
                </a:tc>
                <a:tc>
                  <a:txBody>
                    <a:bodyPr/>
                    <a:lstStyle/>
                    <a:p>
                      <a:pPr algn="ctr"/>
                      <a:r>
                        <a:rPr lang="en-US" altLang="zh-CN" dirty="0" smtClean="0"/>
                        <a:t>Q</a:t>
                      </a:r>
                      <a:r>
                        <a:rPr lang="en-US" altLang="zh-CN" baseline="-25000" dirty="0" smtClean="0"/>
                        <a:t>1</a:t>
                      </a:r>
                      <a:endParaRPr lang="zh-CN" altLang="en-US" dirty="0"/>
                    </a:p>
                  </a:txBody>
                  <a:tcPr/>
                </a:tc>
                <a:tc>
                  <a:txBody>
                    <a:bodyPr/>
                    <a:lstStyle/>
                    <a:p>
                      <a:pPr algn="ctr"/>
                      <a:r>
                        <a:rPr lang="en-US" altLang="zh-CN" dirty="0" smtClean="0"/>
                        <a:t>d</a:t>
                      </a:r>
                      <a:r>
                        <a:rPr lang="en-US" altLang="zh-CN" baseline="-25000" dirty="0" smtClean="0"/>
                        <a:t>2</a:t>
                      </a:r>
                      <a:endParaRPr lang="zh-CN" altLang="en-US" baseline="-25000" dirty="0"/>
                    </a:p>
                  </a:txBody>
                  <a:tcPr/>
                </a:tc>
                <a:tc>
                  <a:txBody>
                    <a:bodyPr/>
                    <a:lstStyle/>
                    <a:p>
                      <a:pPr algn="ctr"/>
                      <a:r>
                        <a:rPr lang="en-US" altLang="zh-CN" dirty="0" smtClean="0"/>
                        <a:t>d</a:t>
                      </a:r>
                      <a:r>
                        <a:rPr lang="en-US" altLang="zh-CN" baseline="-25000" dirty="0" smtClean="0"/>
                        <a:t>1</a:t>
                      </a:r>
                      <a:endParaRPr lang="zh-CN" altLang="en-US" dirty="0"/>
                    </a:p>
                  </a:txBody>
                  <a:tcPr/>
                </a:tc>
                <a:tc>
                  <a:txBody>
                    <a:bodyPr/>
                    <a:lstStyle/>
                    <a:p>
                      <a:pPr algn="ctr"/>
                      <a:r>
                        <a:rPr lang="en-US" altLang="zh-CN" dirty="0" smtClean="0"/>
                        <a:t>d</a:t>
                      </a:r>
                      <a:r>
                        <a:rPr lang="en-US" altLang="zh-CN" baseline="-25000" dirty="0" smtClean="0"/>
                        <a:t>0</a:t>
                      </a:r>
                      <a:endParaRPr lang="zh-CN" altLang="en-US" dirty="0"/>
                    </a:p>
                  </a:txBody>
                  <a:tcPr/>
                </a:tc>
              </a:tr>
              <a:tr h="478565">
                <a:tc>
                  <a:txBody>
                    <a:bodyPr/>
                    <a:lstStyle/>
                    <a:p>
                      <a:pPr algn="ctr"/>
                      <a:r>
                        <a:rPr lang="en-US" altLang="zh-CN" dirty="0" smtClean="0"/>
                        <a:t>V</a:t>
                      </a:r>
                      <a:r>
                        <a:rPr lang="en-US" altLang="zh-CN" baseline="-25000" dirty="0" smtClean="0"/>
                        <a:t>i</a:t>
                      </a:r>
                      <a:r>
                        <a:rPr lang="en-US" altLang="zh-CN" dirty="0" smtClean="0"/>
                        <a:t>&lt;1/15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r>
              <a:tr h="598215">
                <a:tc>
                  <a:txBody>
                    <a:bodyPr/>
                    <a:lstStyle/>
                    <a:p>
                      <a:pPr algn="ctr"/>
                      <a:r>
                        <a:rPr lang="en-US" altLang="zh-CN" dirty="0" smtClean="0"/>
                        <a:t>1/15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r>
                        <a:rPr lang="en-US" altLang="zh-CN" dirty="0" smtClean="0"/>
                        <a:t>≤V</a:t>
                      </a:r>
                      <a:r>
                        <a:rPr lang="en-US" altLang="zh-CN" baseline="-25000" dirty="0" smtClean="0"/>
                        <a:t>i</a:t>
                      </a:r>
                      <a:r>
                        <a:rPr lang="en-US" altLang="zh-CN" dirty="0" smtClean="0"/>
                        <a:t>&lt;3/15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r>
              <a:tr h="598215">
                <a:tc>
                  <a:txBody>
                    <a:bodyPr/>
                    <a:lstStyle/>
                    <a:p>
                      <a:pPr algn="ctr"/>
                      <a:r>
                        <a:rPr lang="en-US" altLang="zh-CN" dirty="0" smtClean="0"/>
                        <a:t>3/15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r>
                        <a:rPr lang="en-US" altLang="zh-CN" dirty="0" smtClean="0"/>
                        <a:t>≤V</a:t>
                      </a:r>
                      <a:r>
                        <a:rPr lang="en-US" altLang="zh-CN" baseline="-25000" dirty="0" smtClean="0"/>
                        <a:t>i</a:t>
                      </a:r>
                      <a:r>
                        <a:rPr lang="en-US" altLang="zh-CN" dirty="0" smtClean="0"/>
                        <a:t>&lt;5/15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r>
              <a:tr h="598215">
                <a:tc>
                  <a:txBody>
                    <a:bodyPr/>
                    <a:lstStyle/>
                    <a:p>
                      <a:pPr algn="ctr"/>
                      <a:r>
                        <a:rPr lang="en-US" altLang="zh-CN" dirty="0" smtClean="0"/>
                        <a:t>5/15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r>
                        <a:rPr lang="en-US" altLang="zh-CN" dirty="0" smtClean="0"/>
                        <a:t>≤V</a:t>
                      </a:r>
                      <a:r>
                        <a:rPr lang="en-US" altLang="zh-CN" baseline="-25000" dirty="0" smtClean="0"/>
                        <a:t>i</a:t>
                      </a:r>
                      <a:r>
                        <a:rPr lang="en-US" altLang="zh-CN" dirty="0" smtClean="0"/>
                        <a:t>&lt;7/15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r>
              <a:tr h="598215">
                <a:tc>
                  <a:txBody>
                    <a:bodyPr/>
                    <a:lstStyle/>
                    <a:p>
                      <a:pPr algn="ctr"/>
                      <a:r>
                        <a:rPr lang="en-US" altLang="zh-CN" dirty="0" smtClean="0"/>
                        <a:t>7/15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r>
                        <a:rPr lang="en-US" altLang="zh-CN" dirty="0" smtClean="0"/>
                        <a:t>≤V</a:t>
                      </a:r>
                      <a:r>
                        <a:rPr lang="en-US" altLang="zh-CN" baseline="-25000" dirty="0" smtClean="0"/>
                        <a:t>i</a:t>
                      </a:r>
                      <a:r>
                        <a:rPr lang="en-US" altLang="zh-CN" dirty="0" smtClean="0"/>
                        <a:t>&lt;9/15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r>
              <a:tr h="598215">
                <a:tc>
                  <a:txBody>
                    <a:bodyPr/>
                    <a:lstStyle/>
                    <a:p>
                      <a:pPr algn="ctr"/>
                      <a:r>
                        <a:rPr lang="en-US" altLang="zh-CN" dirty="0" smtClean="0"/>
                        <a:t>9/15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r>
                        <a:rPr lang="en-US" altLang="zh-CN" dirty="0" smtClean="0"/>
                        <a:t>≤V</a:t>
                      </a:r>
                      <a:r>
                        <a:rPr lang="en-US" altLang="zh-CN" baseline="-25000" dirty="0" smtClean="0"/>
                        <a:t>i</a:t>
                      </a:r>
                      <a:r>
                        <a:rPr lang="en-US" altLang="zh-CN" dirty="0" smtClean="0"/>
                        <a:t>&lt;11/15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r>
              <a:tr h="598215">
                <a:tc>
                  <a:txBody>
                    <a:bodyPr/>
                    <a:lstStyle/>
                    <a:p>
                      <a:pPr algn="ctr"/>
                      <a:r>
                        <a:rPr lang="en-US" altLang="zh-CN" dirty="0" smtClean="0"/>
                        <a:t>11/15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r>
                        <a:rPr lang="en-US" altLang="zh-CN" dirty="0" smtClean="0"/>
                        <a:t>≤V</a:t>
                      </a:r>
                      <a:r>
                        <a:rPr lang="en-US" altLang="zh-CN" baseline="-25000" dirty="0" smtClean="0"/>
                        <a:t>i</a:t>
                      </a:r>
                      <a:r>
                        <a:rPr lang="en-US" altLang="zh-CN" dirty="0" smtClean="0"/>
                        <a:t>&lt;13/15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endParaRPr lang="zh-CN" altLang="en-US" dirty="0"/>
                    </a:p>
                  </a:txBody>
                  <a:tcPr/>
                </a:tc>
                <a:tc>
                  <a:txBody>
                    <a:bodyPr/>
                    <a:lstStyle/>
                    <a:p>
                      <a:pPr algn="ctr"/>
                      <a:r>
                        <a:rPr lang="en-US" altLang="zh-CN" dirty="0" smtClean="0"/>
                        <a:t>0</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0</a:t>
                      </a:r>
                      <a:endParaRPr lang="zh-CN" altLang="en-US" dirty="0"/>
                    </a:p>
                  </a:txBody>
                  <a:tcPr/>
                </a:tc>
              </a:tr>
              <a:tr h="478565">
                <a:tc>
                  <a:txBody>
                    <a:bodyPr/>
                    <a:lstStyle/>
                    <a:p>
                      <a:pPr algn="ctr"/>
                      <a:r>
                        <a:rPr lang="en-US" altLang="zh-CN" dirty="0" smtClean="0"/>
                        <a:t>V</a:t>
                      </a:r>
                      <a:r>
                        <a:rPr lang="en-US" altLang="zh-CN" baseline="-25000" dirty="0" smtClean="0"/>
                        <a:t>i</a:t>
                      </a:r>
                      <a:r>
                        <a:rPr lang="zh-CN" altLang="en-US" dirty="0" smtClean="0"/>
                        <a:t>≥</a:t>
                      </a:r>
                      <a:r>
                        <a:rPr lang="en-US" altLang="zh-CN" dirty="0" smtClean="0"/>
                        <a:t>13/15</a:t>
                      </a:r>
                      <a:r>
                        <a:rPr lang="en-US" altLang="zh-CN" sz="1800" kern="1200" dirty="0" smtClean="0">
                          <a:solidFill>
                            <a:schemeClr val="dk1"/>
                          </a:solidFill>
                          <a:latin typeface="+mn-lt"/>
                          <a:ea typeface="+mn-ea"/>
                          <a:cs typeface="+mn-cs"/>
                        </a:rPr>
                        <a:t>V</a:t>
                      </a:r>
                      <a:r>
                        <a:rPr lang="en-US" altLang="zh-CN" sz="1800" kern="1200" baseline="-25000" dirty="0" smtClean="0">
                          <a:solidFill>
                            <a:schemeClr val="dk1"/>
                          </a:solidFill>
                          <a:latin typeface="+mn-lt"/>
                          <a:ea typeface="+mn-ea"/>
                          <a:cs typeface="+mn-cs"/>
                        </a:rPr>
                        <a:t>REF</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c>
                  <a:txBody>
                    <a:bodyPr/>
                    <a:lstStyle/>
                    <a:p>
                      <a:pPr algn="ctr"/>
                      <a:r>
                        <a:rPr lang="en-US" altLang="zh-CN" dirty="0" smtClean="0"/>
                        <a:t>1</a:t>
                      </a:r>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Times New Roman" pitchFamily="18" charset="0"/>
                <a:ea typeface="楷体_GB2312" pitchFamily="49" charset="-122"/>
              </a:rPr>
              <a:t>并联比较型</a:t>
            </a:r>
            <a:r>
              <a:rPr kumimoji="1" lang="en-US" altLang="zh-CN" dirty="0" smtClean="0">
                <a:latin typeface="Times New Roman" pitchFamily="18" charset="0"/>
                <a:ea typeface="楷体_GB2312" pitchFamily="49" charset="-122"/>
              </a:rPr>
              <a:t>A/D</a:t>
            </a:r>
            <a:r>
              <a:rPr kumimoji="1" lang="zh-CN" altLang="en-US" dirty="0" smtClean="0">
                <a:latin typeface="Times New Roman" pitchFamily="18" charset="0"/>
                <a:ea typeface="楷体_GB2312" pitchFamily="49" charset="-122"/>
              </a:rPr>
              <a:t>转换器的优缺点</a:t>
            </a:r>
            <a:endParaRPr lang="zh-CN" altLang="en-US" dirty="0"/>
          </a:p>
        </p:txBody>
      </p:sp>
      <p:sp>
        <p:nvSpPr>
          <p:cNvPr id="3" name="内容占位符 2"/>
          <p:cNvSpPr>
            <a:spLocks noGrp="1"/>
          </p:cNvSpPr>
          <p:nvPr>
            <p:ph idx="1"/>
          </p:nvPr>
        </p:nvSpPr>
        <p:spPr/>
        <p:txBody>
          <a:bodyPr/>
          <a:lstStyle/>
          <a:p>
            <a:r>
              <a:rPr lang="zh-CN" altLang="en-US" dirty="0" smtClean="0"/>
              <a:t>优点</a:t>
            </a:r>
            <a:endParaRPr lang="en-US" altLang="zh-CN" dirty="0" smtClean="0"/>
          </a:p>
          <a:p>
            <a:pPr lvl="1"/>
            <a:r>
              <a:rPr lang="zh-CN" altLang="en-US" dirty="0" smtClean="0"/>
              <a:t>转换速度快</a:t>
            </a:r>
            <a:endParaRPr lang="en-US" altLang="zh-CN" dirty="0" smtClean="0"/>
          </a:p>
          <a:p>
            <a:pPr lvl="2"/>
            <a:r>
              <a:rPr lang="zh-CN" altLang="en-US" dirty="0" smtClean="0"/>
              <a:t>从</a:t>
            </a:r>
            <a:r>
              <a:rPr lang="en-US" altLang="zh-CN" dirty="0" smtClean="0"/>
              <a:t>CP</a:t>
            </a:r>
            <a:r>
              <a:rPr lang="zh-CN" altLang="en-US" dirty="0" smtClean="0"/>
              <a:t>上升沿算起，一次触发器的翻转时间</a:t>
            </a:r>
            <a:r>
              <a:rPr lang="en-US" altLang="zh-CN" dirty="0" smtClean="0"/>
              <a:t>+</a:t>
            </a:r>
            <a:r>
              <a:rPr lang="zh-CN" altLang="en-US" dirty="0" smtClean="0"/>
              <a:t>三级门电路的传输延迟时间</a:t>
            </a:r>
            <a:endParaRPr lang="en-US" altLang="zh-CN" dirty="0" smtClean="0"/>
          </a:p>
          <a:p>
            <a:pPr lvl="1"/>
            <a:r>
              <a:rPr lang="zh-CN" altLang="en-US" dirty="0" smtClean="0"/>
              <a:t>有比较器和寄存器，不必采用附加采样</a:t>
            </a:r>
            <a:r>
              <a:rPr lang="en-US" altLang="zh-CN" dirty="0" smtClean="0"/>
              <a:t>-</a:t>
            </a:r>
            <a:r>
              <a:rPr lang="zh-CN" altLang="en-US" dirty="0" smtClean="0"/>
              <a:t>保持电路，</a:t>
            </a:r>
            <a:endParaRPr lang="en-US" altLang="zh-CN" dirty="0" smtClean="0"/>
          </a:p>
          <a:p>
            <a:r>
              <a:rPr lang="zh-CN" altLang="en-US" dirty="0" smtClean="0"/>
              <a:t>缺点</a:t>
            </a:r>
            <a:endParaRPr lang="en-US" altLang="zh-CN" dirty="0" smtClean="0"/>
          </a:p>
          <a:p>
            <a:pPr lvl="1"/>
            <a:r>
              <a:rPr lang="zh-CN" altLang="en-US" dirty="0" smtClean="0"/>
              <a:t>电压比较器和触发器的数目过多，</a:t>
            </a:r>
            <a:r>
              <a:rPr lang="en-US" altLang="zh-CN" dirty="0" smtClean="0"/>
              <a:t>2</a:t>
            </a:r>
            <a:r>
              <a:rPr lang="en-US" altLang="zh-CN" baseline="30000" dirty="0" smtClean="0"/>
              <a:t>n</a:t>
            </a:r>
            <a:r>
              <a:rPr lang="en-US" altLang="zh-CN" dirty="0" smtClean="0"/>
              <a:t>-1</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Times New Roman" pitchFamily="18" charset="0"/>
              </a:rPr>
              <a:t>逐次渐进型</a:t>
            </a:r>
            <a:r>
              <a:rPr lang="en-US" altLang="zh-CN" dirty="0" smtClean="0">
                <a:latin typeface="Times New Roman" pitchFamily="18" charset="0"/>
              </a:rPr>
              <a:t>A/D</a:t>
            </a:r>
            <a:r>
              <a:rPr lang="zh-CN" altLang="en-US" dirty="0" smtClean="0">
                <a:latin typeface="Times New Roman" pitchFamily="18" charset="0"/>
              </a:rPr>
              <a:t>转换器电路原理图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4" descr="R96A0449"/>
          <p:cNvPicPr>
            <a:picLocks noChangeAspect="1" noChangeArrowheads="1"/>
          </p:cNvPicPr>
          <p:nvPr/>
        </p:nvPicPr>
        <p:blipFill>
          <a:blip r:embed="rId2" cstate="print"/>
          <a:srcRect/>
          <a:stretch>
            <a:fillRect/>
          </a:stretch>
        </p:blipFill>
        <p:spPr bwMode="auto">
          <a:xfrm>
            <a:off x="827088" y="1625600"/>
            <a:ext cx="7489825" cy="3789363"/>
          </a:xfrm>
          <a:prstGeom prst="rect">
            <a:avLst/>
          </a:prstGeom>
          <a:noFill/>
          <a:ln w="76200">
            <a:solidFill>
              <a:schemeClr val="tx2"/>
            </a:solid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权电阻网络</a:t>
            </a:r>
            <a:r>
              <a:rPr lang="en-US" altLang="zh-CN" dirty="0" smtClean="0"/>
              <a:t>D/A</a:t>
            </a:r>
            <a:r>
              <a:rPr lang="zh-CN" altLang="en-US" dirty="0" smtClean="0"/>
              <a:t>转换器</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117" name="Group 120"/>
          <p:cNvGrpSpPr>
            <a:grpSpLocks/>
          </p:cNvGrpSpPr>
          <p:nvPr/>
        </p:nvGrpSpPr>
        <p:grpSpPr bwMode="auto">
          <a:xfrm>
            <a:off x="304800" y="914400"/>
            <a:ext cx="8585200" cy="4416426"/>
            <a:chOff x="253" y="906"/>
            <a:chExt cx="5408" cy="2782"/>
          </a:xfrm>
        </p:grpSpPr>
        <p:grpSp>
          <p:nvGrpSpPr>
            <p:cNvPr id="118" name="Group 121"/>
            <p:cNvGrpSpPr>
              <a:grpSpLocks/>
            </p:cNvGrpSpPr>
            <p:nvPr/>
          </p:nvGrpSpPr>
          <p:grpSpPr bwMode="auto">
            <a:xfrm>
              <a:off x="253" y="906"/>
              <a:ext cx="5408" cy="2573"/>
              <a:chOff x="253" y="906"/>
              <a:chExt cx="5408" cy="2573"/>
            </a:xfrm>
          </p:grpSpPr>
          <p:sp>
            <p:nvSpPr>
              <p:cNvPr id="120" name="Text Box 122"/>
              <p:cNvSpPr txBox="1">
                <a:spLocks noChangeArrowheads="1"/>
              </p:cNvSpPr>
              <p:nvPr/>
            </p:nvSpPr>
            <p:spPr bwMode="auto">
              <a:xfrm>
                <a:off x="253" y="2928"/>
                <a:ext cx="947" cy="327"/>
              </a:xfrm>
              <a:prstGeom prst="rect">
                <a:avLst/>
              </a:prstGeom>
              <a:noFill/>
              <a:ln w="9525">
                <a:noFill/>
                <a:miter lim="800000"/>
                <a:headEnd/>
                <a:tailEnd/>
              </a:ln>
            </p:spPr>
            <p:txBody>
              <a:bodyPr>
                <a:spAutoFit/>
              </a:bodyPr>
              <a:lstStyle/>
              <a:p>
                <a:pPr algn="l">
                  <a:spcBef>
                    <a:spcPct val="50000"/>
                  </a:spcBef>
                </a:pPr>
                <a:r>
                  <a:rPr lang="en-US" altLang="zh-CN" sz="2800" i="1">
                    <a:ea typeface="楷体_GB2312" pitchFamily="49" charset="-122"/>
                  </a:rPr>
                  <a:t>V</a:t>
                </a:r>
                <a:r>
                  <a:rPr lang="en-US" altLang="zh-CN" sz="2800" baseline="-25000">
                    <a:ea typeface="楷体_GB2312" pitchFamily="49" charset="-122"/>
                  </a:rPr>
                  <a:t>REF</a:t>
                </a:r>
              </a:p>
            </p:txBody>
          </p:sp>
          <p:sp>
            <p:nvSpPr>
              <p:cNvPr id="121" name="Rectangle 123"/>
              <p:cNvSpPr>
                <a:spLocks noChangeArrowheads="1"/>
              </p:cNvSpPr>
              <p:nvPr/>
            </p:nvSpPr>
            <p:spPr bwMode="auto">
              <a:xfrm>
                <a:off x="1412" y="1860"/>
                <a:ext cx="106" cy="229"/>
              </a:xfrm>
              <a:prstGeom prst="rect">
                <a:avLst/>
              </a:prstGeom>
              <a:noFill/>
              <a:ln w="38100">
                <a:solidFill>
                  <a:schemeClr val="tx1"/>
                </a:solidFill>
                <a:miter lim="800000"/>
                <a:headEnd/>
                <a:tailEnd/>
              </a:ln>
            </p:spPr>
            <p:txBody>
              <a:bodyPr wrap="none" anchor="ctr"/>
              <a:lstStyle/>
              <a:p>
                <a:endParaRPr lang="zh-CN" altLang="en-US"/>
              </a:p>
            </p:txBody>
          </p:sp>
          <p:sp>
            <p:nvSpPr>
              <p:cNvPr id="122" name="Line 124"/>
              <p:cNvSpPr>
                <a:spLocks noChangeShapeType="1"/>
              </p:cNvSpPr>
              <p:nvPr/>
            </p:nvSpPr>
            <p:spPr bwMode="auto">
              <a:xfrm>
                <a:off x="1458" y="1629"/>
                <a:ext cx="0" cy="231"/>
              </a:xfrm>
              <a:prstGeom prst="line">
                <a:avLst/>
              </a:prstGeom>
              <a:noFill/>
              <a:ln w="38100">
                <a:solidFill>
                  <a:schemeClr val="tx1"/>
                </a:solidFill>
                <a:round/>
                <a:headEnd/>
                <a:tailEnd/>
              </a:ln>
            </p:spPr>
            <p:txBody>
              <a:bodyPr wrap="none" anchor="ctr"/>
              <a:lstStyle/>
              <a:p>
                <a:endParaRPr lang="zh-CN" altLang="en-US"/>
              </a:p>
            </p:txBody>
          </p:sp>
          <p:sp>
            <p:nvSpPr>
              <p:cNvPr id="123" name="Line 125"/>
              <p:cNvSpPr>
                <a:spLocks noChangeShapeType="1"/>
              </p:cNvSpPr>
              <p:nvPr/>
            </p:nvSpPr>
            <p:spPr bwMode="auto">
              <a:xfrm>
                <a:off x="2672" y="1629"/>
                <a:ext cx="0" cy="239"/>
              </a:xfrm>
              <a:prstGeom prst="line">
                <a:avLst/>
              </a:prstGeom>
              <a:noFill/>
              <a:ln w="38100">
                <a:solidFill>
                  <a:schemeClr val="tx1"/>
                </a:solidFill>
                <a:round/>
                <a:headEnd/>
                <a:tailEnd/>
              </a:ln>
            </p:spPr>
            <p:txBody>
              <a:bodyPr wrap="none" anchor="ctr"/>
              <a:lstStyle/>
              <a:p>
                <a:endParaRPr lang="zh-CN" altLang="en-US"/>
              </a:p>
            </p:txBody>
          </p:sp>
          <p:sp>
            <p:nvSpPr>
              <p:cNvPr id="124" name="Line 126"/>
              <p:cNvSpPr>
                <a:spLocks noChangeShapeType="1"/>
              </p:cNvSpPr>
              <p:nvPr/>
            </p:nvSpPr>
            <p:spPr bwMode="auto">
              <a:xfrm>
                <a:off x="3279" y="1629"/>
                <a:ext cx="0" cy="231"/>
              </a:xfrm>
              <a:prstGeom prst="line">
                <a:avLst/>
              </a:prstGeom>
              <a:noFill/>
              <a:ln w="38100">
                <a:solidFill>
                  <a:schemeClr val="tx1"/>
                </a:solidFill>
                <a:round/>
                <a:headEnd/>
                <a:tailEnd/>
              </a:ln>
            </p:spPr>
            <p:txBody>
              <a:bodyPr wrap="none" anchor="ctr"/>
              <a:lstStyle/>
              <a:p>
                <a:endParaRPr lang="zh-CN" altLang="en-US"/>
              </a:p>
            </p:txBody>
          </p:sp>
          <p:sp>
            <p:nvSpPr>
              <p:cNvPr id="125" name="Oval 127"/>
              <p:cNvSpPr>
                <a:spLocks noChangeArrowheads="1"/>
              </p:cNvSpPr>
              <p:nvPr/>
            </p:nvSpPr>
            <p:spPr bwMode="auto">
              <a:xfrm>
                <a:off x="1574" y="2574"/>
                <a:ext cx="58" cy="57"/>
              </a:xfrm>
              <a:prstGeom prst="ellipse">
                <a:avLst/>
              </a:prstGeom>
              <a:noFill/>
              <a:ln w="38100">
                <a:solidFill>
                  <a:schemeClr val="tx1"/>
                </a:solidFill>
                <a:round/>
                <a:headEnd/>
                <a:tailEnd/>
              </a:ln>
            </p:spPr>
            <p:txBody>
              <a:bodyPr wrap="none" anchor="ctr"/>
              <a:lstStyle/>
              <a:p>
                <a:endParaRPr lang="zh-CN" altLang="en-US"/>
              </a:p>
            </p:txBody>
          </p:sp>
          <p:sp>
            <p:nvSpPr>
              <p:cNvPr id="126" name="Line 128"/>
              <p:cNvSpPr>
                <a:spLocks noChangeShapeType="1"/>
              </p:cNvSpPr>
              <p:nvPr/>
            </p:nvSpPr>
            <p:spPr bwMode="auto">
              <a:xfrm>
                <a:off x="1600" y="2820"/>
                <a:ext cx="2286" cy="12"/>
              </a:xfrm>
              <a:prstGeom prst="line">
                <a:avLst/>
              </a:prstGeom>
              <a:noFill/>
              <a:ln w="38100">
                <a:solidFill>
                  <a:schemeClr val="tx1"/>
                </a:solidFill>
                <a:round/>
                <a:headEnd/>
                <a:tailEnd/>
              </a:ln>
            </p:spPr>
            <p:txBody>
              <a:bodyPr wrap="none" anchor="ctr"/>
              <a:lstStyle/>
              <a:p>
                <a:endParaRPr lang="zh-CN" altLang="en-US"/>
              </a:p>
            </p:txBody>
          </p:sp>
          <p:grpSp>
            <p:nvGrpSpPr>
              <p:cNvPr id="127" name="Group 129"/>
              <p:cNvGrpSpPr>
                <a:grpSpLocks/>
              </p:cNvGrpSpPr>
              <p:nvPr/>
            </p:nvGrpSpPr>
            <p:grpSpPr bwMode="auto">
              <a:xfrm rot="-5400000">
                <a:off x="3810" y="2774"/>
                <a:ext cx="190" cy="150"/>
                <a:chOff x="537" y="2165"/>
                <a:chExt cx="190" cy="154"/>
              </a:xfrm>
            </p:grpSpPr>
            <p:sp>
              <p:nvSpPr>
                <p:cNvPr id="227" name="Line 130"/>
                <p:cNvSpPr>
                  <a:spLocks noChangeShapeType="1"/>
                </p:cNvSpPr>
                <p:nvPr/>
              </p:nvSpPr>
              <p:spPr bwMode="auto">
                <a:xfrm flipH="1">
                  <a:off x="628" y="2165"/>
                  <a:ext cx="0" cy="154"/>
                </a:xfrm>
                <a:prstGeom prst="line">
                  <a:avLst/>
                </a:prstGeom>
                <a:noFill/>
                <a:ln w="38100">
                  <a:solidFill>
                    <a:schemeClr val="tx1"/>
                  </a:solidFill>
                  <a:round/>
                  <a:headEnd/>
                  <a:tailEnd/>
                </a:ln>
              </p:spPr>
              <p:txBody>
                <a:bodyPr wrap="none" anchor="ctr"/>
                <a:lstStyle/>
                <a:p>
                  <a:endParaRPr lang="zh-CN" altLang="en-US"/>
                </a:p>
              </p:txBody>
            </p:sp>
            <p:sp>
              <p:nvSpPr>
                <p:cNvPr id="228" name="Line 131"/>
                <p:cNvSpPr>
                  <a:spLocks noChangeShapeType="1"/>
                </p:cNvSpPr>
                <p:nvPr/>
              </p:nvSpPr>
              <p:spPr bwMode="auto">
                <a:xfrm>
                  <a:off x="537" y="2310"/>
                  <a:ext cx="190" cy="0"/>
                </a:xfrm>
                <a:prstGeom prst="line">
                  <a:avLst/>
                </a:prstGeom>
                <a:noFill/>
                <a:ln w="76200">
                  <a:solidFill>
                    <a:schemeClr val="tx1"/>
                  </a:solidFill>
                  <a:round/>
                  <a:headEnd/>
                  <a:tailEnd/>
                </a:ln>
              </p:spPr>
              <p:txBody>
                <a:bodyPr wrap="none" anchor="ctr"/>
                <a:lstStyle/>
                <a:p>
                  <a:endParaRPr lang="zh-CN" altLang="en-US"/>
                </a:p>
              </p:txBody>
            </p:sp>
          </p:grpSp>
          <p:sp>
            <p:nvSpPr>
              <p:cNvPr id="128" name="Text Box 132"/>
              <p:cNvSpPr txBox="1">
                <a:spLocks noChangeArrowheads="1"/>
              </p:cNvSpPr>
              <p:nvPr/>
            </p:nvSpPr>
            <p:spPr bwMode="auto">
              <a:xfrm>
                <a:off x="2351" y="2127"/>
                <a:ext cx="423" cy="291"/>
              </a:xfrm>
              <a:prstGeom prst="rect">
                <a:avLst/>
              </a:prstGeom>
              <a:noFill/>
              <a:ln w="9525">
                <a:noFill/>
                <a:miter lim="800000"/>
                <a:headEnd/>
                <a:tailEnd/>
              </a:ln>
            </p:spPr>
            <p:txBody>
              <a:bodyPr wrap="square">
                <a:spAutoFit/>
              </a:bodyPr>
              <a:lstStyle/>
              <a:p>
                <a:pPr algn="l">
                  <a:spcBef>
                    <a:spcPct val="50000"/>
                  </a:spcBef>
                </a:pPr>
                <a:r>
                  <a:rPr lang="en-US" altLang="zh-CN" dirty="0">
                    <a:ea typeface="楷体_GB2312" pitchFamily="49" charset="-122"/>
                  </a:rPr>
                  <a:t>S</a:t>
                </a:r>
                <a:r>
                  <a:rPr lang="en-US" altLang="zh-CN" sz="1600" dirty="0">
                    <a:ea typeface="楷体_GB2312" pitchFamily="49" charset="-122"/>
                  </a:rPr>
                  <a:t>2</a:t>
                </a:r>
                <a:endParaRPr lang="en-US" altLang="zh-CN" dirty="0">
                  <a:ea typeface="楷体_GB2312" pitchFamily="49" charset="-122"/>
                </a:endParaRPr>
              </a:p>
            </p:txBody>
          </p:sp>
          <p:sp>
            <p:nvSpPr>
              <p:cNvPr id="129" name="Text Box 133"/>
              <p:cNvSpPr txBox="1">
                <a:spLocks noChangeArrowheads="1"/>
              </p:cNvSpPr>
              <p:nvPr/>
            </p:nvSpPr>
            <p:spPr bwMode="auto">
              <a:xfrm>
                <a:off x="1081" y="2127"/>
                <a:ext cx="378" cy="298"/>
              </a:xfrm>
              <a:prstGeom prst="rect">
                <a:avLst/>
              </a:prstGeom>
              <a:noFill/>
              <a:ln w="9525">
                <a:noFill/>
                <a:miter lim="800000"/>
                <a:headEnd/>
                <a:tailEnd/>
              </a:ln>
            </p:spPr>
            <p:txBody>
              <a:bodyPr wrap="square">
                <a:spAutoFit/>
              </a:bodyPr>
              <a:lstStyle/>
              <a:p>
                <a:pPr algn="l">
                  <a:spcBef>
                    <a:spcPct val="50000"/>
                  </a:spcBef>
                </a:pPr>
                <a:r>
                  <a:rPr lang="en-US" altLang="zh-CN" dirty="0">
                    <a:ea typeface="楷体_GB2312" pitchFamily="49" charset="-122"/>
                  </a:rPr>
                  <a:t>S</a:t>
                </a:r>
                <a:r>
                  <a:rPr lang="en-US" altLang="zh-CN" sz="1600" dirty="0">
                    <a:ea typeface="楷体_GB2312" pitchFamily="49" charset="-122"/>
                  </a:rPr>
                  <a:t>0</a:t>
                </a:r>
                <a:endParaRPr lang="en-US" altLang="zh-CN" dirty="0">
                  <a:ea typeface="楷体_GB2312" pitchFamily="49" charset="-122"/>
                </a:endParaRPr>
              </a:p>
            </p:txBody>
          </p:sp>
          <p:sp>
            <p:nvSpPr>
              <p:cNvPr id="130" name="Text Box 134"/>
              <p:cNvSpPr txBox="1">
                <a:spLocks noChangeArrowheads="1"/>
              </p:cNvSpPr>
              <p:nvPr/>
            </p:nvSpPr>
            <p:spPr bwMode="auto">
              <a:xfrm>
                <a:off x="1764" y="2137"/>
                <a:ext cx="361" cy="291"/>
              </a:xfrm>
              <a:prstGeom prst="rect">
                <a:avLst/>
              </a:prstGeom>
              <a:noFill/>
              <a:ln w="9525">
                <a:noFill/>
                <a:miter lim="800000"/>
                <a:headEnd/>
                <a:tailEnd/>
              </a:ln>
            </p:spPr>
            <p:txBody>
              <a:bodyPr wrap="square">
                <a:spAutoFit/>
              </a:bodyPr>
              <a:lstStyle/>
              <a:p>
                <a:pPr algn="l">
                  <a:spcBef>
                    <a:spcPct val="50000"/>
                  </a:spcBef>
                </a:pPr>
                <a:r>
                  <a:rPr lang="en-US" altLang="zh-CN" dirty="0">
                    <a:ea typeface="楷体_GB2312" pitchFamily="49" charset="-122"/>
                  </a:rPr>
                  <a:t>S</a:t>
                </a:r>
                <a:r>
                  <a:rPr lang="en-US" altLang="zh-CN" sz="1600" dirty="0">
                    <a:ea typeface="楷体_GB2312" pitchFamily="49" charset="-122"/>
                  </a:rPr>
                  <a:t>1</a:t>
                </a:r>
                <a:endParaRPr lang="en-US" altLang="zh-CN" dirty="0">
                  <a:ea typeface="楷体_GB2312" pitchFamily="49" charset="-122"/>
                </a:endParaRPr>
              </a:p>
            </p:txBody>
          </p:sp>
          <p:sp>
            <p:nvSpPr>
              <p:cNvPr id="131" name="Text Box 135"/>
              <p:cNvSpPr txBox="1">
                <a:spLocks noChangeArrowheads="1"/>
              </p:cNvSpPr>
              <p:nvPr/>
            </p:nvSpPr>
            <p:spPr bwMode="auto">
              <a:xfrm>
                <a:off x="2921" y="2172"/>
                <a:ext cx="383" cy="291"/>
              </a:xfrm>
              <a:prstGeom prst="rect">
                <a:avLst/>
              </a:prstGeom>
              <a:noFill/>
              <a:ln w="9525">
                <a:noFill/>
                <a:miter lim="800000"/>
                <a:headEnd/>
                <a:tailEnd/>
              </a:ln>
            </p:spPr>
            <p:txBody>
              <a:bodyPr wrap="square">
                <a:spAutoFit/>
              </a:bodyPr>
              <a:lstStyle/>
              <a:p>
                <a:pPr algn="l">
                  <a:spcBef>
                    <a:spcPct val="50000"/>
                  </a:spcBef>
                </a:pPr>
                <a:r>
                  <a:rPr lang="en-US" altLang="zh-CN" dirty="0">
                    <a:ea typeface="楷体_GB2312" pitchFamily="49" charset="-122"/>
                  </a:rPr>
                  <a:t>S</a:t>
                </a:r>
                <a:r>
                  <a:rPr lang="en-US" altLang="zh-CN" sz="1600" dirty="0">
                    <a:ea typeface="楷体_GB2312" pitchFamily="49" charset="-122"/>
                  </a:rPr>
                  <a:t>3</a:t>
                </a:r>
                <a:endParaRPr lang="en-US" altLang="zh-CN" dirty="0">
                  <a:ea typeface="楷体_GB2312" pitchFamily="49" charset="-122"/>
                </a:endParaRPr>
              </a:p>
            </p:txBody>
          </p:sp>
          <p:sp>
            <p:nvSpPr>
              <p:cNvPr id="132" name="Text Box 136"/>
              <p:cNvSpPr txBox="1">
                <a:spLocks noChangeArrowheads="1"/>
              </p:cNvSpPr>
              <p:nvPr/>
            </p:nvSpPr>
            <p:spPr bwMode="auto">
              <a:xfrm>
                <a:off x="2917" y="1748"/>
                <a:ext cx="504" cy="288"/>
              </a:xfrm>
              <a:prstGeom prst="rect">
                <a:avLst/>
              </a:prstGeom>
              <a:noFill/>
              <a:ln w="9525">
                <a:noFill/>
                <a:miter lim="800000"/>
                <a:headEnd/>
                <a:tailEnd/>
              </a:ln>
            </p:spPr>
            <p:txBody>
              <a:bodyPr>
                <a:spAutoFit/>
              </a:bodyPr>
              <a:lstStyle/>
              <a:p>
                <a:pPr algn="l">
                  <a:spcBef>
                    <a:spcPct val="50000"/>
                  </a:spcBef>
                </a:pPr>
                <a:r>
                  <a:rPr lang="en-US" altLang="zh-CN" dirty="0">
                    <a:ea typeface="楷体_GB2312" pitchFamily="49" charset="-122"/>
                  </a:rPr>
                  <a:t> </a:t>
                </a:r>
                <a:r>
                  <a:rPr lang="en-US" altLang="zh-CN" i="1" dirty="0">
                    <a:ea typeface="楷体_GB2312" pitchFamily="49" charset="-122"/>
                  </a:rPr>
                  <a:t>R</a:t>
                </a:r>
              </a:p>
            </p:txBody>
          </p:sp>
          <p:sp>
            <p:nvSpPr>
              <p:cNvPr id="133" name="Text Box 137"/>
              <p:cNvSpPr txBox="1">
                <a:spLocks noChangeArrowheads="1"/>
              </p:cNvSpPr>
              <p:nvPr/>
            </p:nvSpPr>
            <p:spPr bwMode="auto">
              <a:xfrm>
                <a:off x="2279" y="1764"/>
                <a:ext cx="504" cy="288"/>
              </a:xfrm>
              <a:prstGeom prst="rect">
                <a:avLst/>
              </a:prstGeom>
              <a:noFill/>
              <a:ln w="9525">
                <a:noFill/>
                <a:miter lim="800000"/>
                <a:headEnd/>
                <a:tailEnd/>
              </a:ln>
            </p:spPr>
            <p:txBody>
              <a:bodyPr>
                <a:spAutoFit/>
              </a:bodyPr>
              <a:lstStyle/>
              <a:p>
                <a:pPr algn="l">
                  <a:spcBef>
                    <a:spcPct val="50000"/>
                  </a:spcBef>
                </a:pPr>
                <a:r>
                  <a:rPr lang="en-US" altLang="zh-CN" dirty="0">
                    <a:ea typeface="楷体_GB2312" pitchFamily="49" charset="-122"/>
                  </a:rPr>
                  <a:t>2</a:t>
                </a:r>
                <a:r>
                  <a:rPr lang="en-US" altLang="zh-CN" i="1" dirty="0">
                    <a:ea typeface="楷体_GB2312" pitchFamily="49" charset="-122"/>
                  </a:rPr>
                  <a:t>R</a:t>
                </a:r>
              </a:p>
            </p:txBody>
          </p:sp>
          <p:sp>
            <p:nvSpPr>
              <p:cNvPr id="134" name="Text Box 138"/>
              <p:cNvSpPr txBox="1">
                <a:spLocks noChangeArrowheads="1"/>
              </p:cNvSpPr>
              <p:nvPr/>
            </p:nvSpPr>
            <p:spPr bwMode="auto">
              <a:xfrm>
                <a:off x="1554" y="1764"/>
                <a:ext cx="615" cy="291"/>
              </a:xfrm>
              <a:prstGeom prst="rect">
                <a:avLst/>
              </a:prstGeom>
              <a:noFill/>
              <a:ln w="9525">
                <a:noFill/>
                <a:miter lim="800000"/>
                <a:headEnd/>
                <a:tailEnd/>
              </a:ln>
            </p:spPr>
            <p:txBody>
              <a:bodyPr wrap="square">
                <a:spAutoFit/>
              </a:bodyPr>
              <a:lstStyle/>
              <a:p>
                <a:pPr algn="l">
                  <a:spcBef>
                    <a:spcPct val="50000"/>
                  </a:spcBef>
                </a:pPr>
                <a:r>
                  <a:rPr lang="en-US" altLang="zh-CN" dirty="0">
                    <a:ea typeface="楷体_GB2312" pitchFamily="49" charset="-122"/>
                  </a:rPr>
                  <a:t>2</a:t>
                </a:r>
                <a:r>
                  <a:rPr lang="en-US" altLang="zh-CN" baseline="30000" dirty="0">
                    <a:ea typeface="楷体_GB2312" pitchFamily="49" charset="-122"/>
                  </a:rPr>
                  <a:t>2</a:t>
                </a:r>
                <a:r>
                  <a:rPr lang="en-US" altLang="zh-CN" i="1" dirty="0">
                    <a:ea typeface="楷体_GB2312" pitchFamily="49" charset="-122"/>
                  </a:rPr>
                  <a:t>R</a:t>
                </a:r>
              </a:p>
            </p:txBody>
          </p:sp>
          <p:sp>
            <p:nvSpPr>
              <p:cNvPr id="135" name="Text Box 139"/>
              <p:cNvSpPr txBox="1">
                <a:spLocks noChangeArrowheads="1"/>
              </p:cNvSpPr>
              <p:nvPr/>
            </p:nvSpPr>
            <p:spPr bwMode="auto">
              <a:xfrm>
                <a:off x="854" y="1764"/>
                <a:ext cx="586" cy="291"/>
              </a:xfrm>
              <a:prstGeom prst="rect">
                <a:avLst/>
              </a:prstGeom>
              <a:noFill/>
              <a:ln w="9525">
                <a:noFill/>
                <a:miter lim="800000"/>
                <a:headEnd/>
                <a:tailEnd/>
              </a:ln>
            </p:spPr>
            <p:txBody>
              <a:bodyPr wrap="square">
                <a:spAutoFit/>
              </a:bodyPr>
              <a:lstStyle/>
              <a:p>
                <a:pPr algn="l">
                  <a:spcBef>
                    <a:spcPct val="50000"/>
                  </a:spcBef>
                </a:pPr>
                <a:r>
                  <a:rPr lang="en-US" altLang="zh-CN" dirty="0">
                    <a:ea typeface="楷体_GB2312" pitchFamily="49" charset="-122"/>
                  </a:rPr>
                  <a:t>2</a:t>
                </a:r>
                <a:r>
                  <a:rPr lang="en-US" altLang="zh-CN" baseline="30000" dirty="0">
                    <a:ea typeface="楷体_GB2312" pitchFamily="49" charset="-122"/>
                  </a:rPr>
                  <a:t>3</a:t>
                </a:r>
                <a:r>
                  <a:rPr lang="en-US" altLang="zh-CN" i="1" dirty="0">
                    <a:ea typeface="楷体_GB2312" pitchFamily="49" charset="-122"/>
                  </a:rPr>
                  <a:t>R</a:t>
                </a:r>
              </a:p>
            </p:txBody>
          </p:sp>
          <p:sp>
            <p:nvSpPr>
              <p:cNvPr id="136" name="Line 140"/>
              <p:cNvSpPr>
                <a:spLocks noChangeShapeType="1"/>
              </p:cNvSpPr>
              <p:nvPr/>
            </p:nvSpPr>
            <p:spPr bwMode="auto">
              <a:xfrm>
                <a:off x="852" y="3109"/>
                <a:ext cx="2290" cy="0"/>
              </a:xfrm>
              <a:prstGeom prst="line">
                <a:avLst/>
              </a:prstGeom>
              <a:noFill/>
              <a:ln w="38100">
                <a:solidFill>
                  <a:schemeClr val="tx1"/>
                </a:solidFill>
                <a:round/>
                <a:headEnd/>
                <a:tailEnd/>
              </a:ln>
            </p:spPr>
            <p:txBody>
              <a:bodyPr wrap="none" anchor="ctr"/>
              <a:lstStyle/>
              <a:p>
                <a:endParaRPr lang="zh-CN" altLang="en-US"/>
              </a:p>
            </p:txBody>
          </p:sp>
          <p:sp>
            <p:nvSpPr>
              <p:cNvPr id="137" name="Text Box 141"/>
              <p:cNvSpPr txBox="1">
                <a:spLocks noChangeArrowheads="1"/>
              </p:cNvSpPr>
              <p:nvPr/>
            </p:nvSpPr>
            <p:spPr bwMode="auto">
              <a:xfrm>
                <a:off x="1401" y="3155"/>
                <a:ext cx="406" cy="288"/>
              </a:xfrm>
              <a:prstGeom prst="rect">
                <a:avLst/>
              </a:prstGeom>
              <a:noFill/>
              <a:ln w="9525">
                <a:noFill/>
                <a:miter lim="800000"/>
                <a:headEnd/>
                <a:tailEnd/>
              </a:ln>
            </p:spPr>
            <p:txBody>
              <a:bodyPr>
                <a:spAutoFit/>
              </a:bodyPr>
              <a:lstStyle/>
              <a:p>
                <a:pPr algn="l">
                  <a:spcBef>
                    <a:spcPct val="50000"/>
                  </a:spcBef>
                </a:pPr>
                <a:r>
                  <a:rPr lang="en-US" altLang="zh-CN" i="1" dirty="0">
                    <a:ea typeface="楷体_GB2312" pitchFamily="49" charset="-122"/>
                  </a:rPr>
                  <a:t>d</a:t>
                </a:r>
                <a:r>
                  <a:rPr lang="en-US" altLang="zh-CN" sz="1600" dirty="0">
                    <a:ea typeface="楷体_GB2312" pitchFamily="49" charset="-122"/>
                  </a:rPr>
                  <a:t>0</a:t>
                </a:r>
                <a:endParaRPr lang="en-US" altLang="zh-CN" dirty="0">
                  <a:ea typeface="楷体_GB2312" pitchFamily="49" charset="-122"/>
                </a:endParaRPr>
              </a:p>
            </p:txBody>
          </p:sp>
          <p:sp>
            <p:nvSpPr>
              <p:cNvPr id="138" name="Text Box 142"/>
              <p:cNvSpPr txBox="1">
                <a:spLocks noChangeArrowheads="1"/>
              </p:cNvSpPr>
              <p:nvPr/>
            </p:nvSpPr>
            <p:spPr bwMode="auto">
              <a:xfrm>
                <a:off x="2126" y="3170"/>
                <a:ext cx="407" cy="288"/>
              </a:xfrm>
              <a:prstGeom prst="rect">
                <a:avLst/>
              </a:prstGeom>
              <a:noFill/>
              <a:ln w="9525">
                <a:noFill/>
                <a:miter lim="800000"/>
                <a:headEnd/>
                <a:tailEnd/>
              </a:ln>
            </p:spPr>
            <p:txBody>
              <a:bodyPr>
                <a:spAutoFit/>
              </a:bodyPr>
              <a:lstStyle/>
              <a:p>
                <a:pPr algn="l">
                  <a:spcBef>
                    <a:spcPct val="50000"/>
                  </a:spcBef>
                </a:pPr>
                <a:r>
                  <a:rPr lang="en-US" altLang="zh-CN" i="1" dirty="0">
                    <a:ea typeface="楷体_GB2312" pitchFamily="49" charset="-122"/>
                  </a:rPr>
                  <a:t>d</a:t>
                </a:r>
                <a:r>
                  <a:rPr lang="en-US" altLang="zh-CN" sz="1600" dirty="0">
                    <a:ea typeface="楷体_GB2312" pitchFamily="49" charset="-122"/>
                  </a:rPr>
                  <a:t>1</a:t>
                </a:r>
                <a:endParaRPr lang="en-US" altLang="zh-CN" dirty="0">
                  <a:ea typeface="楷体_GB2312" pitchFamily="49" charset="-122"/>
                </a:endParaRPr>
              </a:p>
            </p:txBody>
          </p:sp>
          <p:sp>
            <p:nvSpPr>
              <p:cNvPr id="139" name="Text Box 143"/>
              <p:cNvSpPr txBox="1">
                <a:spLocks noChangeArrowheads="1"/>
              </p:cNvSpPr>
              <p:nvPr/>
            </p:nvSpPr>
            <p:spPr bwMode="auto">
              <a:xfrm>
                <a:off x="2715" y="3155"/>
                <a:ext cx="407" cy="288"/>
              </a:xfrm>
              <a:prstGeom prst="rect">
                <a:avLst/>
              </a:prstGeom>
              <a:noFill/>
              <a:ln w="9525">
                <a:noFill/>
                <a:miter lim="800000"/>
                <a:headEnd/>
                <a:tailEnd/>
              </a:ln>
            </p:spPr>
            <p:txBody>
              <a:bodyPr>
                <a:spAutoFit/>
              </a:bodyPr>
              <a:lstStyle/>
              <a:p>
                <a:pPr algn="l">
                  <a:spcBef>
                    <a:spcPct val="50000"/>
                  </a:spcBef>
                </a:pPr>
                <a:r>
                  <a:rPr lang="en-US" altLang="zh-CN" i="1" dirty="0">
                    <a:ea typeface="楷体_GB2312" pitchFamily="49" charset="-122"/>
                  </a:rPr>
                  <a:t>d</a:t>
                </a:r>
                <a:r>
                  <a:rPr lang="en-US" altLang="zh-CN" sz="1600" dirty="0">
                    <a:ea typeface="楷体_GB2312" pitchFamily="49" charset="-122"/>
                  </a:rPr>
                  <a:t>2</a:t>
                </a:r>
                <a:endParaRPr lang="en-US" altLang="zh-CN" dirty="0">
                  <a:ea typeface="楷体_GB2312" pitchFamily="49" charset="-122"/>
                </a:endParaRPr>
              </a:p>
            </p:txBody>
          </p:sp>
          <p:sp>
            <p:nvSpPr>
              <p:cNvPr id="140" name="Text Box 144"/>
              <p:cNvSpPr txBox="1">
                <a:spLocks noChangeArrowheads="1"/>
              </p:cNvSpPr>
              <p:nvPr/>
            </p:nvSpPr>
            <p:spPr bwMode="auto">
              <a:xfrm>
                <a:off x="3350" y="3125"/>
                <a:ext cx="407" cy="288"/>
              </a:xfrm>
              <a:prstGeom prst="rect">
                <a:avLst/>
              </a:prstGeom>
              <a:noFill/>
              <a:ln w="9525">
                <a:noFill/>
                <a:miter lim="800000"/>
                <a:headEnd/>
                <a:tailEnd/>
              </a:ln>
            </p:spPr>
            <p:txBody>
              <a:bodyPr>
                <a:spAutoFit/>
              </a:bodyPr>
              <a:lstStyle/>
              <a:p>
                <a:pPr algn="l">
                  <a:spcBef>
                    <a:spcPct val="50000"/>
                  </a:spcBef>
                </a:pPr>
                <a:r>
                  <a:rPr lang="en-US" altLang="zh-CN" i="1" dirty="0">
                    <a:ea typeface="楷体_GB2312" pitchFamily="49" charset="-122"/>
                  </a:rPr>
                  <a:t>d</a:t>
                </a:r>
                <a:r>
                  <a:rPr lang="en-US" altLang="zh-CN" sz="1600" dirty="0">
                    <a:ea typeface="楷体_GB2312" pitchFamily="49" charset="-122"/>
                  </a:rPr>
                  <a:t>3</a:t>
                </a:r>
                <a:endParaRPr lang="en-US" altLang="zh-CN" dirty="0">
                  <a:ea typeface="楷体_GB2312" pitchFamily="49" charset="-122"/>
                </a:endParaRPr>
              </a:p>
            </p:txBody>
          </p:sp>
          <p:sp>
            <p:nvSpPr>
              <p:cNvPr id="141" name="Text Box 145"/>
              <p:cNvSpPr txBox="1">
                <a:spLocks noChangeArrowheads="1"/>
              </p:cNvSpPr>
              <p:nvPr/>
            </p:nvSpPr>
            <p:spPr bwMode="auto">
              <a:xfrm>
                <a:off x="1482" y="2323"/>
                <a:ext cx="257" cy="288"/>
              </a:xfrm>
              <a:prstGeom prst="rect">
                <a:avLst/>
              </a:prstGeom>
              <a:noFill/>
              <a:ln w="9525">
                <a:noFill/>
                <a:miter lim="800000"/>
                <a:headEnd/>
                <a:tailEnd/>
              </a:ln>
            </p:spPr>
            <p:txBody>
              <a:bodyPr>
                <a:spAutoFit/>
              </a:bodyPr>
              <a:lstStyle/>
              <a:p>
                <a:pPr algn="l">
                  <a:spcBef>
                    <a:spcPct val="50000"/>
                  </a:spcBef>
                </a:pPr>
                <a:r>
                  <a:rPr lang="en-US" altLang="zh-CN">
                    <a:solidFill>
                      <a:srgbClr val="FF0000"/>
                    </a:solidFill>
                    <a:ea typeface="楷体_GB2312" pitchFamily="49" charset="-122"/>
                  </a:rPr>
                  <a:t>0</a:t>
                </a:r>
              </a:p>
            </p:txBody>
          </p:sp>
          <p:sp>
            <p:nvSpPr>
              <p:cNvPr id="142" name="Line 146"/>
              <p:cNvSpPr>
                <a:spLocks noChangeShapeType="1"/>
              </p:cNvSpPr>
              <p:nvPr/>
            </p:nvSpPr>
            <p:spPr bwMode="auto">
              <a:xfrm rot="16200000" flipH="1">
                <a:off x="2824" y="255"/>
                <a:ext cx="0" cy="2735"/>
              </a:xfrm>
              <a:prstGeom prst="line">
                <a:avLst/>
              </a:prstGeom>
              <a:noFill/>
              <a:ln w="38100">
                <a:solidFill>
                  <a:schemeClr val="tx1"/>
                </a:solidFill>
                <a:round/>
                <a:headEnd/>
                <a:tailEnd/>
              </a:ln>
            </p:spPr>
            <p:txBody>
              <a:bodyPr wrap="none" anchor="ctr"/>
              <a:lstStyle/>
              <a:p>
                <a:endParaRPr lang="zh-CN" altLang="en-US"/>
              </a:p>
            </p:txBody>
          </p:sp>
          <p:sp>
            <p:nvSpPr>
              <p:cNvPr id="143" name="Rectangle 147"/>
              <p:cNvSpPr>
                <a:spLocks noChangeArrowheads="1"/>
              </p:cNvSpPr>
              <p:nvPr/>
            </p:nvSpPr>
            <p:spPr bwMode="auto">
              <a:xfrm>
                <a:off x="3233" y="1860"/>
                <a:ext cx="106" cy="229"/>
              </a:xfrm>
              <a:prstGeom prst="rect">
                <a:avLst/>
              </a:prstGeom>
              <a:noFill/>
              <a:ln w="38100">
                <a:solidFill>
                  <a:schemeClr val="tx1"/>
                </a:solidFill>
                <a:miter lim="800000"/>
                <a:headEnd/>
                <a:tailEnd/>
              </a:ln>
            </p:spPr>
            <p:txBody>
              <a:bodyPr wrap="none" anchor="ctr"/>
              <a:lstStyle/>
              <a:p>
                <a:endParaRPr lang="zh-CN" altLang="en-US"/>
              </a:p>
            </p:txBody>
          </p:sp>
          <p:sp>
            <p:nvSpPr>
              <p:cNvPr id="144" name="Line 148"/>
              <p:cNvSpPr>
                <a:spLocks noChangeShapeType="1"/>
              </p:cNvSpPr>
              <p:nvPr/>
            </p:nvSpPr>
            <p:spPr bwMode="auto">
              <a:xfrm>
                <a:off x="3279" y="2092"/>
                <a:ext cx="0" cy="192"/>
              </a:xfrm>
              <a:prstGeom prst="line">
                <a:avLst/>
              </a:prstGeom>
              <a:noFill/>
              <a:ln w="38100">
                <a:solidFill>
                  <a:schemeClr val="tx1"/>
                </a:solidFill>
                <a:round/>
                <a:headEnd/>
                <a:tailEnd/>
              </a:ln>
            </p:spPr>
            <p:txBody>
              <a:bodyPr wrap="none" anchor="ctr"/>
              <a:lstStyle/>
              <a:p>
                <a:endParaRPr lang="zh-CN" altLang="en-US"/>
              </a:p>
            </p:txBody>
          </p:sp>
          <p:sp>
            <p:nvSpPr>
              <p:cNvPr id="145" name="Line 149"/>
              <p:cNvSpPr>
                <a:spLocks noChangeShapeType="1"/>
              </p:cNvSpPr>
              <p:nvPr/>
            </p:nvSpPr>
            <p:spPr bwMode="auto">
              <a:xfrm flipH="1">
                <a:off x="3139" y="2323"/>
                <a:ext cx="140" cy="277"/>
              </a:xfrm>
              <a:prstGeom prst="line">
                <a:avLst/>
              </a:prstGeom>
              <a:noFill/>
              <a:ln w="38100">
                <a:solidFill>
                  <a:schemeClr val="tx1"/>
                </a:solidFill>
                <a:round/>
                <a:headEnd/>
                <a:tailEnd type="triangle" w="med" len="med"/>
              </a:ln>
            </p:spPr>
            <p:txBody>
              <a:bodyPr wrap="none" anchor="ctr"/>
              <a:lstStyle/>
              <a:p>
                <a:endParaRPr lang="zh-CN" altLang="en-US"/>
              </a:p>
            </p:txBody>
          </p:sp>
          <p:sp>
            <p:nvSpPr>
              <p:cNvPr id="146" name="Oval 150"/>
              <p:cNvSpPr>
                <a:spLocks noChangeArrowheads="1"/>
              </p:cNvSpPr>
              <p:nvPr/>
            </p:nvSpPr>
            <p:spPr bwMode="auto">
              <a:xfrm>
                <a:off x="3115" y="2574"/>
                <a:ext cx="57" cy="57"/>
              </a:xfrm>
              <a:prstGeom prst="ellipse">
                <a:avLst/>
              </a:prstGeom>
              <a:noFill/>
              <a:ln w="38100">
                <a:solidFill>
                  <a:schemeClr val="tx1"/>
                </a:solidFill>
                <a:round/>
                <a:headEnd/>
                <a:tailEnd/>
              </a:ln>
            </p:spPr>
            <p:txBody>
              <a:bodyPr wrap="none" anchor="ctr"/>
              <a:lstStyle/>
              <a:p>
                <a:endParaRPr lang="zh-CN" altLang="en-US"/>
              </a:p>
            </p:txBody>
          </p:sp>
          <p:sp>
            <p:nvSpPr>
              <p:cNvPr id="147" name="Oval 151"/>
              <p:cNvSpPr>
                <a:spLocks noChangeArrowheads="1"/>
              </p:cNvSpPr>
              <p:nvPr/>
            </p:nvSpPr>
            <p:spPr bwMode="auto">
              <a:xfrm>
                <a:off x="3395" y="2574"/>
                <a:ext cx="58" cy="57"/>
              </a:xfrm>
              <a:prstGeom prst="ellipse">
                <a:avLst/>
              </a:prstGeom>
              <a:noFill/>
              <a:ln w="38100">
                <a:solidFill>
                  <a:schemeClr val="tx1"/>
                </a:solidFill>
                <a:round/>
                <a:headEnd/>
                <a:tailEnd/>
              </a:ln>
            </p:spPr>
            <p:txBody>
              <a:bodyPr wrap="none" anchor="ctr"/>
              <a:lstStyle/>
              <a:p>
                <a:endParaRPr lang="zh-CN" altLang="en-US"/>
              </a:p>
            </p:txBody>
          </p:sp>
          <p:sp>
            <p:nvSpPr>
              <p:cNvPr id="148" name="Line 152"/>
              <p:cNvSpPr>
                <a:spLocks noChangeShapeType="1"/>
              </p:cNvSpPr>
              <p:nvPr/>
            </p:nvSpPr>
            <p:spPr bwMode="auto">
              <a:xfrm>
                <a:off x="3139" y="2647"/>
                <a:ext cx="0" cy="462"/>
              </a:xfrm>
              <a:prstGeom prst="line">
                <a:avLst/>
              </a:prstGeom>
              <a:noFill/>
              <a:ln w="38100">
                <a:solidFill>
                  <a:schemeClr val="tx1"/>
                </a:solidFill>
                <a:round/>
                <a:headEnd/>
                <a:tailEnd/>
              </a:ln>
            </p:spPr>
            <p:txBody>
              <a:bodyPr wrap="none" anchor="ctr"/>
              <a:lstStyle/>
              <a:p>
                <a:endParaRPr lang="zh-CN" altLang="en-US"/>
              </a:p>
            </p:txBody>
          </p:sp>
          <p:sp>
            <p:nvSpPr>
              <p:cNvPr id="149" name="Line 153"/>
              <p:cNvSpPr>
                <a:spLocks noChangeShapeType="1"/>
              </p:cNvSpPr>
              <p:nvPr/>
            </p:nvSpPr>
            <p:spPr bwMode="auto">
              <a:xfrm>
                <a:off x="3419" y="2647"/>
                <a:ext cx="0" cy="185"/>
              </a:xfrm>
              <a:prstGeom prst="line">
                <a:avLst/>
              </a:prstGeom>
              <a:noFill/>
              <a:ln w="38100">
                <a:solidFill>
                  <a:schemeClr val="tx1"/>
                </a:solidFill>
                <a:round/>
                <a:headEnd/>
                <a:tailEnd/>
              </a:ln>
            </p:spPr>
            <p:txBody>
              <a:bodyPr wrap="none" anchor="ctr"/>
              <a:lstStyle/>
              <a:p>
                <a:endParaRPr lang="zh-CN" altLang="en-US"/>
              </a:p>
            </p:txBody>
          </p:sp>
          <p:sp>
            <p:nvSpPr>
              <p:cNvPr id="150" name="Text Box 154"/>
              <p:cNvSpPr txBox="1">
                <a:spLocks noChangeArrowheads="1"/>
              </p:cNvSpPr>
              <p:nvPr/>
            </p:nvSpPr>
            <p:spPr bwMode="auto">
              <a:xfrm>
                <a:off x="2973" y="2323"/>
                <a:ext cx="213" cy="288"/>
              </a:xfrm>
              <a:prstGeom prst="rect">
                <a:avLst/>
              </a:prstGeom>
              <a:noFill/>
              <a:ln w="9525">
                <a:noFill/>
                <a:miter lim="800000"/>
                <a:headEnd/>
                <a:tailEnd/>
              </a:ln>
            </p:spPr>
            <p:txBody>
              <a:bodyPr>
                <a:spAutoFit/>
              </a:bodyPr>
              <a:lstStyle/>
              <a:p>
                <a:pPr algn="l">
                  <a:spcBef>
                    <a:spcPct val="50000"/>
                  </a:spcBef>
                </a:pPr>
                <a:r>
                  <a:rPr lang="en-US" altLang="zh-CN" dirty="0">
                    <a:solidFill>
                      <a:srgbClr val="0000FF"/>
                    </a:solidFill>
                    <a:ea typeface="楷体_GB2312" pitchFamily="49" charset="-122"/>
                  </a:rPr>
                  <a:t>1</a:t>
                </a:r>
              </a:p>
            </p:txBody>
          </p:sp>
          <p:sp>
            <p:nvSpPr>
              <p:cNvPr id="151" name="Oval 155"/>
              <p:cNvSpPr>
                <a:spLocks noChangeArrowheads="1"/>
              </p:cNvSpPr>
              <p:nvPr/>
            </p:nvSpPr>
            <p:spPr bwMode="auto">
              <a:xfrm>
                <a:off x="3254" y="2277"/>
                <a:ext cx="57" cy="56"/>
              </a:xfrm>
              <a:prstGeom prst="ellipse">
                <a:avLst/>
              </a:prstGeom>
              <a:noFill/>
              <a:ln w="38100">
                <a:solidFill>
                  <a:schemeClr val="tx1"/>
                </a:solidFill>
                <a:round/>
                <a:headEnd/>
                <a:tailEnd/>
              </a:ln>
            </p:spPr>
            <p:txBody>
              <a:bodyPr wrap="none" anchor="ctr"/>
              <a:lstStyle/>
              <a:p>
                <a:endParaRPr lang="zh-CN" altLang="en-US"/>
              </a:p>
            </p:txBody>
          </p:sp>
          <p:sp>
            <p:nvSpPr>
              <p:cNvPr id="152" name="Rectangle 156"/>
              <p:cNvSpPr>
                <a:spLocks noChangeArrowheads="1"/>
              </p:cNvSpPr>
              <p:nvPr/>
            </p:nvSpPr>
            <p:spPr bwMode="auto">
              <a:xfrm>
                <a:off x="2626" y="1860"/>
                <a:ext cx="106" cy="229"/>
              </a:xfrm>
              <a:prstGeom prst="rect">
                <a:avLst/>
              </a:prstGeom>
              <a:noFill/>
              <a:ln w="38100">
                <a:solidFill>
                  <a:schemeClr val="tx1"/>
                </a:solidFill>
                <a:miter lim="800000"/>
                <a:headEnd/>
                <a:tailEnd/>
              </a:ln>
            </p:spPr>
            <p:txBody>
              <a:bodyPr wrap="none" anchor="ctr"/>
              <a:lstStyle/>
              <a:p>
                <a:endParaRPr lang="zh-CN" altLang="en-US"/>
              </a:p>
            </p:txBody>
          </p:sp>
          <p:sp>
            <p:nvSpPr>
              <p:cNvPr id="153" name="Line 157"/>
              <p:cNvSpPr>
                <a:spLocks noChangeShapeType="1"/>
              </p:cNvSpPr>
              <p:nvPr/>
            </p:nvSpPr>
            <p:spPr bwMode="auto">
              <a:xfrm>
                <a:off x="2672" y="2092"/>
                <a:ext cx="0" cy="192"/>
              </a:xfrm>
              <a:prstGeom prst="line">
                <a:avLst/>
              </a:prstGeom>
              <a:noFill/>
              <a:ln w="38100">
                <a:solidFill>
                  <a:schemeClr val="tx1"/>
                </a:solidFill>
                <a:round/>
                <a:headEnd/>
                <a:tailEnd/>
              </a:ln>
            </p:spPr>
            <p:txBody>
              <a:bodyPr wrap="none" anchor="ctr"/>
              <a:lstStyle/>
              <a:p>
                <a:endParaRPr lang="zh-CN" altLang="en-US"/>
              </a:p>
            </p:txBody>
          </p:sp>
          <p:sp>
            <p:nvSpPr>
              <p:cNvPr id="154" name="Line 158"/>
              <p:cNvSpPr>
                <a:spLocks noChangeShapeType="1"/>
              </p:cNvSpPr>
              <p:nvPr/>
            </p:nvSpPr>
            <p:spPr bwMode="auto">
              <a:xfrm flipH="1">
                <a:off x="2532" y="2323"/>
                <a:ext cx="140" cy="231"/>
              </a:xfrm>
              <a:prstGeom prst="line">
                <a:avLst/>
              </a:prstGeom>
              <a:noFill/>
              <a:ln w="38100">
                <a:solidFill>
                  <a:schemeClr val="tx1"/>
                </a:solidFill>
                <a:round/>
                <a:headEnd/>
                <a:tailEnd type="triangle" w="med" len="med"/>
              </a:ln>
            </p:spPr>
            <p:txBody>
              <a:bodyPr wrap="none" anchor="ctr"/>
              <a:lstStyle/>
              <a:p>
                <a:endParaRPr lang="zh-CN" altLang="en-US"/>
              </a:p>
            </p:txBody>
          </p:sp>
          <p:sp>
            <p:nvSpPr>
              <p:cNvPr id="155" name="Oval 159"/>
              <p:cNvSpPr>
                <a:spLocks noChangeArrowheads="1"/>
              </p:cNvSpPr>
              <p:nvPr/>
            </p:nvSpPr>
            <p:spPr bwMode="auto">
              <a:xfrm>
                <a:off x="2506" y="2574"/>
                <a:ext cx="57" cy="57"/>
              </a:xfrm>
              <a:prstGeom prst="ellipse">
                <a:avLst/>
              </a:prstGeom>
              <a:noFill/>
              <a:ln w="38100">
                <a:solidFill>
                  <a:schemeClr val="tx1"/>
                </a:solidFill>
                <a:round/>
                <a:headEnd/>
                <a:tailEnd/>
              </a:ln>
            </p:spPr>
            <p:txBody>
              <a:bodyPr wrap="none" anchor="ctr"/>
              <a:lstStyle/>
              <a:p>
                <a:endParaRPr lang="zh-CN" altLang="en-US"/>
              </a:p>
            </p:txBody>
          </p:sp>
          <p:sp>
            <p:nvSpPr>
              <p:cNvPr id="156" name="Oval 160"/>
              <p:cNvSpPr>
                <a:spLocks noChangeArrowheads="1"/>
              </p:cNvSpPr>
              <p:nvPr/>
            </p:nvSpPr>
            <p:spPr bwMode="auto">
              <a:xfrm>
                <a:off x="2786" y="2574"/>
                <a:ext cx="58" cy="57"/>
              </a:xfrm>
              <a:prstGeom prst="ellipse">
                <a:avLst/>
              </a:prstGeom>
              <a:noFill/>
              <a:ln w="38100">
                <a:solidFill>
                  <a:schemeClr val="tx1"/>
                </a:solidFill>
                <a:round/>
                <a:headEnd/>
                <a:tailEnd/>
              </a:ln>
            </p:spPr>
            <p:txBody>
              <a:bodyPr wrap="none" anchor="ctr"/>
              <a:lstStyle/>
              <a:p>
                <a:endParaRPr lang="zh-CN" altLang="en-US"/>
              </a:p>
            </p:txBody>
          </p:sp>
          <p:sp>
            <p:nvSpPr>
              <p:cNvPr id="157" name="Line 161"/>
              <p:cNvSpPr>
                <a:spLocks noChangeShapeType="1"/>
              </p:cNvSpPr>
              <p:nvPr/>
            </p:nvSpPr>
            <p:spPr bwMode="auto">
              <a:xfrm>
                <a:off x="2532" y="2647"/>
                <a:ext cx="0" cy="462"/>
              </a:xfrm>
              <a:prstGeom prst="line">
                <a:avLst/>
              </a:prstGeom>
              <a:noFill/>
              <a:ln w="38100">
                <a:solidFill>
                  <a:schemeClr val="tx1"/>
                </a:solidFill>
                <a:round/>
                <a:headEnd/>
                <a:tailEnd/>
              </a:ln>
            </p:spPr>
            <p:txBody>
              <a:bodyPr wrap="none" anchor="ctr"/>
              <a:lstStyle/>
              <a:p>
                <a:endParaRPr lang="zh-CN" altLang="en-US"/>
              </a:p>
            </p:txBody>
          </p:sp>
          <p:sp>
            <p:nvSpPr>
              <p:cNvPr id="158" name="Line 162"/>
              <p:cNvSpPr>
                <a:spLocks noChangeShapeType="1"/>
              </p:cNvSpPr>
              <p:nvPr/>
            </p:nvSpPr>
            <p:spPr bwMode="auto">
              <a:xfrm>
                <a:off x="2812" y="2647"/>
                <a:ext cx="0" cy="185"/>
              </a:xfrm>
              <a:prstGeom prst="line">
                <a:avLst/>
              </a:prstGeom>
              <a:noFill/>
              <a:ln w="38100">
                <a:solidFill>
                  <a:schemeClr val="tx1"/>
                </a:solidFill>
                <a:round/>
                <a:headEnd/>
                <a:tailEnd/>
              </a:ln>
            </p:spPr>
            <p:txBody>
              <a:bodyPr wrap="none" anchor="ctr"/>
              <a:lstStyle/>
              <a:p>
                <a:endParaRPr lang="zh-CN" altLang="en-US"/>
              </a:p>
            </p:txBody>
          </p:sp>
          <p:sp>
            <p:nvSpPr>
              <p:cNvPr id="159" name="Text Box 163"/>
              <p:cNvSpPr txBox="1">
                <a:spLocks noChangeArrowheads="1"/>
              </p:cNvSpPr>
              <p:nvPr/>
            </p:nvSpPr>
            <p:spPr bwMode="auto">
              <a:xfrm>
                <a:off x="2366" y="2323"/>
                <a:ext cx="213" cy="288"/>
              </a:xfrm>
              <a:prstGeom prst="rect">
                <a:avLst/>
              </a:prstGeom>
              <a:noFill/>
              <a:ln w="9525">
                <a:noFill/>
                <a:miter lim="800000"/>
                <a:headEnd/>
                <a:tailEnd/>
              </a:ln>
            </p:spPr>
            <p:txBody>
              <a:bodyPr>
                <a:spAutoFit/>
              </a:bodyPr>
              <a:lstStyle/>
              <a:p>
                <a:pPr algn="l">
                  <a:spcBef>
                    <a:spcPct val="50000"/>
                  </a:spcBef>
                </a:pPr>
                <a:r>
                  <a:rPr lang="en-US" altLang="zh-CN" dirty="0">
                    <a:solidFill>
                      <a:srgbClr val="0000FF"/>
                    </a:solidFill>
                    <a:ea typeface="楷体_GB2312" pitchFamily="49" charset="-122"/>
                  </a:rPr>
                  <a:t>1</a:t>
                </a:r>
              </a:p>
            </p:txBody>
          </p:sp>
          <p:sp>
            <p:nvSpPr>
              <p:cNvPr id="160" name="Oval 164"/>
              <p:cNvSpPr>
                <a:spLocks noChangeArrowheads="1"/>
              </p:cNvSpPr>
              <p:nvPr/>
            </p:nvSpPr>
            <p:spPr bwMode="auto">
              <a:xfrm>
                <a:off x="2648" y="2277"/>
                <a:ext cx="57" cy="56"/>
              </a:xfrm>
              <a:prstGeom prst="ellipse">
                <a:avLst/>
              </a:prstGeom>
              <a:noFill/>
              <a:ln w="38100">
                <a:solidFill>
                  <a:schemeClr val="tx1"/>
                </a:solidFill>
                <a:round/>
                <a:headEnd/>
                <a:tailEnd/>
              </a:ln>
            </p:spPr>
            <p:txBody>
              <a:bodyPr wrap="none" anchor="ctr"/>
              <a:lstStyle/>
              <a:p>
                <a:endParaRPr lang="zh-CN" altLang="en-US"/>
              </a:p>
            </p:txBody>
          </p:sp>
          <p:sp>
            <p:nvSpPr>
              <p:cNvPr id="161" name="Rectangle 165"/>
              <p:cNvSpPr>
                <a:spLocks noChangeArrowheads="1"/>
              </p:cNvSpPr>
              <p:nvPr/>
            </p:nvSpPr>
            <p:spPr bwMode="auto">
              <a:xfrm>
                <a:off x="2019" y="1860"/>
                <a:ext cx="106" cy="229"/>
              </a:xfrm>
              <a:prstGeom prst="rect">
                <a:avLst/>
              </a:prstGeom>
              <a:noFill/>
              <a:ln w="38100">
                <a:solidFill>
                  <a:schemeClr val="tx1"/>
                </a:solidFill>
                <a:miter lim="800000"/>
                <a:headEnd/>
                <a:tailEnd/>
              </a:ln>
            </p:spPr>
            <p:txBody>
              <a:bodyPr wrap="none" anchor="ctr"/>
              <a:lstStyle/>
              <a:p>
                <a:endParaRPr lang="zh-CN" altLang="en-US"/>
              </a:p>
            </p:txBody>
          </p:sp>
          <p:sp>
            <p:nvSpPr>
              <p:cNvPr id="162" name="Line 166"/>
              <p:cNvSpPr>
                <a:spLocks noChangeShapeType="1"/>
              </p:cNvSpPr>
              <p:nvPr/>
            </p:nvSpPr>
            <p:spPr bwMode="auto">
              <a:xfrm>
                <a:off x="2065" y="2092"/>
                <a:ext cx="0" cy="192"/>
              </a:xfrm>
              <a:prstGeom prst="line">
                <a:avLst/>
              </a:prstGeom>
              <a:noFill/>
              <a:ln w="38100">
                <a:solidFill>
                  <a:schemeClr val="tx1"/>
                </a:solidFill>
                <a:round/>
                <a:headEnd/>
                <a:tailEnd/>
              </a:ln>
            </p:spPr>
            <p:txBody>
              <a:bodyPr wrap="none" anchor="ctr"/>
              <a:lstStyle/>
              <a:p>
                <a:endParaRPr lang="zh-CN" altLang="en-US"/>
              </a:p>
            </p:txBody>
          </p:sp>
          <p:sp>
            <p:nvSpPr>
              <p:cNvPr id="163" name="Oval 167"/>
              <p:cNvSpPr>
                <a:spLocks noChangeArrowheads="1"/>
              </p:cNvSpPr>
              <p:nvPr/>
            </p:nvSpPr>
            <p:spPr bwMode="auto">
              <a:xfrm flipH="1">
                <a:off x="2180" y="2574"/>
                <a:ext cx="58" cy="57"/>
              </a:xfrm>
              <a:prstGeom prst="ellipse">
                <a:avLst/>
              </a:prstGeom>
              <a:noFill/>
              <a:ln w="38100">
                <a:solidFill>
                  <a:schemeClr val="tx1"/>
                </a:solidFill>
                <a:round/>
                <a:headEnd/>
                <a:tailEnd/>
              </a:ln>
            </p:spPr>
            <p:txBody>
              <a:bodyPr wrap="none" anchor="ctr"/>
              <a:lstStyle/>
              <a:p>
                <a:endParaRPr lang="zh-CN" altLang="en-US"/>
              </a:p>
            </p:txBody>
          </p:sp>
          <p:sp>
            <p:nvSpPr>
              <p:cNvPr id="164" name="Line 168"/>
              <p:cNvSpPr>
                <a:spLocks noChangeShapeType="1"/>
              </p:cNvSpPr>
              <p:nvPr/>
            </p:nvSpPr>
            <p:spPr bwMode="auto">
              <a:xfrm>
                <a:off x="2213" y="2647"/>
                <a:ext cx="0" cy="185"/>
              </a:xfrm>
              <a:prstGeom prst="line">
                <a:avLst/>
              </a:prstGeom>
              <a:noFill/>
              <a:ln w="38100">
                <a:solidFill>
                  <a:schemeClr val="tx1"/>
                </a:solidFill>
                <a:round/>
                <a:headEnd/>
                <a:tailEnd/>
              </a:ln>
            </p:spPr>
            <p:txBody>
              <a:bodyPr wrap="none" anchor="ctr"/>
              <a:lstStyle/>
              <a:p>
                <a:endParaRPr lang="zh-CN" altLang="en-US"/>
              </a:p>
            </p:txBody>
          </p:sp>
          <p:sp>
            <p:nvSpPr>
              <p:cNvPr id="165" name="Text Box 169"/>
              <p:cNvSpPr txBox="1">
                <a:spLocks noChangeArrowheads="1"/>
              </p:cNvSpPr>
              <p:nvPr/>
            </p:nvSpPr>
            <p:spPr bwMode="auto">
              <a:xfrm flipH="1">
                <a:off x="1936" y="2369"/>
                <a:ext cx="213" cy="288"/>
              </a:xfrm>
              <a:prstGeom prst="rect">
                <a:avLst/>
              </a:prstGeom>
              <a:noFill/>
              <a:ln w="9525">
                <a:noFill/>
                <a:miter lim="800000"/>
                <a:headEnd/>
                <a:tailEnd/>
              </a:ln>
            </p:spPr>
            <p:txBody>
              <a:bodyPr>
                <a:spAutoFit/>
              </a:bodyPr>
              <a:lstStyle/>
              <a:p>
                <a:pPr algn="l">
                  <a:spcBef>
                    <a:spcPct val="50000"/>
                  </a:spcBef>
                </a:pPr>
                <a:endParaRPr lang="zh-CN" altLang="zh-CN">
                  <a:ea typeface="楷体_GB2312" pitchFamily="49" charset="-122"/>
                </a:endParaRPr>
              </a:p>
            </p:txBody>
          </p:sp>
          <p:sp>
            <p:nvSpPr>
              <p:cNvPr id="166" name="Line 170"/>
              <p:cNvSpPr>
                <a:spLocks noChangeShapeType="1"/>
              </p:cNvSpPr>
              <p:nvPr/>
            </p:nvSpPr>
            <p:spPr bwMode="auto">
              <a:xfrm>
                <a:off x="2065" y="1629"/>
                <a:ext cx="0" cy="239"/>
              </a:xfrm>
              <a:prstGeom prst="line">
                <a:avLst/>
              </a:prstGeom>
              <a:noFill/>
              <a:ln w="38100">
                <a:solidFill>
                  <a:schemeClr val="tx1"/>
                </a:solidFill>
                <a:round/>
                <a:headEnd/>
                <a:tailEnd/>
              </a:ln>
            </p:spPr>
            <p:txBody>
              <a:bodyPr wrap="none" anchor="ctr"/>
              <a:lstStyle/>
              <a:p>
                <a:endParaRPr lang="zh-CN" altLang="en-US"/>
              </a:p>
            </p:txBody>
          </p:sp>
          <p:sp>
            <p:nvSpPr>
              <p:cNvPr id="167" name="Rectangle 171"/>
              <p:cNvSpPr>
                <a:spLocks noChangeArrowheads="1"/>
              </p:cNvSpPr>
              <p:nvPr/>
            </p:nvSpPr>
            <p:spPr bwMode="auto">
              <a:xfrm>
                <a:off x="2093" y="2323"/>
                <a:ext cx="212" cy="288"/>
              </a:xfrm>
              <a:prstGeom prst="rect">
                <a:avLst/>
              </a:prstGeom>
              <a:noFill/>
              <a:ln w="9525">
                <a:noFill/>
                <a:miter lim="800000"/>
                <a:headEnd/>
                <a:tailEnd/>
              </a:ln>
              <a:effectLst/>
            </p:spPr>
            <p:txBody>
              <a:bodyPr wrap="none">
                <a:spAutoFit/>
              </a:bodyPr>
              <a:lstStyle/>
              <a:p>
                <a:pPr algn="l"/>
                <a:r>
                  <a:rPr lang="en-US" altLang="zh-CN">
                    <a:solidFill>
                      <a:srgbClr val="FF0000"/>
                    </a:solidFill>
                    <a:ea typeface="楷体_GB2312" pitchFamily="49" charset="-122"/>
                  </a:rPr>
                  <a:t>0</a:t>
                </a:r>
              </a:p>
            </p:txBody>
          </p:sp>
          <p:sp>
            <p:nvSpPr>
              <p:cNvPr id="168" name="Line 172"/>
              <p:cNvSpPr>
                <a:spLocks noChangeShapeType="1"/>
              </p:cNvSpPr>
              <p:nvPr/>
            </p:nvSpPr>
            <p:spPr bwMode="auto">
              <a:xfrm flipH="1">
                <a:off x="1910" y="2323"/>
                <a:ext cx="142" cy="237"/>
              </a:xfrm>
              <a:prstGeom prst="line">
                <a:avLst/>
              </a:prstGeom>
              <a:noFill/>
              <a:ln w="38100">
                <a:solidFill>
                  <a:schemeClr val="tx1"/>
                </a:solidFill>
                <a:round/>
                <a:headEnd/>
                <a:tailEnd type="triangle" w="med" len="med"/>
              </a:ln>
            </p:spPr>
            <p:txBody>
              <a:bodyPr wrap="none" anchor="ctr"/>
              <a:lstStyle/>
              <a:p>
                <a:endParaRPr lang="zh-CN" altLang="en-US"/>
              </a:p>
            </p:txBody>
          </p:sp>
          <p:sp>
            <p:nvSpPr>
              <p:cNvPr id="169" name="Oval 173"/>
              <p:cNvSpPr>
                <a:spLocks noChangeArrowheads="1"/>
              </p:cNvSpPr>
              <p:nvPr/>
            </p:nvSpPr>
            <p:spPr bwMode="auto">
              <a:xfrm flipH="1">
                <a:off x="1856" y="2554"/>
                <a:ext cx="58" cy="57"/>
              </a:xfrm>
              <a:prstGeom prst="ellipse">
                <a:avLst/>
              </a:prstGeom>
              <a:noFill/>
              <a:ln w="38100">
                <a:solidFill>
                  <a:schemeClr val="tx1"/>
                </a:solidFill>
                <a:round/>
                <a:headEnd/>
                <a:tailEnd/>
              </a:ln>
            </p:spPr>
            <p:txBody>
              <a:bodyPr wrap="none" anchor="ctr"/>
              <a:lstStyle/>
              <a:p>
                <a:endParaRPr lang="zh-CN" altLang="en-US"/>
              </a:p>
            </p:txBody>
          </p:sp>
          <p:sp>
            <p:nvSpPr>
              <p:cNvPr id="170" name="Oval 174"/>
              <p:cNvSpPr>
                <a:spLocks noChangeArrowheads="1"/>
              </p:cNvSpPr>
              <p:nvPr/>
            </p:nvSpPr>
            <p:spPr bwMode="auto">
              <a:xfrm flipH="1">
                <a:off x="2041" y="2277"/>
                <a:ext cx="57" cy="56"/>
              </a:xfrm>
              <a:prstGeom prst="ellipse">
                <a:avLst/>
              </a:prstGeom>
              <a:noFill/>
              <a:ln w="38100">
                <a:solidFill>
                  <a:schemeClr val="tx1"/>
                </a:solidFill>
                <a:round/>
                <a:headEnd/>
                <a:tailEnd/>
              </a:ln>
            </p:spPr>
            <p:txBody>
              <a:bodyPr wrap="none" anchor="ctr"/>
              <a:lstStyle/>
              <a:p>
                <a:endParaRPr lang="zh-CN" altLang="en-US"/>
              </a:p>
            </p:txBody>
          </p:sp>
          <p:sp>
            <p:nvSpPr>
              <p:cNvPr id="171" name="Line 175"/>
              <p:cNvSpPr>
                <a:spLocks noChangeShapeType="1"/>
              </p:cNvSpPr>
              <p:nvPr/>
            </p:nvSpPr>
            <p:spPr bwMode="auto">
              <a:xfrm>
                <a:off x="1879" y="2600"/>
                <a:ext cx="0" cy="509"/>
              </a:xfrm>
              <a:prstGeom prst="line">
                <a:avLst/>
              </a:prstGeom>
              <a:noFill/>
              <a:ln w="38100">
                <a:solidFill>
                  <a:schemeClr val="tx1"/>
                </a:solidFill>
                <a:round/>
                <a:headEnd/>
                <a:tailEnd/>
              </a:ln>
            </p:spPr>
            <p:txBody>
              <a:bodyPr wrap="none" anchor="ctr"/>
              <a:lstStyle/>
              <a:p>
                <a:endParaRPr lang="zh-CN" altLang="en-US"/>
              </a:p>
            </p:txBody>
          </p:sp>
          <p:sp>
            <p:nvSpPr>
              <p:cNvPr id="172" name="Line 176"/>
              <p:cNvSpPr>
                <a:spLocks noChangeShapeType="1"/>
              </p:cNvSpPr>
              <p:nvPr/>
            </p:nvSpPr>
            <p:spPr bwMode="auto">
              <a:xfrm flipH="1">
                <a:off x="1272" y="2323"/>
                <a:ext cx="142" cy="237"/>
              </a:xfrm>
              <a:prstGeom prst="line">
                <a:avLst/>
              </a:prstGeom>
              <a:noFill/>
              <a:ln w="38100">
                <a:solidFill>
                  <a:schemeClr val="tx1"/>
                </a:solidFill>
                <a:round/>
                <a:headEnd/>
                <a:tailEnd type="triangle" w="med" len="med"/>
              </a:ln>
            </p:spPr>
            <p:txBody>
              <a:bodyPr wrap="none" anchor="ctr"/>
              <a:lstStyle/>
              <a:p>
                <a:endParaRPr lang="zh-CN" altLang="en-US"/>
              </a:p>
            </p:txBody>
          </p:sp>
          <p:sp>
            <p:nvSpPr>
              <p:cNvPr id="173" name="Oval 177"/>
              <p:cNvSpPr>
                <a:spLocks noChangeArrowheads="1"/>
              </p:cNvSpPr>
              <p:nvPr/>
            </p:nvSpPr>
            <p:spPr bwMode="auto">
              <a:xfrm flipH="1">
                <a:off x="1247" y="2574"/>
                <a:ext cx="58" cy="57"/>
              </a:xfrm>
              <a:prstGeom prst="ellipse">
                <a:avLst/>
              </a:prstGeom>
              <a:noFill/>
              <a:ln w="38100">
                <a:solidFill>
                  <a:schemeClr val="tx1"/>
                </a:solidFill>
                <a:round/>
                <a:headEnd/>
                <a:tailEnd/>
              </a:ln>
            </p:spPr>
            <p:txBody>
              <a:bodyPr wrap="none" anchor="ctr"/>
              <a:lstStyle/>
              <a:p>
                <a:endParaRPr lang="zh-CN" altLang="en-US"/>
              </a:p>
            </p:txBody>
          </p:sp>
          <p:sp>
            <p:nvSpPr>
              <p:cNvPr id="174" name="Oval 178"/>
              <p:cNvSpPr>
                <a:spLocks noChangeArrowheads="1"/>
              </p:cNvSpPr>
              <p:nvPr/>
            </p:nvSpPr>
            <p:spPr bwMode="auto">
              <a:xfrm flipH="1">
                <a:off x="1432" y="2277"/>
                <a:ext cx="58" cy="56"/>
              </a:xfrm>
              <a:prstGeom prst="ellipse">
                <a:avLst/>
              </a:prstGeom>
              <a:noFill/>
              <a:ln w="38100">
                <a:solidFill>
                  <a:schemeClr val="tx1"/>
                </a:solidFill>
                <a:round/>
                <a:headEnd/>
                <a:tailEnd/>
              </a:ln>
            </p:spPr>
            <p:txBody>
              <a:bodyPr wrap="none" anchor="ctr"/>
              <a:lstStyle/>
              <a:p>
                <a:endParaRPr lang="zh-CN" altLang="en-US"/>
              </a:p>
            </p:txBody>
          </p:sp>
          <p:sp>
            <p:nvSpPr>
              <p:cNvPr id="175" name="Line 179"/>
              <p:cNvSpPr>
                <a:spLocks noChangeShapeType="1"/>
              </p:cNvSpPr>
              <p:nvPr/>
            </p:nvSpPr>
            <p:spPr bwMode="auto">
              <a:xfrm flipH="1">
                <a:off x="1272" y="2647"/>
                <a:ext cx="0" cy="462"/>
              </a:xfrm>
              <a:prstGeom prst="line">
                <a:avLst/>
              </a:prstGeom>
              <a:noFill/>
              <a:ln w="38100">
                <a:solidFill>
                  <a:schemeClr val="tx1"/>
                </a:solidFill>
                <a:round/>
                <a:headEnd/>
                <a:tailEnd/>
              </a:ln>
            </p:spPr>
            <p:txBody>
              <a:bodyPr wrap="none" anchor="ctr"/>
              <a:lstStyle/>
              <a:p>
                <a:endParaRPr lang="zh-CN" altLang="en-US"/>
              </a:p>
            </p:txBody>
          </p:sp>
          <p:sp>
            <p:nvSpPr>
              <p:cNvPr id="176" name="Line 180"/>
              <p:cNvSpPr>
                <a:spLocks noChangeShapeType="1"/>
              </p:cNvSpPr>
              <p:nvPr/>
            </p:nvSpPr>
            <p:spPr bwMode="auto">
              <a:xfrm>
                <a:off x="1599" y="2647"/>
                <a:ext cx="0" cy="185"/>
              </a:xfrm>
              <a:prstGeom prst="line">
                <a:avLst/>
              </a:prstGeom>
              <a:noFill/>
              <a:ln w="38100">
                <a:solidFill>
                  <a:schemeClr val="tx1"/>
                </a:solidFill>
                <a:round/>
                <a:headEnd/>
                <a:tailEnd/>
              </a:ln>
            </p:spPr>
            <p:txBody>
              <a:bodyPr wrap="none" anchor="ctr"/>
              <a:lstStyle/>
              <a:p>
                <a:endParaRPr lang="zh-CN" altLang="en-US"/>
              </a:p>
            </p:txBody>
          </p:sp>
          <p:sp>
            <p:nvSpPr>
              <p:cNvPr id="177" name="Line 181"/>
              <p:cNvSpPr>
                <a:spLocks noChangeShapeType="1"/>
              </p:cNvSpPr>
              <p:nvPr/>
            </p:nvSpPr>
            <p:spPr bwMode="auto">
              <a:xfrm>
                <a:off x="1458" y="2092"/>
                <a:ext cx="0" cy="192"/>
              </a:xfrm>
              <a:prstGeom prst="line">
                <a:avLst/>
              </a:prstGeom>
              <a:noFill/>
              <a:ln w="38100">
                <a:solidFill>
                  <a:schemeClr val="tx1"/>
                </a:solidFill>
                <a:round/>
                <a:headEnd/>
                <a:tailEnd/>
              </a:ln>
            </p:spPr>
            <p:txBody>
              <a:bodyPr wrap="none" anchor="ctr"/>
              <a:lstStyle/>
              <a:p>
                <a:endParaRPr lang="zh-CN" altLang="en-US"/>
              </a:p>
            </p:txBody>
          </p:sp>
          <p:sp>
            <p:nvSpPr>
              <p:cNvPr id="178" name="Line 182"/>
              <p:cNvSpPr>
                <a:spLocks noChangeShapeType="1"/>
              </p:cNvSpPr>
              <p:nvPr/>
            </p:nvSpPr>
            <p:spPr bwMode="auto">
              <a:xfrm>
                <a:off x="1880" y="2325"/>
                <a:ext cx="57" cy="57"/>
              </a:xfrm>
              <a:prstGeom prst="line">
                <a:avLst/>
              </a:prstGeom>
              <a:noFill/>
              <a:ln w="38100" cap="rnd">
                <a:solidFill>
                  <a:schemeClr val="tx1"/>
                </a:solidFill>
                <a:prstDash val="sysDot"/>
                <a:round/>
                <a:headEnd/>
                <a:tailEnd/>
              </a:ln>
            </p:spPr>
            <p:txBody>
              <a:bodyPr wrap="none" anchor="ctr"/>
              <a:lstStyle/>
              <a:p>
                <a:endParaRPr lang="zh-CN" altLang="en-US"/>
              </a:p>
            </p:txBody>
          </p:sp>
          <p:sp>
            <p:nvSpPr>
              <p:cNvPr id="179" name="Text Box 183"/>
              <p:cNvSpPr txBox="1">
                <a:spLocks noChangeArrowheads="1"/>
              </p:cNvSpPr>
              <p:nvPr/>
            </p:nvSpPr>
            <p:spPr bwMode="auto">
              <a:xfrm>
                <a:off x="5113" y="1608"/>
                <a:ext cx="548" cy="327"/>
              </a:xfrm>
              <a:prstGeom prst="rect">
                <a:avLst/>
              </a:prstGeom>
              <a:noFill/>
              <a:ln w="9525">
                <a:noFill/>
                <a:miter lim="800000"/>
                <a:headEnd/>
                <a:tailEnd/>
              </a:ln>
            </p:spPr>
            <p:txBody>
              <a:bodyPr>
                <a:spAutoFit/>
              </a:bodyPr>
              <a:lstStyle/>
              <a:p>
                <a:pPr algn="l">
                  <a:spcBef>
                    <a:spcPct val="50000"/>
                  </a:spcBef>
                </a:pPr>
                <a:r>
                  <a:rPr lang="en-US" altLang="zh-CN" sz="2800" i="1">
                    <a:ea typeface="楷体_GB2312" pitchFamily="49" charset="-122"/>
                  </a:rPr>
                  <a:t>v</a:t>
                </a:r>
                <a:r>
                  <a:rPr lang="en-US" altLang="zh-CN" sz="1800">
                    <a:ea typeface="楷体_GB2312" pitchFamily="49" charset="-122"/>
                  </a:rPr>
                  <a:t>o</a:t>
                </a:r>
                <a:endParaRPr lang="en-US" altLang="zh-CN" sz="4000">
                  <a:ea typeface="楷体_GB2312" pitchFamily="49" charset="-122"/>
                </a:endParaRPr>
              </a:p>
            </p:txBody>
          </p:sp>
          <p:sp>
            <p:nvSpPr>
              <p:cNvPr id="180" name="Text Box 184"/>
              <p:cNvSpPr txBox="1">
                <a:spLocks noChangeArrowheads="1"/>
              </p:cNvSpPr>
              <p:nvPr/>
            </p:nvSpPr>
            <p:spPr bwMode="auto">
              <a:xfrm>
                <a:off x="4185" y="1800"/>
                <a:ext cx="302" cy="288"/>
              </a:xfrm>
              <a:prstGeom prst="rect">
                <a:avLst/>
              </a:prstGeom>
              <a:noFill/>
              <a:ln w="9525">
                <a:noFill/>
                <a:miter lim="800000"/>
                <a:headEnd/>
                <a:tailEnd/>
              </a:ln>
            </p:spPr>
            <p:txBody>
              <a:bodyPr>
                <a:spAutoFit/>
              </a:bodyPr>
              <a:lstStyle/>
              <a:p>
                <a:pPr algn="l">
                  <a:spcBef>
                    <a:spcPct val="50000"/>
                  </a:spcBef>
                </a:pPr>
                <a:r>
                  <a:rPr lang="en-US" altLang="zh-CN">
                    <a:ea typeface="楷体_GB2312" pitchFamily="49" charset="-122"/>
                  </a:rPr>
                  <a:t>+</a:t>
                </a:r>
              </a:p>
            </p:txBody>
          </p:sp>
          <p:sp>
            <p:nvSpPr>
              <p:cNvPr id="181" name="Text Box 185"/>
              <p:cNvSpPr txBox="1">
                <a:spLocks noChangeArrowheads="1"/>
              </p:cNvSpPr>
              <p:nvPr/>
            </p:nvSpPr>
            <p:spPr bwMode="auto">
              <a:xfrm>
                <a:off x="4192" y="1435"/>
                <a:ext cx="250" cy="365"/>
              </a:xfrm>
              <a:prstGeom prst="rect">
                <a:avLst/>
              </a:prstGeom>
              <a:noFill/>
              <a:ln w="9525">
                <a:noFill/>
                <a:miter lim="800000"/>
                <a:headEnd/>
                <a:tailEnd/>
              </a:ln>
            </p:spPr>
            <p:txBody>
              <a:bodyPr>
                <a:spAutoFit/>
              </a:bodyPr>
              <a:lstStyle/>
              <a:p>
                <a:pPr algn="l">
                  <a:spcBef>
                    <a:spcPct val="50000"/>
                  </a:spcBef>
                </a:pPr>
                <a:r>
                  <a:rPr lang="en-US" altLang="zh-CN" sz="3200">
                    <a:ea typeface="楷体_GB2312" pitchFamily="49" charset="-122"/>
                  </a:rPr>
                  <a:t>-</a:t>
                </a:r>
              </a:p>
            </p:txBody>
          </p:sp>
          <p:sp>
            <p:nvSpPr>
              <p:cNvPr id="182" name="Line 186"/>
              <p:cNvSpPr>
                <a:spLocks noChangeAspect="1" noChangeShapeType="1"/>
              </p:cNvSpPr>
              <p:nvPr/>
            </p:nvSpPr>
            <p:spPr bwMode="auto">
              <a:xfrm>
                <a:off x="3936" y="1264"/>
                <a:ext cx="1" cy="376"/>
              </a:xfrm>
              <a:prstGeom prst="line">
                <a:avLst/>
              </a:prstGeom>
              <a:noFill/>
              <a:ln w="38100">
                <a:solidFill>
                  <a:schemeClr val="tx1"/>
                </a:solidFill>
                <a:round/>
                <a:headEnd/>
                <a:tailEnd/>
              </a:ln>
            </p:spPr>
            <p:txBody>
              <a:bodyPr wrap="none" anchor="ctr"/>
              <a:lstStyle/>
              <a:p>
                <a:endParaRPr lang="zh-CN" altLang="en-US"/>
              </a:p>
            </p:txBody>
          </p:sp>
          <p:sp>
            <p:nvSpPr>
              <p:cNvPr id="183" name="Line 187"/>
              <p:cNvSpPr>
                <a:spLocks noChangeShapeType="1"/>
              </p:cNvSpPr>
              <p:nvPr/>
            </p:nvSpPr>
            <p:spPr bwMode="auto">
              <a:xfrm>
                <a:off x="4910" y="1269"/>
                <a:ext cx="0" cy="552"/>
              </a:xfrm>
              <a:prstGeom prst="line">
                <a:avLst/>
              </a:prstGeom>
              <a:noFill/>
              <a:ln w="38100">
                <a:solidFill>
                  <a:schemeClr val="tx1"/>
                </a:solidFill>
                <a:round/>
                <a:headEnd/>
                <a:tailEnd/>
              </a:ln>
            </p:spPr>
            <p:txBody>
              <a:bodyPr wrap="none" anchor="ctr"/>
              <a:lstStyle/>
              <a:p>
                <a:endParaRPr lang="zh-CN" altLang="en-US"/>
              </a:p>
            </p:txBody>
          </p:sp>
          <p:sp>
            <p:nvSpPr>
              <p:cNvPr id="184" name="Rectangle 188"/>
              <p:cNvSpPr>
                <a:spLocks noChangeArrowheads="1"/>
              </p:cNvSpPr>
              <p:nvPr/>
            </p:nvSpPr>
            <p:spPr bwMode="auto">
              <a:xfrm>
                <a:off x="4268" y="1232"/>
                <a:ext cx="310" cy="96"/>
              </a:xfrm>
              <a:prstGeom prst="rect">
                <a:avLst/>
              </a:prstGeom>
              <a:noFill/>
              <a:ln w="38100">
                <a:solidFill>
                  <a:schemeClr val="tx1"/>
                </a:solidFill>
                <a:miter lim="800000"/>
                <a:headEnd/>
                <a:tailEnd/>
              </a:ln>
            </p:spPr>
            <p:txBody>
              <a:bodyPr wrap="none" anchor="ctr"/>
              <a:lstStyle/>
              <a:p>
                <a:endParaRPr lang="zh-CN" altLang="en-US"/>
              </a:p>
            </p:txBody>
          </p:sp>
          <p:sp>
            <p:nvSpPr>
              <p:cNvPr id="185" name="Line 189"/>
              <p:cNvSpPr>
                <a:spLocks noChangeShapeType="1"/>
              </p:cNvSpPr>
              <p:nvPr/>
            </p:nvSpPr>
            <p:spPr bwMode="auto">
              <a:xfrm>
                <a:off x="4746" y="1809"/>
                <a:ext cx="353" cy="0"/>
              </a:xfrm>
              <a:prstGeom prst="line">
                <a:avLst/>
              </a:prstGeom>
              <a:noFill/>
              <a:ln w="38100">
                <a:solidFill>
                  <a:schemeClr val="tx1"/>
                </a:solidFill>
                <a:round/>
                <a:headEnd/>
                <a:tailEnd/>
              </a:ln>
            </p:spPr>
            <p:txBody>
              <a:bodyPr wrap="none" anchor="ctr"/>
              <a:lstStyle/>
              <a:p>
                <a:endParaRPr lang="zh-CN" altLang="en-US"/>
              </a:p>
            </p:txBody>
          </p:sp>
          <p:sp>
            <p:nvSpPr>
              <p:cNvPr id="186" name="Line 190"/>
              <p:cNvSpPr>
                <a:spLocks noChangeShapeType="1"/>
              </p:cNvSpPr>
              <p:nvPr/>
            </p:nvSpPr>
            <p:spPr bwMode="auto">
              <a:xfrm>
                <a:off x="4591" y="1276"/>
                <a:ext cx="319" cy="0"/>
              </a:xfrm>
              <a:prstGeom prst="line">
                <a:avLst/>
              </a:prstGeom>
              <a:noFill/>
              <a:ln w="38100">
                <a:solidFill>
                  <a:schemeClr val="tx1"/>
                </a:solidFill>
                <a:round/>
                <a:headEnd/>
                <a:tailEnd/>
              </a:ln>
            </p:spPr>
            <p:txBody>
              <a:bodyPr wrap="none" anchor="ctr"/>
              <a:lstStyle/>
              <a:p>
                <a:endParaRPr lang="zh-CN" altLang="en-US"/>
              </a:p>
            </p:txBody>
          </p:sp>
          <p:sp>
            <p:nvSpPr>
              <p:cNvPr id="187" name="Line 191"/>
              <p:cNvSpPr>
                <a:spLocks noChangeShapeType="1"/>
              </p:cNvSpPr>
              <p:nvPr/>
            </p:nvSpPr>
            <p:spPr bwMode="auto">
              <a:xfrm>
                <a:off x="3953" y="1931"/>
                <a:ext cx="0" cy="144"/>
              </a:xfrm>
              <a:prstGeom prst="line">
                <a:avLst/>
              </a:prstGeom>
              <a:noFill/>
              <a:ln w="38100">
                <a:solidFill>
                  <a:schemeClr val="tx1"/>
                </a:solidFill>
                <a:round/>
                <a:headEnd/>
                <a:tailEnd/>
              </a:ln>
            </p:spPr>
            <p:txBody>
              <a:bodyPr wrap="none" anchor="ctr"/>
              <a:lstStyle/>
              <a:p>
                <a:endParaRPr lang="zh-CN" altLang="en-US"/>
              </a:p>
            </p:txBody>
          </p:sp>
          <p:sp>
            <p:nvSpPr>
              <p:cNvPr id="188" name="Line 192"/>
              <p:cNvSpPr>
                <a:spLocks noChangeShapeType="1"/>
              </p:cNvSpPr>
              <p:nvPr/>
            </p:nvSpPr>
            <p:spPr bwMode="auto">
              <a:xfrm flipV="1">
                <a:off x="3840" y="2085"/>
                <a:ext cx="233" cy="1"/>
              </a:xfrm>
              <a:prstGeom prst="line">
                <a:avLst/>
              </a:prstGeom>
              <a:noFill/>
              <a:ln w="76200">
                <a:solidFill>
                  <a:schemeClr val="tx1"/>
                </a:solidFill>
                <a:round/>
                <a:headEnd/>
                <a:tailEnd/>
              </a:ln>
            </p:spPr>
            <p:txBody>
              <a:bodyPr wrap="none" anchor="ctr"/>
              <a:lstStyle/>
              <a:p>
                <a:endParaRPr lang="zh-CN" altLang="en-US"/>
              </a:p>
            </p:txBody>
          </p:sp>
          <p:sp>
            <p:nvSpPr>
              <p:cNvPr id="189" name="Line 193"/>
              <p:cNvSpPr>
                <a:spLocks noChangeShapeType="1"/>
              </p:cNvSpPr>
              <p:nvPr/>
            </p:nvSpPr>
            <p:spPr bwMode="auto">
              <a:xfrm flipV="1">
                <a:off x="3941" y="1275"/>
                <a:ext cx="319" cy="0"/>
              </a:xfrm>
              <a:prstGeom prst="line">
                <a:avLst/>
              </a:prstGeom>
              <a:noFill/>
              <a:ln w="38100">
                <a:solidFill>
                  <a:schemeClr val="tx1"/>
                </a:solidFill>
                <a:round/>
                <a:headEnd/>
                <a:tailEnd/>
              </a:ln>
            </p:spPr>
            <p:txBody>
              <a:bodyPr wrap="none" anchor="ctr"/>
              <a:lstStyle/>
              <a:p>
                <a:endParaRPr lang="zh-CN" altLang="en-US"/>
              </a:p>
            </p:txBody>
          </p:sp>
          <p:sp>
            <p:nvSpPr>
              <p:cNvPr id="190" name="Text Box 194"/>
              <p:cNvSpPr txBox="1">
                <a:spLocks noChangeArrowheads="1"/>
              </p:cNvSpPr>
              <p:nvPr/>
            </p:nvSpPr>
            <p:spPr bwMode="auto">
              <a:xfrm>
                <a:off x="4016" y="906"/>
                <a:ext cx="1057" cy="291"/>
              </a:xfrm>
              <a:prstGeom prst="rect">
                <a:avLst/>
              </a:prstGeom>
              <a:noFill/>
              <a:ln w="9525">
                <a:noFill/>
                <a:miter lim="800000"/>
                <a:headEnd/>
                <a:tailEnd/>
              </a:ln>
            </p:spPr>
            <p:txBody>
              <a:bodyPr wrap="square">
                <a:spAutoFit/>
              </a:bodyPr>
              <a:lstStyle/>
              <a:p>
                <a:pPr>
                  <a:spcBef>
                    <a:spcPct val="50000"/>
                  </a:spcBef>
                </a:pPr>
                <a:r>
                  <a:rPr lang="en-US" altLang="zh-CN" i="1" dirty="0">
                    <a:ea typeface="楷体_GB2312" pitchFamily="49" charset="-122"/>
                  </a:rPr>
                  <a:t>R</a:t>
                </a:r>
                <a:r>
                  <a:rPr lang="en-US" altLang="zh-CN" baseline="-25000" dirty="0">
                    <a:ea typeface="楷体_GB2312" pitchFamily="49" charset="-122"/>
                  </a:rPr>
                  <a:t>F</a:t>
                </a:r>
                <a:r>
                  <a:rPr lang="en-US" altLang="zh-CN" dirty="0">
                    <a:ea typeface="楷体_GB2312" pitchFamily="49" charset="-122"/>
                  </a:rPr>
                  <a:t>=</a:t>
                </a:r>
                <a:r>
                  <a:rPr lang="en-US" altLang="zh-CN" i="1" dirty="0">
                    <a:ea typeface="楷体_GB2312" pitchFamily="49" charset="-122"/>
                  </a:rPr>
                  <a:t>R</a:t>
                </a:r>
                <a:r>
                  <a:rPr lang="en-US" altLang="zh-CN" dirty="0">
                    <a:ea typeface="楷体_GB2312" pitchFamily="49" charset="-122"/>
                  </a:rPr>
                  <a:t>/2</a:t>
                </a:r>
              </a:p>
            </p:txBody>
          </p:sp>
          <p:sp>
            <p:nvSpPr>
              <p:cNvPr id="191" name="Line 195"/>
              <p:cNvSpPr>
                <a:spLocks noChangeShapeType="1"/>
              </p:cNvSpPr>
              <p:nvPr/>
            </p:nvSpPr>
            <p:spPr bwMode="auto">
              <a:xfrm>
                <a:off x="3955" y="1948"/>
                <a:ext cx="234" cy="0"/>
              </a:xfrm>
              <a:prstGeom prst="line">
                <a:avLst/>
              </a:prstGeom>
              <a:noFill/>
              <a:ln w="38100">
                <a:solidFill>
                  <a:schemeClr val="tx1"/>
                </a:solidFill>
                <a:round/>
                <a:headEnd/>
                <a:tailEnd/>
              </a:ln>
              <a:effectLst/>
            </p:spPr>
            <p:txBody>
              <a:bodyPr wrap="none" anchor="ctr"/>
              <a:lstStyle/>
              <a:p>
                <a:endParaRPr lang="zh-CN" altLang="en-US"/>
              </a:p>
            </p:txBody>
          </p:sp>
          <p:grpSp>
            <p:nvGrpSpPr>
              <p:cNvPr id="192" name="Group 196"/>
              <p:cNvGrpSpPr>
                <a:grpSpLocks/>
              </p:cNvGrpSpPr>
              <p:nvPr/>
            </p:nvGrpSpPr>
            <p:grpSpPr bwMode="auto">
              <a:xfrm>
                <a:off x="1389" y="2415"/>
                <a:ext cx="48" cy="1064"/>
                <a:chOff x="1152" y="2160"/>
                <a:chExt cx="48" cy="1104"/>
              </a:xfrm>
            </p:grpSpPr>
            <p:sp>
              <p:nvSpPr>
                <p:cNvPr id="225" name="Line 197"/>
                <p:cNvSpPr>
                  <a:spLocks noChangeShapeType="1"/>
                </p:cNvSpPr>
                <p:nvPr/>
              </p:nvSpPr>
              <p:spPr bwMode="auto">
                <a:xfrm>
                  <a:off x="1200" y="2208"/>
                  <a:ext cx="0" cy="1056"/>
                </a:xfrm>
                <a:prstGeom prst="line">
                  <a:avLst/>
                </a:prstGeom>
                <a:noFill/>
                <a:ln w="38100">
                  <a:solidFill>
                    <a:schemeClr val="tx1"/>
                  </a:solidFill>
                  <a:prstDash val="dash"/>
                  <a:round/>
                  <a:headEnd/>
                  <a:tailEnd/>
                </a:ln>
              </p:spPr>
              <p:txBody>
                <a:bodyPr wrap="none" anchor="ctr"/>
                <a:lstStyle/>
                <a:p>
                  <a:endParaRPr lang="zh-CN" altLang="en-US"/>
                </a:p>
              </p:txBody>
            </p:sp>
            <p:sp>
              <p:nvSpPr>
                <p:cNvPr id="226" name="Line 198"/>
                <p:cNvSpPr>
                  <a:spLocks noChangeShapeType="1"/>
                </p:cNvSpPr>
                <p:nvPr/>
              </p:nvSpPr>
              <p:spPr bwMode="auto">
                <a:xfrm flipH="1" flipV="1">
                  <a:off x="1152" y="2160"/>
                  <a:ext cx="48" cy="48"/>
                </a:xfrm>
                <a:prstGeom prst="line">
                  <a:avLst/>
                </a:prstGeom>
                <a:noFill/>
                <a:ln w="38100">
                  <a:solidFill>
                    <a:schemeClr val="tx1"/>
                  </a:solidFill>
                  <a:round/>
                  <a:headEnd/>
                  <a:tailEnd/>
                </a:ln>
                <a:effectLst/>
              </p:spPr>
              <p:txBody>
                <a:bodyPr wrap="none" anchor="ctr"/>
                <a:lstStyle/>
                <a:p>
                  <a:endParaRPr lang="zh-CN" altLang="en-US"/>
                </a:p>
              </p:txBody>
            </p:sp>
          </p:grpSp>
          <p:grpSp>
            <p:nvGrpSpPr>
              <p:cNvPr id="193" name="Group 199"/>
              <p:cNvGrpSpPr>
                <a:grpSpLocks/>
              </p:cNvGrpSpPr>
              <p:nvPr/>
            </p:nvGrpSpPr>
            <p:grpSpPr bwMode="auto">
              <a:xfrm>
                <a:off x="2095" y="2415"/>
                <a:ext cx="48" cy="1064"/>
                <a:chOff x="1824" y="2160"/>
                <a:chExt cx="48" cy="1104"/>
              </a:xfrm>
            </p:grpSpPr>
            <p:sp>
              <p:nvSpPr>
                <p:cNvPr id="223" name="Line 200"/>
                <p:cNvSpPr>
                  <a:spLocks noChangeShapeType="1"/>
                </p:cNvSpPr>
                <p:nvPr/>
              </p:nvSpPr>
              <p:spPr bwMode="auto">
                <a:xfrm>
                  <a:off x="1872" y="2208"/>
                  <a:ext cx="0" cy="1056"/>
                </a:xfrm>
                <a:prstGeom prst="line">
                  <a:avLst/>
                </a:prstGeom>
                <a:noFill/>
                <a:ln w="38100">
                  <a:solidFill>
                    <a:schemeClr val="tx1"/>
                  </a:solidFill>
                  <a:prstDash val="dash"/>
                  <a:round/>
                  <a:headEnd/>
                  <a:tailEnd/>
                </a:ln>
              </p:spPr>
              <p:txBody>
                <a:bodyPr wrap="none" anchor="ctr"/>
                <a:lstStyle/>
                <a:p>
                  <a:endParaRPr lang="zh-CN" altLang="en-US"/>
                </a:p>
              </p:txBody>
            </p:sp>
            <p:sp>
              <p:nvSpPr>
                <p:cNvPr id="224" name="Line 201"/>
                <p:cNvSpPr>
                  <a:spLocks noChangeShapeType="1"/>
                </p:cNvSpPr>
                <p:nvPr/>
              </p:nvSpPr>
              <p:spPr bwMode="auto">
                <a:xfrm flipH="1" flipV="1">
                  <a:off x="1824" y="2160"/>
                  <a:ext cx="48" cy="48"/>
                </a:xfrm>
                <a:prstGeom prst="line">
                  <a:avLst/>
                </a:prstGeom>
                <a:noFill/>
                <a:ln w="38100">
                  <a:solidFill>
                    <a:schemeClr val="tx1"/>
                  </a:solidFill>
                  <a:round/>
                  <a:headEnd/>
                  <a:tailEnd/>
                </a:ln>
                <a:effectLst/>
              </p:spPr>
              <p:txBody>
                <a:bodyPr wrap="none" anchor="ctr"/>
                <a:lstStyle/>
                <a:p>
                  <a:endParaRPr lang="zh-CN" altLang="en-US"/>
                </a:p>
              </p:txBody>
            </p:sp>
          </p:grpSp>
          <p:grpSp>
            <p:nvGrpSpPr>
              <p:cNvPr id="194" name="Group 202"/>
              <p:cNvGrpSpPr>
                <a:grpSpLocks/>
              </p:cNvGrpSpPr>
              <p:nvPr/>
            </p:nvGrpSpPr>
            <p:grpSpPr bwMode="auto">
              <a:xfrm>
                <a:off x="2702" y="2415"/>
                <a:ext cx="48" cy="1064"/>
                <a:chOff x="1824" y="2160"/>
                <a:chExt cx="48" cy="1104"/>
              </a:xfrm>
            </p:grpSpPr>
            <p:sp>
              <p:nvSpPr>
                <p:cNvPr id="221" name="Line 203"/>
                <p:cNvSpPr>
                  <a:spLocks noChangeShapeType="1"/>
                </p:cNvSpPr>
                <p:nvPr/>
              </p:nvSpPr>
              <p:spPr bwMode="auto">
                <a:xfrm>
                  <a:off x="1872" y="2208"/>
                  <a:ext cx="0" cy="1056"/>
                </a:xfrm>
                <a:prstGeom prst="line">
                  <a:avLst/>
                </a:prstGeom>
                <a:noFill/>
                <a:ln w="38100">
                  <a:solidFill>
                    <a:schemeClr val="tx1"/>
                  </a:solidFill>
                  <a:prstDash val="dash"/>
                  <a:round/>
                  <a:headEnd/>
                  <a:tailEnd/>
                </a:ln>
              </p:spPr>
              <p:txBody>
                <a:bodyPr wrap="none" anchor="ctr"/>
                <a:lstStyle/>
                <a:p>
                  <a:endParaRPr lang="zh-CN" altLang="en-US"/>
                </a:p>
              </p:txBody>
            </p:sp>
            <p:sp>
              <p:nvSpPr>
                <p:cNvPr id="222" name="Line 204"/>
                <p:cNvSpPr>
                  <a:spLocks noChangeShapeType="1"/>
                </p:cNvSpPr>
                <p:nvPr/>
              </p:nvSpPr>
              <p:spPr bwMode="auto">
                <a:xfrm flipH="1" flipV="1">
                  <a:off x="1824" y="2160"/>
                  <a:ext cx="48" cy="48"/>
                </a:xfrm>
                <a:prstGeom prst="line">
                  <a:avLst/>
                </a:prstGeom>
                <a:noFill/>
                <a:ln w="38100">
                  <a:solidFill>
                    <a:schemeClr val="tx1"/>
                  </a:solidFill>
                  <a:round/>
                  <a:headEnd/>
                  <a:tailEnd/>
                </a:ln>
                <a:effectLst/>
              </p:spPr>
              <p:txBody>
                <a:bodyPr wrap="none" anchor="ctr"/>
                <a:lstStyle/>
                <a:p>
                  <a:endParaRPr lang="zh-CN" altLang="en-US"/>
                </a:p>
              </p:txBody>
            </p:sp>
          </p:grpSp>
          <p:grpSp>
            <p:nvGrpSpPr>
              <p:cNvPr id="195" name="Group 205"/>
              <p:cNvGrpSpPr>
                <a:grpSpLocks/>
              </p:cNvGrpSpPr>
              <p:nvPr/>
            </p:nvGrpSpPr>
            <p:grpSpPr bwMode="auto">
              <a:xfrm>
                <a:off x="3309" y="2415"/>
                <a:ext cx="48" cy="1064"/>
                <a:chOff x="1824" y="2160"/>
                <a:chExt cx="48" cy="1104"/>
              </a:xfrm>
            </p:grpSpPr>
            <p:sp>
              <p:nvSpPr>
                <p:cNvPr id="219" name="Line 206"/>
                <p:cNvSpPr>
                  <a:spLocks noChangeShapeType="1"/>
                </p:cNvSpPr>
                <p:nvPr/>
              </p:nvSpPr>
              <p:spPr bwMode="auto">
                <a:xfrm>
                  <a:off x="1872" y="2208"/>
                  <a:ext cx="0" cy="1056"/>
                </a:xfrm>
                <a:prstGeom prst="line">
                  <a:avLst/>
                </a:prstGeom>
                <a:noFill/>
                <a:ln w="38100">
                  <a:solidFill>
                    <a:schemeClr val="tx1"/>
                  </a:solidFill>
                  <a:prstDash val="dash"/>
                  <a:round/>
                  <a:headEnd/>
                  <a:tailEnd/>
                </a:ln>
              </p:spPr>
              <p:txBody>
                <a:bodyPr wrap="none" anchor="ctr"/>
                <a:lstStyle/>
                <a:p>
                  <a:endParaRPr lang="zh-CN" altLang="en-US"/>
                </a:p>
              </p:txBody>
            </p:sp>
            <p:sp>
              <p:nvSpPr>
                <p:cNvPr id="220" name="Line 207"/>
                <p:cNvSpPr>
                  <a:spLocks noChangeShapeType="1"/>
                </p:cNvSpPr>
                <p:nvPr/>
              </p:nvSpPr>
              <p:spPr bwMode="auto">
                <a:xfrm flipH="1" flipV="1">
                  <a:off x="1824" y="2160"/>
                  <a:ext cx="48" cy="48"/>
                </a:xfrm>
                <a:prstGeom prst="line">
                  <a:avLst/>
                </a:prstGeom>
                <a:noFill/>
                <a:ln w="38100">
                  <a:solidFill>
                    <a:schemeClr val="tx1"/>
                  </a:solidFill>
                  <a:round/>
                  <a:headEnd/>
                  <a:tailEnd/>
                </a:ln>
                <a:effectLst/>
              </p:spPr>
              <p:txBody>
                <a:bodyPr wrap="none" anchor="ctr"/>
                <a:lstStyle/>
                <a:p>
                  <a:endParaRPr lang="zh-CN" altLang="en-US"/>
                </a:p>
              </p:txBody>
            </p:sp>
          </p:grpSp>
          <p:sp>
            <p:nvSpPr>
              <p:cNvPr id="196" name="Text Box 208"/>
              <p:cNvSpPr txBox="1">
                <a:spLocks noChangeArrowheads="1"/>
              </p:cNvSpPr>
              <p:nvPr/>
            </p:nvSpPr>
            <p:spPr bwMode="auto">
              <a:xfrm>
                <a:off x="2696" y="2323"/>
                <a:ext cx="257" cy="288"/>
              </a:xfrm>
              <a:prstGeom prst="rect">
                <a:avLst/>
              </a:prstGeom>
              <a:noFill/>
              <a:ln w="9525">
                <a:noFill/>
                <a:miter lim="800000"/>
                <a:headEnd/>
                <a:tailEnd/>
              </a:ln>
            </p:spPr>
            <p:txBody>
              <a:bodyPr>
                <a:spAutoFit/>
              </a:bodyPr>
              <a:lstStyle/>
              <a:p>
                <a:pPr algn="l">
                  <a:spcBef>
                    <a:spcPct val="50000"/>
                  </a:spcBef>
                </a:pPr>
                <a:r>
                  <a:rPr lang="en-US" altLang="zh-CN">
                    <a:solidFill>
                      <a:srgbClr val="FF0000"/>
                    </a:solidFill>
                    <a:ea typeface="楷体_GB2312" pitchFamily="49" charset="-122"/>
                  </a:rPr>
                  <a:t>0</a:t>
                </a:r>
              </a:p>
            </p:txBody>
          </p:sp>
          <p:sp>
            <p:nvSpPr>
              <p:cNvPr id="197" name="Text Box 209"/>
              <p:cNvSpPr txBox="1">
                <a:spLocks noChangeArrowheads="1"/>
              </p:cNvSpPr>
              <p:nvPr/>
            </p:nvSpPr>
            <p:spPr bwMode="auto">
              <a:xfrm>
                <a:off x="3326" y="2323"/>
                <a:ext cx="257" cy="288"/>
              </a:xfrm>
              <a:prstGeom prst="rect">
                <a:avLst/>
              </a:prstGeom>
              <a:noFill/>
              <a:ln w="9525">
                <a:noFill/>
                <a:miter lim="800000"/>
                <a:headEnd/>
                <a:tailEnd/>
              </a:ln>
            </p:spPr>
            <p:txBody>
              <a:bodyPr>
                <a:spAutoFit/>
              </a:bodyPr>
              <a:lstStyle/>
              <a:p>
                <a:pPr algn="l">
                  <a:spcBef>
                    <a:spcPct val="50000"/>
                  </a:spcBef>
                </a:pPr>
                <a:r>
                  <a:rPr lang="en-US" altLang="zh-CN">
                    <a:solidFill>
                      <a:srgbClr val="FF0000"/>
                    </a:solidFill>
                    <a:ea typeface="楷体_GB2312" pitchFamily="49" charset="-122"/>
                  </a:rPr>
                  <a:t>0</a:t>
                </a:r>
              </a:p>
            </p:txBody>
          </p:sp>
          <p:sp>
            <p:nvSpPr>
              <p:cNvPr id="198" name="Text Box 210"/>
              <p:cNvSpPr txBox="1">
                <a:spLocks noChangeArrowheads="1"/>
              </p:cNvSpPr>
              <p:nvPr/>
            </p:nvSpPr>
            <p:spPr bwMode="auto">
              <a:xfrm>
                <a:off x="1716" y="2323"/>
                <a:ext cx="213" cy="288"/>
              </a:xfrm>
              <a:prstGeom prst="rect">
                <a:avLst/>
              </a:prstGeom>
              <a:noFill/>
              <a:ln w="9525">
                <a:noFill/>
                <a:miter lim="800000"/>
                <a:headEnd/>
                <a:tailEnd/>
              </a:ln>
            </p:spPr>
            <p:txBody>
              <a:bodyPr>
                <a:spAutoFit/>
              </a:bodyPr>
              <a:lstStyle/>
              <a:p>
                <a:pPr algn="l">
                  <a:spcBef>
                    <a:spcPct val="50000"/>
                  </a:spcBef>
                </a:pPr>
                <a:r>
                  <a:rPr lang="en-US" altLang="zh-CN" dirty="0">
                    <a:solidFill>
                      <a:srgbClr val="0000FF"/>
                    </a:solidFill>
                    <a:ea typeface="楷体_GB2312" pitchFamily="49" charset="-122"/>
                  </a:rPr>
                  <a:t>1</a:t>
                </a:r>
              </a:p>
            </p:txBody>
          </p:sp>
          <p:sp>
            <p:nvSpPr>
              <p:cNvPr id="199" name="Text Box 211"/>
              <p:cNvSpPr txBox="1">
                <a:spLocks noChangeArrowheads="1"/>
              </p:cNvSpPr>
              <p:nvPr/>
            </p:nvSpPr>
            <p:spPr bwMode="auto">
              <a:xfrm>
                <a:off x="1105" y="2323"/>
                <a:ext cx="213" cy="288"/>
              </a:xfrm>
              <a:prstGeom prst="rect">
                <a:avLst/>
              </a:prstGeom>
              <a:noFill/>
              <a:ln w="9525">
                <a:noFill/>
                <a:miter lim="800000"/>
                <a:headEnd/>
                <a:tailEnd/>
              </a:ln>
            </p:spPr>
            <p:txBody>
              <a:bodyPr>
                <a:spAutoFit/>
              </a:bodyPr>
              <a:lstStyle/>
              <a:p>
                <a:pPr algn="l">
                  <a:spcBef>
                    <a:spcPct val="50000"/>
                  </a:spcBef>
                </a:pPr>
                <a:r>
                  <a:rPr lang="en-US" altLang="zh-CN">
                    <a:solidFill>
                      <a:srgbClr val="0000FF"/>
                    </a:solidFill>
                    <a:ea typeface="楷体_GB2312" pitchFamily="49" charset="-122"/>
                  </a:rPr>
                  <a:t>1</a:t>
                </a:r>
              </a:p>
            </p:txBody>
          </p:sp>
          <p:sp>
            <p:nvSpPr>
              <p:cNvPr id="200" name="AutoShape 212"/>
              <p:cNvSpPr>
                <a:spLocks noChangeArrowheads="1"/>
              </p:cNvSpPr>
              <p:nvPr/>
            </p:nvSpPr>
            <p:spPr bwMode="auto">
              <a:xfrm rot="5400000">
                <a:off x="4181" y="1510"/>
                <a:ext cx="576" cy="576"/>
              </a:xfrm>
              <a:prstGeom prst="triangle">
                <a:avLst>
                  <a:gd name="adj" fmla="val 49648"/>
                </a:avLst>
              </a:prstGeom>
              <a:noFill/>
              <a:ln w="38100">
                <a:solidFill>
                  <a:schemeClr val="tx1"/>
                </a:solidFill>
                <a:miter lim="800000"/>
                <a:headEnd/>
                <a:tailEnd/>
              </a:ln>
              <a:effectLst/>
            </p:spPr>
            <p:txBody>
              <a:bodyPr anchor="ctr">
                <a:spAutoFit/>
              </a:bodyPr>
              <a:lstStyle/>
              <a:p>
                <a:endParaRPr lang="zh-CN" altLang="en-US"/>
              </a:p>
            </p:txBody>
          </p:sp>
          <p:sp>
            <p:nvSpPr>
              <p:cNvPr id="201" name="Oval 213"/>
              <p:cNvSpPr>
                <a:spLocks noChangeArrowheads="1"/>
              </p:cNvSpPr>
              <p:nvPr/>
            </p:nvSpPr>
            <p:spPr bwMode="auto">
              <a:xfrm flipH="1">
                <a:off x="3391" y="2803"/>
                <a:ext cx="48" cy="48"/>
              </a:xfrm>
              <a:prstGeom prst="ellipse">
                <a:avLst/>
              </a:prstGeom>
              <a:solidFill>
                <a:schemeClr val="tx1"/>
              </a:solidFill>
              <a:ln w="19050">
                <a:solidFill>
                  <a:schemeClr val="tx1"/>
                </a:solidFill>
                <a:round/>
                <a:headEnd/>
                <a:tailEnd/>
              </a:ln>
              <a:effectLst/>
            </p:spPr>
            <p:txBody>
              <a:bodyPr wrap="none" anchor="ctr">
                <a:spAutoFit/>
              </a:bodyPr>
              <a:lstStyle/>
              <a:p>
                <a:endParaRPr lang="zh-CN" altLang="en-US"/>
              </a:p>
            </p:txBody>
          </p:sp>
          <p:sp>
            <p:nvSpPr>
              <p:cNvPr id="202" name="Oval 214"/>
              <p:cNvSpPr>
                <a:spLocks noChangeArrowheads="1"/>
              </p:cNvSpPr>
              <p:nvPr/>
            </p:nvSpPr>
            <p:spPr bwMode="auto">
              <a:xfrm flipH="1">
                <a:off x="2786" y="2799"/>
                <a:ext cx="48" cy="48"/>
              </a:xfrm>
              <a:prstGeom prst="ellipse">
                <a:avLst/>
              </a:prstGeom>
              <a:solidFill>
                <a:schemeClr val="tx1"/>
              </a:solidFill>
              <a:ln w="19050">
                <a:solidFill>
                  <a:schemeClr val="tx1"/>
                </a:solidFill>
                <a:round/>
                <a:headEnd/>
                <a:tailEnd/>
              </a:ln>
              <a:effectLst/>
            </p:spPr>
            <p:txBody>
              <a:bodyPr wrap="none" anchor="ctr">
                <a:spAutoFit/>
              </a:bodyPr>
              <a:lstStyle/>
              <a:p>
                <a:endParaRPr lang="zh-CN" altLang="en-US"/>
              </a:p>
            </p:txBody>
          </p:sp>
          <p:sp>
            <p:nvSpPr>
              <p:cNvPr id="203" name="Oval 215"/>
              <p:cNvSpPr>
                <a:spLocks noChangeArrowheads="1"/>
              </p:cNvSpPr>
              <p:nvPr/>
            </p:nvSpPr>
            <p:spPr bwMode="auto">
              <a:xfrm flipH="1">
                <a:off x="2185" y="2799"/>
                <a:ext cx="48" cy="48"/>
              </a:xfrm>
              <a:prstGeom prst="ellipse">
                <a:avLst/>
              </a:prstGeom>
              <a:solidFill>
                <a:schemeClr val="tx1"/>
              </a:solidFill>
              <a:ln w="19050">
                <a:solidFill>
                  <a:schemeClr val="tx1"/>
                </a:solidFill>
                <a:round/>
                <a:headEnd/>
                <a:tailEnd/>
              </a:ln>
              <a:effectLst/>
            </p:spPr>
            <p:txBody>
              <a:bodyPr wrap="none" anchor="ctr">
                <a:spAutoFit/>
              </a:bodyPr>
              <a:lstStyle/>
              <a:p>
                <a:endParaRPr lang="zh-CN" altLang="en-US"/>
              </a:p>
            </p:txBody>
          </p:sp>
          <p:sp>
            <p:nvSpPr>
              <p:cNvPr id="204" name="Oval 216"/>
              <p:cNvSpPr>
                <a:spLocks noChangeArrowheads="1"/>
              </p:cNvSpPr>
              <p:nvPr/>
            </p:nvSpPr>
            <p:spPr bwMode="auto">
              <a:xfrm flipH="1">
                <a:off x="2505" y="3079"/>
                <a:ext cx="48" cy="48"/>
              </a:xfrm>
              <a:prstGeom prst="ellipse">
                <a:avLst/>
              </a:prstGeom>
              <a:solidFill>
                <a:schemeClr val="tx1"/>
              </a:solidFill>
              <a:ln w="19050">
                <a:solidFill>
                  <a:schemeClr val="tx1"/>
                </a:solidFill>
                <a:round/>
                <a:headEnd/>
                <a:tailEnd/>
              </a:ln>
              <a:effectLst/>
            </p:spPr>
            <p:txBody>
              <a:bodyPr wrap="none" anchor="ctr">
                <a:spAutoFit/>
              </a:bodyPr>
              <a:lstStyle/>
              <a:p>
                <a:endParaRPr lang="zh-CN" altLang="en-US"/>
              </a:p>
            </p:txBody>
          </p:sp>
          <p:sp>
            <p:nvSpPr>
              <p:cNvPr id="205" name="Oval 217"/>
              <p:cNvSpPr>
                <a:spLocks noChangeArrowheads="1"/>
              </p:cNvSpPr>
              <p:nvPr/>
            </p:nvSpPr>
            <p:spPr bwMode="auto">
              <a:xfrm flipH="1">
                <a:off x="4883" y="1771"/>
                <a:ext cx="48" cy="48"/>
              </a:xfrm>
              <a:prstGeom prst="ellipse">
                <a:avLst/>
              </a:prstGeom>
              <a:solidFill>
                <a:schemeClr val="tx1"/>
              </a:solidFill>
              <a:ln w="19050">
                <a:solidFill>
                  <a:schemeClr val="tx1"/>
                </a:solidFill>
                <a:round/>
                <a:headEnd/>
                <a:tailEnd/>
              </a:ln>
              <a:effectLst/>
            </p:spPr>
            <p:txBody>
              <a:bodyPr wrap="none" anchor="ctr">
                <a:spAutoFit/>
              </a:bodyPr>
              <a:lstStyle/>
              <a:p>
                <a:endParaRPr lang="zh-CN" altLang="en-US"/>
              </a:p>
            </p:txBody>
          </p:sp>
          <p:sp>
            <p:nvSpPr>
              <p:cNvPr id="206" name="Oval 218"/>
              <p:cNvSpPr>
                <a:spLocks noChangeArrowheads="1"/>
              </p:cNvSpPr>
              <p:nvPr/>
            </p:nvSpPr>
            <p:spPr bwMode="auto">
              <a:xfrm flipH="1">
                <a:off x="1849" y="3079"/>
                <a:ext cx="48" cy="48"/>
              </a:xfrm>
              <a:prstGeom prst="ellipse">
                <a:avLst/>
              </a:prstGeom>
              <a:solidFill>
                <a:schemeClr val="tx1"/>
              </a:solidFill>
              <a:ln w="19050">
                <a:solidFill>
                  <a:schemeClr val="tx1"/>
                </a:solidFill>
                <a:round/>
                <a:headEnd/>
                <a:tailEnd/>
              </a:ln>
              <a:effectLst/>
            </p:spPr>
            <p:txBody>
              <a:bodyPr wrap="none" anchor="ctr">
                <a:spAutoFit/>
              </a:bodyPr>
              <a:lstStyle/>
              <a:p>
                <a:endParaRPr lang="zh-CN" altLang="en-US"/>
              </a:p>
            </p:txBody>
          </p:sp>
          <p:sp>
            <p:nvSpPr>
              <p:cNvPr id="207" name="Oval 219"/>
              <p:cNvSpPr>
                <a:spLocks noChangeArrowheads="1"/>
              </p:cNvSpPr>
              <p:nvPr/>
            </p:nvSpPr>
            <p:spPr bwMode="auto">
              <a:xfrm flipH="1">
                <a:off x="1244" y="3079"/>
                <a:ext cx="48" cy="48"/>
              </a:xfrm>
              <a:prstGeom prst="ellipse">
                <a:avLst/>
              </a:prstGeom>
              <a:solidFill>
                <a:schemeClr val="tx1"/>
              </a:solidFill>
              <a:ln w="19050">
                <a:solidFill>
                  <a:schemeClr val="tx1"/>
                </a:solidFill>
                <a:round/>
                <a:headEnd/>
                <a:tailEnd/>
              </a:ln>
              <a:effectLst/>
            </p:spPr>
            <p:txBody>
              <a:bodyPr wrap="none" anchor="ctr">
                <a:spAutoFit/>
              </a:bodyPr>
              <a:lstStyle/>
              <a:p>
                <a:endParaRPr lang="zh-CN" altLang="en-US"/>
              </a:p>
            </p:txBody>
          </p:sp>
          <p:sp>
            <p:nvSpPr>
              <p:cNvPr id="208" name="Line 220"/>
              <p:cNvSpPr>
                <a:spLocks noChangeShapeType="1"/>
              </p:cNvSpPr>
              <p:nvPr/>
            </p:nvSpPr>
            <p:spPr bwMode="auto">
              <a:xfrm rot="5400000" flipH="1">
                <a:off x="1430" y="2159"/>
                <a:ext cx="288" cy="1"/>
              </a:xfrm>
              <a:prstGeom prst="line">
                <a:avLst/>
              </a:prstGeom>
              <a:noFill/>
              <a:ln w="38100">
                <a:solidFill>
                  <a:srgbClr val="FF0000"/>
                </a:solidFill>
                <a:round/>
                <a:headEnd/>
                <a:tailEnd type="stealth" w="med" len="med"/>
              </a:ln>
              <a:effectLst/>
            </p:spPr>
            <p:txBody>
              <a:bodyPr wrap="none">
                <a:spAutoFit/>
              </a:bodyPr>
              <a:lstStyle/>
              <a:p>
                <a:endParaRPr lang="zh-CN" altLang="en-US"/>
              </a:p>
            </p:txBody>
          </p:sp>
          <p:sp>
            <p:nvSpPr>
              <p:cNvPr id="209" name="Text Box 221"/>
              <p:cNvSpPr txBox="1">
                <a:spLocks noChangeArrowheads="1"/>
              </p:cNvSpPr>
              <p:nvPr/>
            </p:nvSpPr>
            <p:spPr bwMode="auto">
              <a:xfrm>
                <a:off x="1535" y="2004"/>
                <a:ext cx="480" cy="288"/>
              </a:xfrm>
              <a:prstGeom prst="rect">
                <a:avLst/>
              </a:prstGeom>
              <a:noFill/>
              <a:ln w="9525">
                <a:noFill/>
                <a:miter lim="800000"/>
                <a:headEnd/>
                <a:tailEnd/>
              </a:ln>
              <a:effectLst/>
            </p:spPr>
            <p:txBody>
              <a:bodyPr>
                <a:spAutoFit/>
              </a:bodyPr>
              <a:lstStyle/>
              <a:p>
                <a:pPr algn="l"/>
                <a:r>
                  <a:rPr lang="en-US" altLang="zh-CN" i="1" dirty="0">
                    <a:solidFill>
                      <a:srgbClr val="FF0000"/>
                    </a:solidFill>
                    <a:ea typeface="楷体_GB2312" pitchFamily="49" charset="-122"/>
                  </a:rPr>
                  <a:t>I</a:t>
                </a:r>
                <a:r>
                  <a:rPr lang="en-US" altLang="zh-CN" baseline="-25000" dirty="0">
                    <a:solidFill>
                      <a:srgbClr val="FF0000"/>
                    </a:solidFill>
                    <a:ea typeface="楷体_GB2312" pitchFamily="49" charset="-122"/>
                  </a:rPr>
                  <a:t>0</a:t>
                </a:r>
              </a:p>
            </p:txBody>
          </p:sp>
          <p:sp>
            <p:nvSpPr>
              <p:cNvPr id="210" name="Line 222"/>
              <p:cNvSpPr>
                <a:spLocks noChangeShapeType="1"/>
              </p:cNvSpPr>
              <p:nvPr/>
            </p:nvSpPr>
            <p:spPr bwMode="auto">
              <a:xfrm rot="5400000" flipH="1">
                <a:off x="2042" y="2171"/>
                <a:ext cx="288" cy="1"/>
              </a:xfrm>
              <a:prstGeom prst="line">
                <a:avLst/>
              </a:prstGeom>
              <a:noFill/>
              <a:ln w="38100">
                <a:solidFill>
                  <a:srgbClr val="FF0000"/>
                </a:solidFill>
                <a:round/>
                <a:headEnd/>
                <a:tailEnd type="stealth" w="med" len="med"/>
              </a:ln>
              <a:effectLst/>
            </p:spPr>
            <p:txBody>
              <a:bodyPr wrap="none">
                <a:spAutoFit/>
              </a:bodyPr>
              <a:lstStyle/>
              <a:p>
                <a:endParaRPr lang="zh-CN" altLang="en-US"/>
              </a:p>
            </p:txBody>
          </p:sp>
          <p:sp>
            <p:nvSpPr>
              <p:cNvPr id="211" name="Text Box 223"/>
              <p:cNvSpPr txBox="1">
                <a:spLocks noChangeArrowheads="1"/>
              </p:cNvSpPr>
              <p:nvPr/>
            </p:nvSpPr>
            <p:spPr bwMode="auto">
              <a:xfrm>
                <a:off x="2143" y="2016"/>
                <a:ext cx="480" cy="288"/>
              </a:xfrm>
              <a:prstGeom prst="rect">
                <a:avLst/>
              </a:prstGeom>
              <a:noFill/>
              <a:ln w="9525">
                <a:noFill/>
                <a:miter lim="800000"/>
                <a:headEnd/>
                <a:tailEnd/>
              </a:ln>
              <a:effectLst/>
            </p:spPr>
            <p:txBody>
              <a:bodyPr>
                <a:spAutoFit/>
              </a:bodyPr>
              <a:lstStyle/>
              <a:p>
                <a:pPr algn="l"/>
                <a:r>
                  <a:rPr lang="en-US" altLang="zh-CN" i="1">
                    <a:solidFill>
                      <a:srgbClr val="FF0000"/>
                    </a:solidFill>
                    <a:ea typeface="楷体_GB2312" pitchFamily="49" charset="-122"/>
                  </a:rPr>
                  <a:t>I</a:t>
                </a:r>
                <a:r>
                  <a:rPr lang="en-US" altLang="zh-CN" baseline="-25000">
                    <a:solidFill>
                      <a:srgbClr val="FF0000"/>
                    </a:solidFill>
                    <a:ea typeface="楷体_GB2312" pitchFamily="49" charset="-122"/>
                  </a:rPr>
                  <a:t>1</a:t>
                </a:r>
              </a:p>
            </p:txBody>
          </p:sp>
          <p:sp>
            <p:nvSpPr>
              <p:cNvPr id="212" name="Line 224"/>
              <p:cNvSpPr>
                <a:spLocks noChangeShapeType="1"/>
              </p:cNvSpPr>
              <p:nvPr/>
            </p:nvSpPr>
            <p:spPr bwMode="auto">
              <a:xfrm rot="5400000" flipH="1">
                <a:off x="2654" y="2159"/>
                <a:ext cx="288" cy="1"/>
              </a:xfrm>
              <a:prstGeom prst="line">
                <a:avLst/>
              </a:prstGeom>
              <a:noFill/>
              <a:ln w="38100">
                <a:solidFill>
                  <a:srgbClr val="FF0000"/>
                </a:solidFill>
                <a:round/>
                <a:headEnd/>
                <a:tailEnd type="stealth" w="med" len="med"/>
              </a:ln>
              <a:effectLst/>
            </p:spPr>
            <p:txBody>
              <a:bodyPr wrap="none">
                <a:spAutoFit/>
              </a:bodyPr>
              <a:lstStyle/>
              <a:p>
                <a:endParaRPr lang="zh-CN" altLang="en-US"/>
              </a:p>
            </p:txBody>
          </p:sp>
          <p:sp>
            <p:nvSpPr>
              <p:cNvPr id="213" name="Text Box 225"/>
              <p:cNvSpPr txBox="1">
                <a:spLocks noChangeArrowheads="1"/>
              </p:cNvSpPr>
              <p:nvPr/>
            </p:nvSpPr>
            <p:spPr bwMode="auto">
              <a:xfrm>
                <a:off x="2760" y="2004"/>
                <a:ext cx="480" cy="288"/>
              </a:xfrm>
              <a:prstGeom prst="rect">
                <a:avLst/>
              </a:prstGeom>
              <a:noFill/>
              <a:ln w="9525">
                <a:noFill/>
                <a:miter lim="800000"/>
                <a:headEnd/>
                <a:tailEnd/>
              </a:ln>
              <a:effectLst/>
            </p:spPr>
            <p:txBody>
              <a:bodyPr>
                <a:spAutoFit/>
              </a:bodyPr>
              <a:lstStyle/>
              <a:p>
                <a:pPr algn="l"/>
                <a:r>
                  <a:rPr lang="en-US" altLang="zh-CN" i="1" dirty="0">
                    <a:solidFill>
                      <a:srgbClr val="FF0000"/>
                    </a:solidFill>
                    <a:ea typeface="楷体_GB2312" pitchFamily="49" charset="-122"/>
                  </a:rPr>
                  <a:t>I</a:t>
                </a:r>
                <a:r>
                  <a:rPr lang="en-US" altLang="zh-CN" baseline="-25000" dirty="0">
                    <a:solidFill>
                      <a:srgbClr val="FF0000"/>
                    </a:solidFill>
                    <a:ea typeface="楷体_GB2312" pitchFamily="49" charset="-122"/>
                  </a:rPr>
                  <a:t>2</a:t>
                </a:r>
              </a:p>
            </p:txBody>
          </p:sp>
          <p:sp>
            <p:nvSpPr>
              <p:cNvPr id="214" name="Line 226"/>
              <p:cNvSpPr>
                <a:spLocks noChangeShapeType="1"/>
              </p:cNvSpPr>
              <p:nvPr/>
            </p:nvSpPr>
            <p:spPr bwMode="auto">
              <a:xfrm rot="5400000" flipH="1">
                <a:off x="3266" y="2159"/>
                <a:ext cx="288" cy="1"/>
              </a:xfrm>
              <a:prstGeom prst="line">
                <a:avLst/>
              </a:prstGeom>
              <a:noFill/>
              <a:ln w="38100">
                <a:solidFill>
                  <a:srgbClr val="FF0000"/>
                </a:solidFill>
                <a:round/>
                <a:headEnd/>
                <a:tailEnd type="stealth" w="med" len="med"/>
              </a:ln>
              <a:effectLst/>
            </p:spPr>
            <p:txBody>
              <a:bodyPr wrap="none">
                <a:spAutoFit/>
              </a:bodyPr>
              <a:lstStyle/>
              <a:p>
                <a:endParaRPr lang="zh-CN" altLang="en-US"/>
              </a:p>
            </p:txBody>
          </p:sp>
          <p:sp>
            <p:nvSpPr>
              <p:cNvPr id="215" name="Text Box 227"/>
              <p:cNvSpPr txBox="1">
                <a:spLocks noChangeArrowheads="1"/>
              </p:cNvSpPr>
              <p:nvPr/>
            </p:nvSpPr>
            <p:spPr bwMode="auto">
              <a:xfrm>
                <a:off x="3433" y="2004"/>
                <a:ext cx="480" cy="288"/>
              </a:xfrm>
              <a:prstGeom prst="rect">
                <a:avLst/>
              </a:prstGeom>
              <a:noFill/>
              <a:ln w="9525">
                <a:noFill/>
                <a:miter lim="800000"/>
                <a:headEnd/>
                <a:tailEnd/>
              </a:ln>
              <a:effectLst/>
            </p:spPr>
            <p:txBody>
              <a:bodyPr>
                <a:spAutoFit/>
              </a:bodyPr>
              <a:lstStyle/>
              <a:p>
                <a:pPr algn="l"/>
                <a:r>
                  <a:rPr lang="en-US" altLang="zh-CN" i="1">
                    <a:solidFill>
                      <a:srgbClr val="FF0000"/>
                    </a:solidFill>
                    <a:ea typeface="楷体_GB2312" pitchFamily="49" charset="-122"/>
                  </a:rPr>
                  <a:t>I</a:t>
                </a:r>
                <a:r>
                  <a:rPr lang="en-US" altLang="zh-CN" baseline="-25000">
                    <a:solidFill>
                      <a:srgbClr val="FF0000"/>
                    </a:solidFill>
                    <a:ea typeface="楷体_GB2312" pitchFamily="49" charset="-122"/>
                  </a:rPr>
                  <a:t>3</a:t>
                </a:r>
              </a:p>
            </p:txBody>
          </p:sp>
          <p:sp>
            <p:nvSpPr>
              <p:cNvPr id="216" name="Line 228"/>
              <p:cNvSpPr>
                <a:spLocks noChangeShapeType="1"/>
              </p:cNvSpPr>
              <p:nvPr/>
            </p:nvSpPr>
            <p:spPr bwMode="auto">
              <a:xfrm rot="5400000" flipV="1">
                <a:off x="3576" y="1320"/>
                <a:ext cx="0" cy="336"/>
              </a:xfrm>
              <a:prstGeom prst="line">
                <a:avLst/>
              </a:prstGeom>
              <a:noFill/>
              <a:ln w="38100">
                <a:solidFill>
                  <a:srgbClr val="FF0000"/>
                </a:solidFill>
                <a:round/>
                <a:headEnd/>
                <a:tailEnd type="stealth" w="med" len="med"/>
              </a:ln>
              <a:effectLst/>
            </p:spPr>
            <p:txBody>
              <a:bodyPr>
                <a:spAutoFit/>
              </a:bodyPr>
              <a:lstStyle/>
              <a:p>
                <a:endParaRPr lang="zh-CN" altLang="en-US"/>
              </a:p>
            </p:txBody>
          </p:sp>
          <p:sp>
            <p:nvSpPr>
              <p:cNvPr id="217" name="Text Box 229"/>
              <p:cNvSpPr txBox="1">
                <a:spLocks noChangeArrowheads="1"/>
              </p:cNvSpPr>
              <p:nvPr/>
            </p:nvSpPr>
            <p:spPr bwMode="auto">
              <a:xfrm>
                <a:off x="3385" y="1200"/>
                <a:ext cx="480" cy="288"/>
              </a:xfrm>
              <a:prstGeom prst="rect">
                <a:avLst/>
              </a:prstGeom>
              <a:noFill/>
              <a:ln w="9525">
                <a:noFill/>
                <a:miter lim="800000"/>
                <a:headEnd/>
                <a:tailEnd/>
              </a:ln>
              <a:effectLst/>
            </p:spPr>
            <p:txBody>
              <a:bodyPr>
                <a:spAutoFit/>
              </a:bodyPr>
              <a:lstStyle/>
              <a:p>
                <a:pPr algn="l"/>
                <a:r>
                  <a:rPr lang="en-US" altLang="zh-CN" i="1">
                    <a:solidFill>
                      <a:srgbClr val="FF0000"/>
                    </a:solidFill>
                    <a:ea typeface="楷体_GB2312" pitchFamily="49" charset="-122"/>
                  </a:rPr>
                  <a:t>i</a:t>
                </a:r>
                <a:r>
                  <a:rPr lang="en-US" altLang="zh-CN" baseline="-25000">
                    <a:solidFill>
                      <a:srgbClr val="FF0000"/>
                    </a:solidFill>
                  </a:rPr>
                  <a:t>Σ</a:t>
                </a:r>
                <a:r>
                  <a:rPr lang="en-US" altLang="zh-CN" baseline="-25000">
                    <a:solidFill>
                      <a:srgbClr val="FF0000"/>
                    </a:solidFill>
                    <a:ea typeface="楷体_GB2312" pitchFamily="49" charset="-122"/>
                  </a:rPr>
                  <a:t> </a:t>
                </a:r>
              </a:p>
            </p:txBody>
          </p:sp>
          <p:sp>
            <p:nvSpPr>
              <p:cNvPr id="218" name="Oval 230"/>
              <p:cNvSpPr>
                <a:spLocks noChangeArrowheads="1"/>
              </p:cNvSpPr>
              <p:nvPr/>
            </p:nvSpPr>
            <p:spPr bwMode="auto">
              <a:xfrm flipH="1">
                <a:off x="3912" y="1598"/>
                <a:ext cx="48" cy="48"/>
              </a:xfrm>
              <a:prstGeom prst="ellipse">
                <a:avLst/>
              </a:prstGeom>
              <a:solidFill>
                <a:schemeClr val="tx1"/>
              </a:solidFill>
              <a:ln w="19050">
                <a:solidFill>
                  <a:schemeClr val="tx1"/>
                </a:solidFill>
                <a:round/>
                <a:headEnd/>
                <a:tailEnd/>
              </a:ln>
              <a:effectLst/>
            </p:spPr>
            <p:txBody>
              <a:bodyPr wrap="none" anchor="ctr">
                <a:spAutoFit/>
              </a:bodyPr>
              <a:lstStyle/>
              <a:p>
                <a:endParaRPr lang="zh-CN" altLang="en-US"/>
              </a:p>
            </p:txBody>
          </p:sp>
        </p:grpSp>
        <p:sp>
          <p:nvSpPr>
            <p:cNvPr id="119" name="Text Box 231"/>
            <p:cNvSpPr txBox="1">
              <a:spLocks noChangeArrowheads="1"/>
            </p:cNvSpPr>
            <p:nvPr/>
          </p:nvSpPr>
          <p:spPr bwMode="auto">
            <a:xfrm>
              <a:off x="1283" y="3397"/>
              <a:ext cx="2520" cy="291"/>
            </a:xfrm>
            <a:prstGeom prst="rect">
              <a:avLst/>
            </a:prstGeom>
            <a:noFill/>
            <a:ln w="9525">
              <a:noFill/>
              <a:miter lim="800000"/>
              <a:headEnd/>
              <a:tailEnd/>
            </a:ln>
          </p:spPr>
          <p:txBody>
            <a:bodyPr wrap="square">
              <a:spAutoFit/>
            </a:bodyPr>
            <a:lstStyle/>
            <a:p>
              <a:pPr>
                <a:spcBef>
                  <a:spcPct val="50000"/>
                </a:spcBef>
              </a:pPr>
              <a:r>
                <a:rPr lang="en-US" altLang="zh-CN" i="1" dirty="0">
                  <a:ea typeface="楷体_GB2312" pitchFamily="49" charset="-122"/>
                </a:rPr>
                <a:t>LSB                    </a:t>
              </a:r>
              <a:r>
                <a:rPr lang="en-US" altLang="zh-CN" i="1" dirty="0" smtClean="0">
                  <a:ea typeface="楷体_GB2312" pitchFamily="49" charset="-122"/>
                </a:rPr>
                <a:t>   </a:t>
              </a:r>
              <a:r>
                <a:rPr lang="en-US" altLang="zh-CN" i="1" dirty="0">
                  <a:ea typeface="楷体_GB2312" pitchFamily="49" charset="-122"/>
                </a:rPr>
                <a:t>MSB</a:t>
              </a:r>
              <a:endParaRPr lang="en-US" altLang="zh-CN" baseline="-25000" dirty="0">
                <a:ea typeface="楷体_GB2312" pitchFamily="49" charset="-122"/>
              </a:endParaRPr>
            </a:p>
          </p:txBody>
        </p:sp>
      </p:grpSp>
      <p:sp>
        <p:nvSpPr>
          <p:cNvPr id="229" name="TextBox 228"/>
          <p:cNvSpPr txBox="1"/>
          <p:nvPr/>
        </p:nvSpPr>
        <p:spPr>
          <a:xfrm>
            <a:off x="1187624" y="5517232"/>
            <a:ext cx="4206601" cy="830997"/>
          </a:xfrm>
          <a:prstGeom prst="rect">
            <a:avLst/>
          </a:prstGeom>
          <a:noFill/>
        </p:spPr>
        <p:txBody>
          <a:bodyPr wrap="none" rtlCol="0">
            <a:spAutoFit/>
          </a:bodyPr>
          <a:lstStyle/>
          <a:p>
            <a:r>
              <a:rPr lang="zh-CN" altLang="en-US" dirty="0" smtClean="0"/>
              <a:t>优点：结构简单，电阻元件少</a:t>
            </a:r>
            <a:endParaRPr lang="en-US" altLang="zh-CN" dirty="0" smtClean="0"/>
          </a:p>
          <a:p>
            <a:r>
              <a:rPr lang="zh-CN" altLang="en-US" dirty="0" smtClean="0"/>
              <a:t>缺点：各电阻的阻值相差较大</a:t>
            </a:r>
            <a:endParaRPr lang="zh-CN" altLang="en-US" dirty="0"/>
          </a:p>
        </p:txBody>
      </p:sp>
      <p:sp>
        <p:nvSpPr>
          <p:cNvPr id="230" name="AutoShape 11"/>
          <p:cNvSpPr>
            <a:spLocks noChangeArrowheads="1"/>
          </p:cNvSpPr>
          <p:nvPr/>
        </p:nvSpPr>
        <p:spPr bwMode="auto">
          <a:xfrm>
            <a:off x="392088" y="1484784"/>
            <a:ext cx="1371600" cy="833437"/>
          </a:xfrm>
          <a:prstGeom prst="wedgeEllipseCallout">
            <a:avLst>
              <a:gd name="adj1" fmla="val 75463"/>
              <a:gd name="adj2" fmla="val 39904"/>
            </a:avLst>
          </a:prstGeom>
          <a:solidFill>
            <a:srgbClr val="FF33CC"/>
          </a:solidFill>
          <a:ln w="9525">
            <a:solidFill>
              <a:schemeClr val="tx1"/>
            </a:solidFill>
            <a:miter lim="800000"/>
            <a:headEnd/>
            <a:tailEnd/>
          </a:ln>
          <a:effectLst/>
        </p:spPr>
        <p:txBody>
          <a:bodyPr/>
          <a:lstStyle/>
          <a:p>
            <a:pPr algn="ctr"/>
            <a:r>
              <a:rPr kumimoji="1" lang="zh-CN" altLang="en-US" sz="2000" dirty="0">
                <a:latin typeface="Times New Roman" pitchFamily="18" charset="0"/>
              </a:rPr>
              <a:t>权电阻网络</a:t>
            </a:r>
          </a:p>
        </p:txBody>
      </p:sp>
      <p:sp>
        <p:nvSpPr>
          <p:cNvPr id="231" name="AutoShape 14"/>
          <p:cNvSpPr>
            <a:spLocks noChangeArrowheads="1"/>
          </p:cNvSpPr>
          <p:nvPr/>
        </p:nvSpPr>
        <p:spPr bwMode="auto">
          <a:xfrm>
            <a:off x="7235899" y="2852936"/>
            <a:ext cx="1152525" cy="792162"/>
          </a:xfrm>
          <a:prstGeom prst="wedgeRoundRectCallout">
            <a:avLst>
              <a:gd name="adj1" fmla="val -86640"/>
              <a:gd name="adj2" fmla="val -70242"/>
              <a:gd name="adj3" fmla="val 16667"/>
            </a:avLst>
          </a:prstGeom>
          <a:solidFill>
            <a:schemeClr val="accent1"/>
          </a:solidFill>
          <a:ln w="9525">
            <a:solidFill>
              <a:schemeClr val="tx1"/>
            </a:solidFill>
            <a:miter lim="800000"/>
            <a:headEnd/>
            <a:tailEnd/>
          </a:ln>
          <a:effectLst/>
        </p:spPr>
        <p:txBody>
          <a:bodyPr/>
          <a:lstStyle/>
          <a:p>
            <a:pPr algn="ctr"/>
            <a:r>
              <a:rPr kumimoji="1" lang="zh-CN" altLang="en-US" sz="2000"/>
              <a:t>求和放大器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17"/>
                                        </p:tgtEl>
                                        <p:attrNameLst>
                                          <p:attrName>style.visibility</p:attrName>
                                        </p:attrNameLst>
                                      </p:cBhvr>
                                      <p:to>
                                        <p:strVal val="visible"/>
                                      </p:to>
                                    </p:set>
                                    <p:anim calcmode="lin" valueType="num">
                                      <p:cBhvr>
                                        <p:cTn id="7" dur="500" fill="hold"/>
                                        <p:tgtEl>
                                          <p:spTgt spid="117"/>
                                        </p:tgtEl>
                                        <p:attrNameLst>
                                          <p:attrName>ppt_w</p:attrName>
                                        </p:attrNameLst>
                                      </p:cBhvr>
                                      <p:tavLst>
                                        <p:tav tm="0">
                                          <p:val>
                                            <p:fltVal val="0"/>
                                          </p:val>
                                        </p:tav>
                                        <p:tav tm="100000">
                                          <p:val>
                                            <p:strVal val="#ppt_w"/>
                                          </p:val>
                                        </p:tav>
                                      </p:tavLst>
                                    </p:anim>
                                    <p:anim calcmode="lin" valueType="num">
                                      <p:cBhvr>
                                        <p:cTn id="8" dur="500" fill="hold"/>
                                        <p:tgtEl>
                                          <p:spTgt spid="117"/>
                                        </p:tgtEl>
                                        <p:attrNameLst>
                                          <p:attrName>ppt_h</p:attrName>
                                        </p:attrNameLst>
                                      </p:cBhvr>
                                      <p:tavLst>
                                        <p:tav tm="0">
                                          <p:val>
                                            <p:flt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230"/>
                                        </p:tgtEl>
                                        <p:attrNameLst>
                                          <p:attrName>style.visibility</p:attrName>
                                        </p:attrNameLst>
                                      </p:cBhvr>
                                      <p:to>
                                        <p:strVal val="visible"/>
                                      </p:to>
                                    </p:set>
                                    <p:animEffect transition="in" filter="box(in)">
                                      <p:cBhvr>
                                        <p:cTn id="13" dur="500"/>
                                        <p:tgtEl>
                                          <p:spTgt spid="230"/>
                                        </p:tgtEl>
                                      </p:cBhvr>
                                    </p:animEffect>
                                  </p:childTnLst>
                                </p:cTn>
                              </p:par>
                            </p:childTnLst>
                          </p:cTn>
                        </p:par>
                      </p:childTnLst>
                    </p:cTn>
                  </p:par>
                  <p:par>
                    <p:cTn id="14" fill="hold">
                      <p:stCondLst>
                        <p:cond delay="indefinite"/>
                      </p:stCondLst>
                      <p:childTnLst>
                        <p:par>
                          <p:cTn id="15" fill="hold">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231"/>
                                        </p:tgtEl>
                                        <p:attrNameLst>
                                          <p:attrName>style.visibility</p:attrName>
                                        </p:attrNameLst>
                                      </p:cBhvr>
                                      <p:to>
                                        <p:strVal val="visible"/>
                                      </p:to>
                                    </p:set>
                                    <p:animEffect transition="in" filter="box(in)">
                                      <p:cBhvr>
                                        <p:cTn id="18" dur="500"/>
                                        <p:tgtEl>
                                          <p:spTgt spid="231"/>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 fill="hold">
                                          <p:stCondLst>
                                            <p:cond delay="0"/>
                                          </p:stCondLst>
                                        </p:cTn>
                                        <p:tgtEl>
                                          <p:spTgt spid="229"/>
                                        </p:tgtEl>
                                        <p:attrNameLst>
                                          <p:attrName>style.visibility</p:attrName>
                                        </p:attrNameLst>
                                      </p:cBhvr>
                                      <p:to>
                                        <p:strVal val="visible"/>
                                      </p:to>
                                    </p:set>
                                    <p:animEffect transition="in" filter="box(in)">
                                      <p:cBhvr>
                                        <p:cTn id="23" dur="500"/>
                                        <p:tgtEl>
                                          <p:spTgt spid="2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p:bldP spid="230" grpId="0" animBg="1"/>
      <p:bldP spid="23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zh-CN" altLang="en-US" dirty="0" smtClean="0">
                <a:ea typeface="宋体" pitchFamily="2" charset="-122"/>
              </a:rPr>
              <a:t>数字音频的存储</a:t>
            </a:r>
          </a:p>
        </p:txBody>
      </p:sp>
      <p:sp>
        <p:nvSpPr>
          <p:cNvPr id="6144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61444" name="Text Box 3"/>
          <p:cNvSpPr txBox="1">
            <a:spLocks noChangeArrowheads="1"/>
          </p:cNvSpPr>
          <p:nvPr/>
        </p:nvSpPr>
        <p:spPr bwMode="auto">
          <a:xfrm>
            <a:off x="904875" y="1143000"/>
            <a:ext cx="7411541" cy="3182410"/>
          </a:xfrm>
          <a:prstGeom prst="rect">
            <a:avLst/>
          </a:prstGeom>
          <a:noFill/>
          <a:ln w="9525">
            <a:noFill/>
            <a:miter lim="800000"/>
            <a:headEnd/>
            <a:tailEnd/>
          </a:ln>
        </p:spPr>
        <p:txBody>
          <a:bodyPr wrap="square">
            <a:spAutoFit/>
          </a:bodyPr>
          <a:lstStyle/>
          <a:p>
            <a:pPr algn="just">
              <a:spcBef>
                <a:spcPct val="20000"/>
              </a:spcBef>
              <a:buClr>
                <a:schemeClr val="tx2"/>
              </a:buClr>
              <a:buFont typeface="Wingdings" pitchFamily="2" charset="2"/>
              <a:buNone/>
            </a:pPr>
            <a:r>
              <a:rPr lang="zh-CN" altLang="en-US" sz="3200" dirty="0"/>
              <a:t>未压缩的声音文件的存储量（波形文件）</a:t>
            </a:r>
            <a:r>
              <a:rPr lang="zh-CN" altLang="en-US" dirty="0"/>
              <a:t>：</a:t>
            </a:r>
          </a:p>
          <a:p>
            <a:pPr>
              <a:spcBef>
                <a:spcPct val="20000"/>
              </a:spcBef>
              <a:buClr>
                <a:schemeClr val="tx2"/>
              </a:buClr>
              <a:buFont typeface="Wingdings" pitchFamily="2" charset="2"/>
              <a:buNone/>
            </a:pPr>
            <a:r>
              <a:rPr lang="zh-CN" altLang="en-US" dirty="0"/>
              <a:t>    </a:t>
            </a:r>
            <a:r>
              <a:rPr lang="zh-CN" altLang="en-US" dirty="0">
                <a:solidFill>
                  <a:srgbClr val="0070C0"/>
                </a:solidFill>
              </a:rPr>
              <a:t>存储量（</a:t>
            </a:r>
            <a:r>
              <a:rPr lang="en-US" altLang="zh-CN" dirty="0">
                <a:solidFill>
                  <a:srgbClr val="0070C0"/>
                </a:solidFill>
              </a:rPr>
              <a:t>KB</a:t>
            </a:r>
            <a:r>
              <a:rPr lang="zh-CN" altLang="en-US" dirty="0">
                <a:solidFill>
                  <a:srgbClr val="0070C0"/>
                </a:solidFill>
              </a:rPr>
              <a:t>）</a:t>
            </a:r>
            <a:r>
              <a:rPr lang="en-US" altLang="zh-CN" dirty="0"/>
              <a:t>=</a:t>
            </a:r>
            <a:r>
              <a:rPr lang="zh-CN" altLang="en-US" dirty="0"/>
              <a:t>（采样频率</a:t>
            </a:r>
            <a:r>
              <a:rPr lang="en-US" altLang="zh-CN" dirty="0"/>
              <a:t>KHz×</a:t>
            </a:r>
            <a:r>
              <a:rPr lang="zh-CN" altLang="en-US" dirty="0"/>
              <a:t>采样位数</a:t>
            </a:r>
            <a:r>
              <a:rPr lang="en-US" altLang="zh-CN" dirty="0"/>
              <a:t>bit×</a:t>
            </a:r>
            <a:r>
              <a:rPr lang="zh-CN" altLang="en-US" dirty="0">
                <a:solidFill>
                  <a:srgbClr val="FF0000"/>
                </a:solidFill>
              </a:rPr>
              <a:t>声道数</a:t>
            </a:r>
            <a:r>
              <a:rPr lang="en-US" altLang="zh-CN" dirty="0"/>
              <a:t>×</a:t>
            </a:r>
            <a:r>
              <a:rPr lang="zh-CN" altLang="en-US" dirty="0"/>
              <a:t>时间秒）</a:t>
            </a:r>
            <a:r>
              <a:rPr lang="en-US" altLang="zh-CN" dirty="0"/>
              <a:t>/8 </a:t>
            </a:r>
          </a:p>
          <a:p>
            <a:pPr>
              <a:spcBef>
                <a:spcPct val="50000"/>
              </a:spcBef>
              <a:buClr>
                <a:schemeClr val="tx2"/>
              </a:buClr>
              <a:buFont typeface="Wingdings" pitchFamily="2" charset="2"/>
              <a:buNone/>
            </a:pPr>
            <a:r>
              <a:rPr lang="zh-CN" altLang="en-US" dirty="0"/>
              <a:t>例：</a:t>
            </a:r>
            <a:r>
              <a:rPr lang="en-US" altLang="zh-CN" dirty="0"/>
              <a:t>CD</a:t>
            </a:r>
            <a:r>
              <a:rPr lang="zh-CN" altLang="en-US" dirty="0"/>
              <a:t>采样频率</a:t>
            </a:r>
            <a:r>
              <a:rPr lang="en-US" altLang="zh-CN" dirty="0"/>
              <a:t>44.1KHz</a:t>
            </a:r>
            <a:r>
              <a:rPr lang="zh-CN" altLang="en-US" dirty="0"/>
              <a:t>，量化位数</a:t>
            </a:r>
            <a:r>
              <a:rPr lang="en-US" altLang="zh-CN" dirty="0"/>
              <a:t>16</a:t>
            </a:r>
            <a:r>
              <a:rPr lang="zh-CN" altLang="en-US" dirty="0"/>
              <a:t>，立体声，</a:t>
            </a:r>
            <a:r>
              <a:rPr lang="en-US" altLang="zh-CN" dirty="0"/>
              <a:t>3.5</a:t>
            </a:r>
            <a:r>
              <a:rPr lang="zh-CN" altLang="en-US" dirty="0"/>
              <a:t>分钟的歌曲存储量是多少？可以无失真播出多少频率的声音？</a:t>
            </a:r>
            <a:endParaRPr lang="en-US" altLang="zh-CN" dirty="0"/>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ea typeface="宋体" pitchFamily="2" charset="-122"/>
              </a:rPr>
              <a:t>音频数字化的步骤</a:t>
            </a:r>
            <a:r>
              <a:rPr lang="en-US" altLang="zh-CN" smtClean="0">
                <a:ea typeface="宋体" pitchFamily="2" charset="-122"/>
              </a:rPr>
              <a:t>—</a:t>
            </a:r>
            <a:r>
              <a:rPr lang="zh-CN" altLang="en-US" smtClean="0">
                <a:ea typeface="宋体" pitchFamily="2" charset="-122"/>
              </a:rPr>
              <a:t>编码</a:t>
            </a:r>
          </a:p>
        </p:txBody>
      </p:sp>
      <p:sp>
        <p:nvSpPr>
          <p:cNvPr id="3" name="内容占位符 2"/>
          <p:cNvSpPr>
            <a:spLocks noGrp="1"/>
          </p:cNvSpPr>
          <p:nvPr>
            <p:ph idx="1"/>
          </p:nvPr>
        </p:nvSpPr>
        <p:spPr>
          <a:xfrm>
            <a:off x="1066800" y="1143000"/>
            <a:ext cx="7620000" cy="5000625"/>
          </a:xfrm>
        </p:spPr>
        <p:txBody>
          <a:bodyPr/>
          <a:lstStyle/>
          <a:p>
            <a:r>
              <a:rPr lang="zh-CN" altLang="en-US" sz="2800" dirty="0" smtClean="0">
                <a:ea typeface="宋体" pitchFamily="2" charset="-122"/>
              </a:rPr>
              <a:t>什么是编码？</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脉冲数字信号→计算机的数据格式</a:t>
            </a:r>
            <a:endParaRPr lang="en-US" altLang="zh-CN" sz="2400" dirty="0" smtClean="0">
              <a:latin typeface="Arial" pitchFamily="34" charset="0"/>
              <a:ea typeface="宋体" pitchFamily="2" charset="-122"/>
            </a:endParaRPr>
          </a:p>
          <a:p>
            <a:r>
              <a:rPr lang="zh-CN" altLang="en-US" sz="2800" dirty="0" smtClean="0">
                <a:ea typeface="宋体" pitchFamily="2" charset="-122"/>
              </a:rPr>
              <a:t>编码的作用</a:t>
            </a:r>
            <a:r>
              <a:rPr lang="en-US" altLang="zh-CN" sz="2800" dirty="0" smtClean="0">
                <a:ea typeface="宋体" pitchFamily="2" charset="-122"/>
              </a:rPr>
              <a:t>——</a:t>
            </a:r>
            <a:r>
              <a:rPr lang="zh-CN" altLang="en-US" sz="2800" dirty="0" smtClean="0">
                <a:ea typeface="宋体" pitchFamily="2" charset="-122"/>
              </a:rPr>
              <a:t>有效地传输和存储数据</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数据压缩</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记录离散的数据</a:t>
            </a:r>
            <a:r>
              <a:rPr lang="en-US" altLang="zh-CN" sz="2400" dirty="0" smtClean="0">
                <a:latin typeface="Arial" pitchFamily="34" charset="0"/>
                <a:ea typeface="宋体" pitchFamily="2" charset="-122"/>
              </a:rPr>
              <a:t>+</a:t>
            </a:r>
            <a:r>
              <a:rPr lang="zh-CN" altLang="en-US" sz="2400" dirty="0" smtClean="0">
                <a:latin typeface="Arial" pitchFamily="34" charset="0"/>
                <a:ea typeface="宋体" pitchFamily="2" charset="-122"/>
              </a:rPr>
              <a:t>纠错</a:t>
            </a:r>
            <a:r>
              <a:rPr lang="en-US" altLang="zh-CN" sz="2400" dirty="0" smtClean="0">
                <a:latin typeface="Arial" pitchFamily="34" charset="0"/>
                <a:ea typeface="宋体" pitchFamily="2" charset="-122"/>
              </a:rPr>
              <a:t>+</a:t>
            </a:r>
            <a:r>
              <a:rPr lang="zh-CN" altLang="en-US" sz="2400" dirty="0" smtClean="0">
                <a:latin typeface="Arial" pitchFamily="34" charset="0"/>
                <a:ea typeface="宋体" pitchFamily="2" charset="-122"/>
              </a:rPr>
              <a:t>同步</a:t>
            </a:r>
            <a:r>
              <a:rPr lang="en-US" altLang="zh-CN" sz="2400" dirty="0" smtClean="0">
                <a:latin typeface="Arial" pitchFamily="34" charset="0"/>
                <a:ea typeface="宋体" pitchFamily="2" charset="-122"/>
              </a:rPr>
              <a:t>+</a:t>
            </a:r>
            <a:r>
              <a:rPr lang="zh-CN" altLang="en-US" sz="2400" dirty="0" smtClean="0">
                <a:latin typeface="Arial" pitchFamily="34" charset="0"/>
                <a:ea typeface="宋体" pitchFamily="2" charset="-122"/>
              </a:rPr>
              <a:t>控制</a:t>
            </a:r>
            <a:endParaRPr lang="en-US" altLang="zh-CN" sz="2400" dirty="0" smtClean="0">
              <a:latin typeface="Arial" pitchFamily="34" charset="0"/>
              <a:ea typeface="宋体" pitchFamily="2" charset="-122"/>
            </a:endParaRPr>
          </a:p>
          <a:p>
            <a:r>
              <a:rPr lang="zh-CN" altLang="en-US" sz="2800" dirty="0" smtClean="0">
                <a:ea typeface="宋体" pitchFamily="2" charset="-122"/>
              </a:rPr>
              <a:t>编码性能指标？</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音频质量、数据量</a:t>
            </a:r>
            <a:r>
              <a:rPr lang="en-US" altLang="zh-CN" sz="2400" dirty="0" smtClean="0">
                <a:latin typeface="Arial" pitchFamily="34" charset="0"/>
                <a:ea typeface="宋体" pitchFamily="2" charset="-122"/>
              </a:rPr>
              <a:t>/</a:t>
            </a:r>
            <a:r>
              <a:rPr lang="zh-CN" altLang="en-US" sz="2400" dirty="0" smtClean="0">
                <a:latin typeface="Arial" pitchFamily="34" charset="0"/>
                <a:ea typeface="宋体" pitchFamily="2" charset="-122"/>
              </a:rPr>
              <a:t>压缩比、编码延时、计算复杂度</a:t>
            </a:r>
            <a:endParaRPr lang="en-US" altLang="zh-CN" sz="2400" dirty="0" smtClean="0">
              <a:latin typeface="Arial" pitchFamily="34" charset="0"/>
              <a:ea typeface="宋体" pitchFamily="2" charset="-122"/>
            </a:endParaRPr>
          </a:p>
          <a:p>
            <a:r>
              <a:rPr lang="zh-CN" altLang="en-US" dirty="0" smtClean="0">
                <a:ea typeface="宋体" pitchFamily="2" charset="-122"/>
              </a:rPr>
              <a:t>编码的基础</a:t>
            </a:r>
            <a:endParaRPr lang="en-US" altLang="zh-CN" dirty="0" smtClean="0">
              <a:ea typeface="宋体" pitchFamily="2" charset="-122"/>
            </a:endParaRPr>
          </a:p>
          <a:p>
            <a:pPr lvl="1"/>
            <a:r>
              <a:rPr lang="zh-CN" altLang="en-US" sz="2400" dirty="0" smtClean="0">
                <a:latin typeface="Arial" pitchFamily="34" charset="0"/>
                <a:ea typeface="宋体" pitchFamily="2" charset="-122"/>
              </a:rPr>
              <a:t>存在冗余</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人的听觉机理</a:t>
            </a:r>
          </a:p>
        </p:txBody>
      </p:sp>
      <p:sp>
        <p:nvSpPr>
          <p:cNvPr id="297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additive="base">
                                        <p:cTn id="13"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 calcmode="lin" valueType="num">
                                      <p:cBhvr additive="base">
                                        <p:cTn id="19"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3" end="3"/>
                                            </p:txEl>
                                          </p:spTgt>
                                        </p:tgtEl>
                                        <p:attrNameLst>
                                          <p:attrName>style.visibility</p:attrName>
                                        </p:attrNameLst>
                                      </p:cBhvr>
                                      <p:to>
                                        <p:strVal val="visible"/>
                                      </p:to>
                                    </p:set>
                                    <p:anim calcmode="lin" valueType="num">
                                      <p:cBhvr additive="base">
                                        <p:cTn id="31"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 calcmode="lin" valueType="num">
                                      <p:cBhvr additive="base">
                                        <p:cTn id="3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anim calcmode="lin" valueType="num">
                                      <p:cBhvr additive="base">
                                        <p:cTn id="43"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6" end="6"/>
                                            </p:txEl>
                                          </p:spTgt>
                                        </p:tgtEl>
                                        <p:attrNameLst>
                                          <p:attrName>style.visibility</p:attrName>
                                        </p:attrNameLst>
                                      </p:cBhvr>
                                      <p:to>
                                        <p:strVal val="visible"/>
                                      </p:to>
                                    </p:set>
                                    <p:anim calcmode="lin" valueType="num">
                                      <p:cBhvr additive="base">
                                        <p:cTn id="49"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7" end="7"/>
                                            </p:txEl>
                                          </p:spTgt>
                                        </p:tgtEl>
                                        <p:attrNameLst>
                                          <p:attrName>style.visibility</p:attrName>
                                        </p:attrNameLst>
                                      </p:cBhvr>
                                      <p:to>
                                        <p:strVal val="visible"/>
                                      </p:to>
                                    </p:set>
                                    <p:anim calcmode="lin" valueType="num">
                                      <p:cBhvr additive="base">
                                        <p:cTn id="5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8" end="8"/>
                                            </p:txEl>
                                          </p:spTgt>
                                        </p:tgtEl>
                                        <p:attrNameLst>
                                          <p:attrName>style.visibility</p:attrName>
                                        </p:attrNameLst>
                                      </p:cBhvr>
                                      <p:to>
                                        <p:strVal val="visible"/>
                                      </p:to>
                                    </p:set>
                                    <p:anim calcmode="lin" valueType="num">
                                      <p:cBhvr additive="base">
                                        <p:cTn id="6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3">
                                            <p:txEl>
                                              <p:pRg st="9" end="9"/>
                                            </p:txEl>
                                          </p:spTgt>
                                        </p:tgtEl>
                                        <p:attrNameLst>
                                          <p:attrName>style.visibility</p:attrName>
                                        </p:attrNameLst>
                                      </p:cBhvr>
                                      <p:to>
                                        <p:strVal val="visible"/>
                                      </p:to>
                                    </p:set>
                                    <p:anim calcmode="lin" valueType="num">
                                      <p:cBhvr additive="base">
                                        <p:cTn id="67"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ea typeface="宋体" pitchFamily="2" charset="-122"/>
              </a:rPr>
              <a:t>时域信息的冗余</a:t>
            </a:r>
          </a:p>
        </p:txBody>
      </p:sp>
      <p:sp>
        <p:nvSpPr>
          <p:cNvPr id="30723" name="内容占位符 2"/>
          <p:cNvSpPr>
            <a:spLocks noGrp="1"/>
          </p:cNvSpPr>
          <p:nvPr>
            <p:ph idx="1"/>
          </p:nvPr>
        </p:nvSpPr>
        <p:spPr>
          <a:xfrm>
            <a:off x="1066800" y="1071563"/>
            <a:ext cx="7620000" cy="5286375"/>
          </a:xfrm>
        </p:spPr>
        <p:txBody>
          <a:bodyPr/>
          <a:lstStyle/>
          <a:p>
            <a:r>
              <a:rPr lang="zh-CN" altLang="en-US" sz="2800" dirty="0" smtClean="0">
                <a:ea typeface="宋体" pitchFamily="2" charset="-122"/>
              </a:rPr>
              <a:t>幅度的非均匀分布</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小幅度样本出现概率高</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通话有间隙</a:t>
            </a:r>
            <a:endParaRPr lang="en-US" altLang="zh-CN" sz="2400" dirty="0" smtClean="0">
              <a:latin typeface="Arial" pitchFamily="34" charset="0"/>
              <a:ea typeface="宋体" pitchFamily="2" charset="-122"/>
            </a:endParaRPr>
          </a:p>
          <a:p>
            <a:r>
              <a:rPr lang="zh-CN" altLang="en-US" sz="2800" dirty="0" smtClean="0">
                <a:ea typeface="宋体" pitchFamily="2" charset="-122"/>
              </a:rPr>
              <a:t>样本间的相关</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采样率</a:t>
            </a:r>
            <a:r>
              <a:rPr lang="en-US" altLang="zh-CN" sz="2400" dirty="0" smtClean="0">
                <a:latin typeface="Arial" pitchFamily="34" charset="0"/>
                <a:ea typeface="宋体" pitchFamily="2" charset="-122"/>
              </a:rPr>
              <a:t>8KHz</a:t>
            </a:r>
            <a:r>
              <a:rPr lang="zh-CN" altLang="en-US" sz="2400" dirty="0" smtClean="0">
                <a:latin typeface="Arial" pitchFamily="34" charset="0"/>
                <a:ea typeface="宋体" pitchFamily="2" charset="-122"/>
              </a:rPr>
              <a:t>，相邻取样值的相关系数</a:t>
            </a:r>
            <a:r>
              <a:rPr lang="en-US" altLang="zh-CN" sz="2400" dirty="0" smtClean="0">
                <a:latin typeface="Arial" pitchFamily="34" charset="0"/>
                <a:ea typeface="宋体" pitchFamily="2" charset="-122"/>
              </a:rPr>
              <a:t>〉0.85</a:t>
            </a:r>
          </a:p>
          <a:p>
            <a:r>
              <a:rPr lang="zh-CN" altLang="en-US" sz="2800" dirty="0" smtClean="0">
                <a:ea typeface="宋体" pitchFamily="2" charset="-122"/>
              </a:rPr>
              <a:t>周期间的相关</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一定时期只有少数几个频率</a:t>
            </a:r>
            <a:endParaRPr lang="en-US" altLang="zh-CN" sz="2400" dirty="0" smtClean="0">
              <a:latin typeface="Arial" pitchFamily="34" charset="0"/>
              <a:ea typeface="宋体" pitchFamily="2" charset="-122"/>
            </a:endParaRPr>
          </a:p>
          <a:p>
            <a:r>
              <a:rPr lang="zh-CN" altLang="en-US" sz="2800" dirty="0" smtClean="0">
                <a:ea typeface="宋体" pitchFamily="2" charset="-122"/>
              </a:rPr>
              <a:t>基音之间的相关</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浊音音调间隔的波形长期重复</a:t>
            </a:r>
            <a:endParaRPr lang="en-US" altLang="zh-CN" sz="2400" dirty="0" smtClean="0">
              <a:latin typeface="Arial" pitchFamily="34" charset="0"/>
              <a:ea typeface="宋体" pitchFamily="2" charset="-122"/>
            </a:endParaRPr>
          </a:p>
          <a:p>
            <a:r>
              <a:rPr lang="zh-CN" altLang="en-US" sz="2800" dirty="0" smtClean="0">
                <a:ea typeface="宋体" pitchFamily="2" charset="-122"/>
              </a:rPr>
              <a:t>静止系数</a:t>
            </a:r>
            <a:endParaRPr lang="en-US" altLang="zh-CN" sz="2800" dirty="0" smtClean="0">
              <a:ea typeface="宋体" pitchFamily="2" charset="-122"/>
            </a:endParaRPr>
          </a:p>
          <a:p>
            <a:r>
              <a:rPr lang="zh-CN" altLang="en-US" sz="2800" dirty="0" smtClean="0">
                <a:ea typeface="宋体" pitchFamily="2" charset="-122"/>
              </a:rPr>
              <a:t>长相关函数</a:t>
            </a:r>
          </a:p>
        </p:txBody>
      </p:sp>
      <p:sp>
        <p:nvSpPr>
          <p:cNvPr id="307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30725" name="TextBox 4"/>
          <p:cNvSpPr txBox="1">
            <a:spLocks noChangeArrowheads="1"/>
          </p:cNvSpPr>
          <p:nvPr/>
        </p:nvSpPr>
        <p:spPr bwMode="auto">
          <a:xfrm>
            <a:off x="6000750" y="3929063"/>
            <a:ext cx="2928938" cy="2235200"/>
          </a:xfrm>
          <a:prstGeom prst="rect">
            <a:avLst/>
          </a:prstGeom>
          <a:noFill/>
          <a:ln w="9525">
            <a:noFill/>
            <a:miter lim="800000"/>
            <a:headEnd/>
            <a:tailEnd/>
          </a:ln>
        </p:spPr>
        <p:txBody>
          <a:bodyPr>
            <a:spAutoFit/>
          </a:bodyPr>
          <a:lstStyle/>
          <a:p>
            <a:pPr>
              <a:spcBef>
                <a:spcPct val="20000"/>
              </a:spcBef>
              <a:buClr>
                <a:schemeClr val="tx2"/>
              </a:buClr>
              <a:buFont typeface="Wingdings" pitchFamily="2" charset="2"/>
              <a:buNone/>
            </a:pPr>
            <a:r>
              <a:rPr lang="zh-CN" altLang="en-US" dirty="0" smtClean="0"/>
              <a:t>基音周期</a:t>
            </a:r>
            <a:endParaRPr lang="en-US" altLang="zh-CN" dirty="0"/>
          </a:p>
          <a:p>
            <a:pPr>
              <a:spcBef>
                <a:spcPct val="20000"/>
              </a:spcBef>
              <a:buClr>
                <a:schemeClr val="tx2"/>
              </a:buClr>
              <a:buFont typeface="Wingdings" pitchFamily="2" charset="2"/>
              <a:buNone/>
            </a:pPr>
            <a:r>
              <a:rPr lang="zh-CN" altLang="en-US" dirty="0"/>
              <a:t>男：</a:t>
            </a:r>
            <a:r>
              <a:rPr lang="en-US" altLang="zh-CN" dirty="0"/>
              <a:t>5-20ms</a:t>
            </a:r>
          </a:p>
          <a:p>
            <a:pPr>
              <a:spcBef>
                <a:spcPct val="20000"/>
              </a:spcBef>
              <a:buClr>
                <a:schemeClr val="tx2"/>
              </a:buClr>
              <a:buFont typeface="Wingdings" pitchFamily="2" charset="2"/>
              <a:buNone/>
            </a:pPr>
            <a:r>
              <a:rPr lang="zh-CN" altLang="en-US" dirty="0"/>
              <a:t>女：</a:t>
            </a:r>
            <a:r>
              <a:rPr lang="en-US" altLang="zh-CN" dirty="0"/>
              <a:t>2.5-10ms</a:t>
            </a:r>
          </a:p>
          <a:p>
            <a:pPr>
              <a:spcBef>
                <a:spcPct val="20000"/>
              </a:spcBef>
              <a:buClr>
                <a:schemeClr val="tx2"/>
              </a:buClr>
              <a:buFont typeface="Wingdings" pitchFamily="2" charset="2"/>
              <a:buNone/>
            </a:pPr>
            <a:r>
              <a:rPr lang="zh-CN" altLang="en-US" dirty="0"/>
              <a:t>浊音持续：</a:t>
            </a:r>
            <a:r>
              <a:rPr lang="en-US" altLang="zh-CN" dirty="0"/>
              <a:t>100ms</a:t>
            </a:r>
          </a:p>
          <a:p>
            <a:pPr>
              <a:spcBef>
                <a:spcPct val="20000"/>
              </a:spcBef>
              <a:buClr>
                <a:schemeClr val="tx2"/>
              </a:buClr>
              <a:buFont typeface="Wingdings" pitchFamily="2" charset="2"/>
              <a:buNone/>
            </a:pPr>
            <a:r>
              <a:rPr lang="zh-CN" altLang="en-US" dirty="0"/>
              <a:t>长相关：几十秒</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标题 1"/>
          <p:cNvSpPr>
            <a:spLocks noGrp="1"/>
          </p:cNvSpPr>
          <p:nvPr>
            <p:ph type="title"/>
          </p:nvPr>
        </p:nvSpPr>
        <p:spPr/>
        <p:txBody>
          <a:bodyPr/>
          <a:lstStyle/>
          <a:p>
            <a:r>
              <a:rPr lang="zh-CN" altLang="en-US" dirty="0" smtClean="0">
                <a:ea typeface="宋体" pitchFamily="2" charset="-122"/>
              </a:rPr>
              <a:t>频域分析</a:t>
            </a:r>
            <a:r>
              <a:rPr lang="en-US" altLang="zh-CN" dirty="0" smtClean="0">
                <a:ea typeface="宋体" pitchFamily="2" charset="-122"/>
              </a:rPr>
              <a:t>——</a:t>
            </a:r>
            <a:r>
              <a:rPr lang="zh-CN" altLang="en-US" dirty="0" smtClean="0">
                <a:ea typeface="宋体" pitchFamily="2" charset="-122"/>
              </a:rPr>
              <a:t>付立叶变换</a:t>
            </a:r>
          </a:p>
        </p:txBody>
      </p:sp>
      <p:sp>
        <p:nvSpPr>
          <p:cNvPr id="615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6146" name="Object 3"/>
          <p:cNvGraphicFramePr>
            <a:graphicFrameLocks noChangeAspect="1"/>
          </p:cNvGraphicFramePr>
          <p:nvPr/>
        </p:nvGraphicFramePr>
        <p:xfrm>
          <a:off x="817563" y="2228825"/>
          <a:ext cx="7699375" cy="1238250"/>
        </p:xfrm>
        <a:graphic>
          <a:graphicData uri="http://schemas.openxmlformats.org/presentationml/2006/ole">
            <p:oleObj spid="_x0000_s186370" name="公式" r:id="rId4" imgW="2349360" imgH="431640" progId="Equation.3">
              <p:embed/>
            </p:oleObj>
          </a:graphicData>
        </a:graphic>
      </p:graphicFrame>
      <p:graphicFrame>
        <p:nvGraphicFramePr>
          <p:cNvPr id="7" name="Object 4"/>
          <p:cNvGraphicFramePr>
            <a:graphicFrameLocks noChangeAspect="1"/>
          </p:cNvGraphicFramePr>
          <p:nvPr/>
        </p:nvGraphicFramePr>
        <p:xfrm>
          <a:off x="4860925" y="3992538"/>
          <a:ext cx="1511300" cy="1042987"/>
        </p:xfrm>
        <a:graphic>
          <a:graphicData uri="http://schemas.openxmlformats.org/presentationml/2006/ole">
            <p:oleObj spid="_x0000_s186371" name="公式" r:id="rId5" imgW="507960" imgH="393480" progId="Equation.3">
              <p:embed/>
            </p:oleObj>
          </a:graphicData>
        </a:graphic>
      </p:graphicFrame>
      <p:sp>
        <p:nvSpPr>
          <p:cNvPr id="8" name="AutoShape 6"/>
          <p:cNvSpPr>
            <a:spLocks noChangeArrowheads="1"/>
          </p:cNvSpPr>
          <p:nvPr/>
        </p:nvSpPr>
        <p:spPr bwMode="auto">
          <a:xfrm>
            <a:off x="683568" y="4149080"/>
            <a:ext cx="1066800" cy="838200"/>
          </a:xfrm>
          <a:prstGeom prst="wedgeRoundRectCallout">
            <a:avLst>
              <a:gd name="adj1" fmla="val 104463"/>
              <a:gd name="adj2" fmla="val -173917"/>
              <a:gd name="adj3" fmla="val 16667"/>
            </a:avLst>
          </a:prstGeom>
          <a:solidFill>
            <a:schemeClr val="accent1"/>
          </a:solidFill>
          <a:ln w="9525">
            <a:solidFill>
              <a:schemeClr val="tx1"/>
            </a:solidFill>
            <a:miter lim="800000"/>
            <a:headEnd/>
            <a:tailEnd/>
          </a:ln>
        </p:spPr>
        <p:txBody>
          <a:bodyPr wrap="none" anchor="ctr"/>
          <a:lstStyle/>
          <a:p>
            <a:pPr algn="ctr">
              <a:spcBef>
                <a:spcPct val="20000"/>
              </a:spcBef>
              <a:buClr>
                <a:schemeClr val="tx2"/>
              </a:buClr>
              <a:buFont typeface="Wingdings" pitchFamily="2" charset="2"/>
              <a:buNone/>
            </a:pPr>
            <a:r>
              <a:rPr kumimoji="1" lang="zh-CN" altLang="en-US">
                <a:solidFill>
                  <a:schemeClr val="bg1"/>
                </a:solidFill>
              </a:rPr>
              <a:t>直流</a:t>
            </a:r>
          </a:p>
          <a:p>
            <a:pPr algn="ctr">
              <a:spcBef>
                <a:spcPct val="20000"/>
              </a:spcBef>
              <a:buClr>
                <a:schemeClr val="tx2"/>
              </a:buClr>
              <a:buFont typeface="Wingdings" pitchFamily="2" charset="2"/>
              <a:buNone/>
            </a:pPr>
            <a:r>
              <a:rPr kumimoji="1" lang="zh-CN" altLang="en-US">
                <a:solidFill>
                  <a:schemeClr val="bg1"/>
                </a:solidFill>
              </a:rPr>
              <a:t>分量</a:t>
            </a:r>
          </a:p>
        </p:txBody>
      </p:sp>
      <p:sp>
        <p:nvSpPr>
          <p:cNvPr id="9" name="AutoShape 7"/>
          <p:cNvSpPr>
            <a:spLocks noChangeArrowheads="1"/>
          </p:cNvSpPr>
          <p:nvPr/>
        </p:nvSpPr>
        <p:spPr bwMode="auto">
          <a:xfrm>
            <a:off x="2555776" y="4077072"/>
            <a:ext cx="1600200" cy="838200"/>
          </a:xfrm>
          <a:prstGeom prst="wedgeRoundRectCallout">
            <a:avLst>
              <a:gd name="adj1" fmla="val 106142"/>
              <a:gd name="adj2" fmla="val -161698"/>
              <a:gd name="adj3" fmla="val 16667"/>
            </a:avLst>
          </a:prstGeom>
          <a:solidFill>
            <a:schemeClr val="accent1"/>
          </a:solidFill>
          <a:ln w="9525">
            <a:solidFill>
              <a:schemeClr val="tx1"/>
            </a:solidFill>
            <a:miter lim="800000"/>
            <a:headEnd/>
            <a:tailEnd/>
          </a:ln>
        </p:spPr>
        <p:txBody>
          <a:bodyPr wrap="none" anchor="ctr"/>
          <a:lstStyle/>
          <a:p>
            <a:pPr algn="ctr">
              <a:spcBef>
                <a:spcPct val="20000"/>
              </a:spcBef>
              <a:buClr>
                <a:schemeClr val="tx2"/>
              </a:buClr>
              <a:buFont typeface="Wingdings" pitchFamily="2" charset="2"/>
              <a:buNone/>
            </a:pPr>
            <a:r>
              <a:rPr kumimoji="1" lang="zh-CN" altLang="en-US" dirty="0">
                <a:solidFill>
                  <a:schemeClr val="bg1"/>
                </a:solidFill>
              </a:rPr>
              <a:t>基波分量</a:t>
            </a:r>
          </a:p>
          <a:p>
            <a:pPr algn="ctr">
              <a:spcBef>
                <a:spcPct val="20000"/>
              </a:spcBef>
              <a:buClr>
                <a:schemeClr val="tx2"/>
              </a:buClr>
              <a:buFont typeface="Wingdings" pitchFamily="2" charset="2"/>
              <a:buNone/>
            </a:pPr>
            <a:r>
              <a:rPr kumimoji="1" lang="en-US" altLang="zh-CN" dirty="0">
                <a:solidFill>
                  <a:schemeClr val="bg1"/>
                </a:solidFill>
              </a:rPr>
              <a:t>n =1</a:t>
            </a:r>
          </a:p>
        </p:txBody>
      </p:sp>
      <p:sp>
        <p:nvSpPr>
          <p:cNvPr id="10" name="AutoShape 8"/>
          <p:cNvSpPr>
            <a:spLocks noChangeArrowheads="1"/>
          </p:cNvSpPr>
          <p:nvPr/>
        </p:nvSpPr>
        <p:spPr bwMode="auto">
          <a:xfrm>
            <a:off x="6948264" y="4149080"/>
            <a:ext cx="1752600" cy="762000"/>
          </a:xfrm>
          <a:prstGeom prst="wedgeRoundRectCallout">
            <a:avLst>
              <a:gd name="adj1" fmla="val -3532"/>
              <a:gd name="adj2" fmla="val -185483"/>
              <a:gd name="adj3" fmla="val 16667"/>
            </a:avLst>
          </a:prstGeom>
          <a:solidFill>
            <a:schemeClr val="accent1"/>
          </a:solidFill>
          <a:ln w="9525">
            <a:solidFill>
              <a:schemeClr val="tx1"/>
            </a:solidFill>
            <a:miter lim="800000"/>
            <a:headEnd/>
            <a:tailEnd/>
          </a:ln>
        </p:spPr>
        <p:txBody>
          <a:bodyPr wrap="none" anchor="ctr"/>
          <a:lstStyle/>
          <a:p>
            <a:pPr algn="ctr">
              <a:spcBef>
                <a:spcPct val="20000"/>
              </a:spcBef>
              <a:buClr>
                <a:schemeClr val="tx2"/>
              </a:buClr>
              <a:buFont typeface="Wingdings" pitchFamily="2" charset="2"/>
              <a:buNone/>
            </a:pPr>
            <a:r>
              <a:rPr kumimoji="1" lang="en-US" altLang="zh-CN"/>
              <a:t>  </a:t>
            </a:r>
            <a:r>
              <a:rPr kumimoji="1" lang="zh-CN" altLang="en-US">
                <a:solidFill>
                  <a:schemeClr val="bg1"/>
                </a:solidFill>
              </a:rPr>
              <a:t>谐波分量</a:t>
            </a:r>
          </a:p>
          <a:p>
            <a:pPr algn="ctr">
              <a:spcBef>
                <a:spcPct val="20000"/>
              </a:spcBef>
              <a:buClr>
                <a:schemeClr val="tx2"/>
              </a:buClr>
              <a:buFont typeface="Wingdings" pitchFamily="2" charset="2"/>
              <a:buNone/>
            </a:pPr>
            <a:r>
              <a:rPr kumimoji="1" lang="en-US" altLang="zh-CN">
                <a:solidFill>
                  <a:schemeClr val="bg1"/>
                </a:solidFill>
              </a:rPr>
              <a:t>n&gt;1</a:t>
            </a:r>
          </a:p>
        </p:txBody>
      </p:sp>
      <p:sp>
        <p:nvSpPr>
          <p:cNvPr id="6154" name="TextBox 10"/>
          <p:cNvSpPr txBox="1">
            <a:spLocks noChangeArrowheads="1"/>
          </p:cNvSpPr>
          <p:nvPr/>
        </p:nvSpPr>
        <p:spPr bwMode="auto">
          <a:xfrm>
            <a:off x="611560" y="5157192"/>
            <a:ext cx="8358188" cy="461665"/>
          </a:xfrm>
          <a:prstGeom prst="rect">
            <a:avLst/>
          </a:prstGeom>
          <a:noFill/>
          <a:ln w="9525">
            <a:noFill/>
            <a:miter lim="800000"/>
            <a:headEnd/>
            <a:tailEnd/>
          </a:ln>
        </p:spPr>
        <p:txBody>
          <a:bodyPr wrap="square">
            <a:spAutoFit/>
          </a:bodyPr>
          <a:lstStyle/>
          <a:p>
            <a:pPr>
              <a:spcBef>
                <a:spcPct val="20000"/>
              </a:spcBef>
              <a:buClr>
                <a:schemeClr val="tx2"/>
              </a:buClr>
              <a:buFont typeface="Wingdings" pitchFamily="2" charset="2"/>
              <a:buNone/>
            </a:pPr>
            <a:r>
              <a:rPr lang="zh-CN" altLang="en-US" dirty="0" smtClean="0"/>
              <a:t>将同频率项合并，周期信号可以表示成另</a:t>
            </a:r>
            <a:r>
              <a:rPr lang="zh-CN" altLang="en-US" dirty="0"/>
              <a:t>一种</a:t>
            </a:r>
            <a:r>
              <a:rPr lang="zh-CN" altLang="en-US" dirty="0" smtClean="0"/>
              <a:t>三角函数形式</a:t>
            </a:r>
            <a:endParaRPr lang="zh-CN" altLang="en-US" dirty="0"/>
          </a:p>
        </p:txBody>
      </p:sp>
      <p:graphicFrame>
        <p:nvGraphicFramePr>
          <p:cNvPr id="6148" name="Object 5"/>
          <p:cNvGraphicFramePr>
            <a:graphicFrameLocks noChangeAspect="1"/>
          </p:cNvGraphicFramePr>
          <p:nvPr/>
        </p:nvGraphicFramePr>
        <p:xfrm>
          <a:off x="928688" y="5524648"/>
          <a:ext cx="7285037" cy="928688"/>
        </p:xfrm>
        <a:graphic>
          <a:graphicData uri="http://schemas.openxmlformats.org/presentationml/2006/ole">
            <p:oleObj spid="_x0000_s186372" name="公式" r:id="rId6" imgW="1930320" imgH="431640" progId="Equation.3">
              <p:embed/>
            </p:oleObj>
          </a:graphicData>
        </a:graphic>
      </p:graphicFrame>
      <p:sp>
        <p:nvSpPr>
          <p:cNvPr id="11" name="TextBox 10"/>
          <p:cNvSpPr txBox="1"/>
          <p:nvPr/>
        </p:nvSpPr>
        <p:spPr>
          <a:xfrm>
            <a:off x="827584" y="1340768"/>
            <a:ext cx="8149988" cy="830997"/>
          </a:xfrm>
          <a:prstGeom prst="rect">
            <a:avLst/>
          </a:prstGeom>
          <a:noFill/>
        </p:spPr>
        <p:txBody>
          <a:bodyPr wrap="square" rtlCol="0">
            <a:spAutoFit/>
          </a:bodyPr>
          <a:lstStyle/>
          <a:p>
            <a:r>
              <a:rPr lang="zh-CN" altLang="en-US" dirty="0" smtClean="0"/>
              <a:t>若函数</a:t>
            </a:r>
            <a:r>
              <a:rPr lang="en-US" altLang="zh-CN" dirty="0" smtClean="0"/>
              <a:t>f(t)</a:t>
            </a:r>
            <a:r>
              <a:rPr lang="zh-CN" altLang="en-US" dirty="0" smtClean="0"/>
              <a:t>以</a:t>
            </a:r>
            <a:r>
              <a:rPr lang="en-US" altLang="zh-CN" dirty="0" smtClean="0"/>
              <a:t>T</a:t>
            </a:r>
            <a:r>
              <a:rPr lang="zh-CN" altLang="en-US" dirty="0" smtClean="0"/>
              <a:t>为周期，在</a:t>
            </a:r>
            <a:r>
              <a:rPr lang="en-US" altLang="zh-CN" dirty="0" smtClean="0"/>
              <a:t>[-T/2</a:t>
            </a:r>
            <a:r>
              <a:rPr lang="zh-CN" altLang="en-US" dirty="0" smtClean="0"/>
              <a:t>，</a:t>
            </a:r>
            <a:r>
              <a:rPr lang="en-US" altLang="zh-CN" dirty="0" smtClean="0"/>
              <a:t>T/2]</a:t>
            </a:r>
            <a:r>
              <a:rPr lang="zh-CN" altLang="en-US" dirty="0" smtClean="0"/>
              <a:t>上绝对可积，则</a:t>
            </a:r>
            <a:r>
              <a:rPr lang="en-US" altLang="zh-CN" dirty="0" smtClean="0"/>
              <a:t>f(t)</a:t>
            </a:r>
            <a:r>
              <a:rPr lang="zh-CN" altLang="en-US" dirty="0" smtClean="0"/>
              <a:t>可展成付立叶级数的形式</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10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ircle(in)">
                                      <p:cBhvr>
                                        <p:cTn id="12" dur="10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16"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ircle(in)">
                                      <p:cBhvr>
                                        <p:cTn id="17" dur="10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16"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ircle(in)">
                                      <p:cBhvr>
                                        <p:cTn id="22"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p:txBody>
          <a:bodyPr/>
          <a:lstStyle/>
          <a:p>
            <a:r>
              <a:rPr lang="zh-CN" altLang="en-US" smtClean="0">
                <a:ea typeface="宋体" pitchFamily="2" charset="-122"/>
              </a:rPr>
              <a:t>频域信息的冗余</a:t>
            </a:r>
          </a:p>
        </p:txBody>
      </p:sp>
      <p:sp>
        <p:nvSpPr>
          <p:cNvPr id="32771" name="内容占位符 2"/>
          <p:cNvSpPr>
            <a:spLocks noGrp="1"/>
          </p:cNvSpPr>
          <p:nvPr>
            <p:ph idx="1"/>
          </p:nvPr>
        </p:nvSpPr>
        <p:spPr/>
        <p:txBody>
          <a:bodyPr/>
          <a:lstStyle/>
          <a:p>
            <a:r>
              <a:rPr lang="zh-CN" altLang="en-US" dirty="0" smtClean="0">
                <a:ea typeface="宋体" pitchFamily="2" charset="-122"/>
              </a:rPr>
              <a:t>非均匀的长时功率谱密度</a:t>
            </a:r>
            <a:endParaRPr lang="en-US" altLang="zh-CN" dirty="0" smtClean="0">
              <a:ea typeface="宋体" pitchFamily="2" charset="-122"/>
            </a:endParaRPr>
          </a:p>
          <a:p>
            <a:pPr lvl="1"/>
            <a:r>
              <a:rPr lang="zh-CN" altLang="en-US" dirty="0" smtClean="0">
                <a:latin typeface="Arial" pitchFamily="34" charset="0"/>
                <a:ea typeface="宋体" pitchFamily="2" charset="-122"/>
              </a:rPr>
              <a:t>功率谱呈现强烈的非平坦性</a:t>
            </a:r>
            <a:endParaRPr lang="en-US" altLang="zh-CN" dirty="0" smtClean="0">
              <a:latin typeface="Arial" pitchFamily="34" charset="0"/>
              <a:ea typeface="宋体" pitchFamily="2" charset="-122"/>
            </a:endParaRPr>
          </a:p>
          <a:p>
            <a:pPr lvl="1"/>
            <a:r>
              <a:rPr lang="zh-CN" altLang="en-US" dirty="0" smtClean="0">
                <a:latin typeface="Arial" pitchFamily="34" charset="0"/>
                <a:ea typeface="宋体" pitchFamily="2" charset="-122"/>
              </a:rPr>
              <a:t>高频能量低←</a:t>
            </a:r>
            <a:r>
              <a:rPr lang="en-US" altLang="zh-CN" dirty="0" smtClean="0">
                <a:latin typeface="Arial" pitchFamily="34" charset="0"/>
                <a:ea typeface="宋体" pitchFamily="2" charset="-122"/>
                <a:sym typeface="Wingdings" pitchFamily="2" charset="2"/>
              </a:rPr>
              <a:t>→</a:t>
            </a:r>
            <a:r>
              <a:rPr lang="zh-CN" altLang="en-US" dirty="0" smtClean="0">
                <a:latin typeface="Arial" pitchFamily="34" charset="0"/>
                <a:ea typeface="宋体" pitchFamily="2" charset="-122"/>
                <a:sym typeface="Wingdings" pitchFamily="2" charset="2"/>
              </a:rPr>
              <a:t>时域上相邻样本间的相关性</a:t>
            </a:r>
            <a:endParaRPr lang="en-US" altLang="zh-CN" dirty="0" smtClean="0">
              <a:latin typeface="Arial" pitchFamily="34" charset="0"/>
              <a:ea typeface="宋体" pitchFamily="2" charset="-122"/>
            </a:endParaRPr>
          </a:p>
          <a:p>
            <a:r>
              <a:rPr lang="zh-CN" altLang="en-US" dirty="0" smtClean="0">
                <a:ea typeface="宋体" pitchFamily="2" charset="-122"/>
              </a:rPr>
              <a:t>语音特有的短时功率谱密度</a:t>
            </a:r>
            <a:endParaRPr lang="en-US" altLang="zh-CN" dirty="0" smtClean="0">
              <a:ea typeface="宋体" pitchFamily="2" charset="-122"/>
            </a:endParaRPr>
          </a:p>
          <a:p>
            <a:pPr lvl="1"/>
            <a:r>
              <a:rPr lang="zh-CN" altLang="en-US" dirty="0" smtClean="0">
                <a:latin typeface="Arial" pitchFamily="34" charset="0"/>
                <a:ea typeface="宋体" pitchFamily="2" charset="-122"/>
              </a:rPr>
              <a:t>某些频率上有峰值，不止一个，最主要的是第一个和第二个</a:t>
            </a:r>
            <a:endParaRPr lang="en-US" altLang="zh-CN" dirty="0" smtClean="0">
              <a:latin typeface="Arial" pitchFamily="34" charset="0"/>
              <a:ea typeface="宋体" pitchFamily="2" charset="-122"/>
            </a:endParaRPr>
          </a:p>
          <a:p>
            <a:pPr lvl="1"/>
            <a:r>
              <a:rPr lang="zh-CN" altLang="en-US" dirty="0" smtClean="0">
                <a:latin typeface="Arial" pitchFamily="34" charset="0"/>
                <a:ea typeface="宋体" pitchFamily="2" charset="-122"/>
              </a:rPr>
              <a:t>功率谱的细节以基音频率为基础</a:t>
            </a:r>
          </a:p>
        </p:txBody>
      </p:sp>
      <p:sp>
        <p:nvSpPr>
          <p:cNvPr id="327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人的听觉感知机理</a:t>
            </a:r>
            <a:endParaRPr lang="zh-CN" altLang="en-US" dirty="0"/>
          </a:p>
        </p:txBody>
      </p:sp>
      <p:sp>
        <p:nvSpPr>
          <p:cNvPr id="3" name="内容占位符 2"/>
          <p:cNvSpPr>
            <a:spLocks noGrp="1"/>
          </p:cNvSpPr>
          <p:nvPr>
            <p:ph idx="1"/>
          </p:nvPr>
        </p:nvSpPr>
        <p:spPr/>
        <p:txBody>
          <a:bodyPr/>
          <a:lstStyle/>
          <a:p>
            <a:r>
              <a:rPr lang="zh-CN" altLang="en-US" dirty="0" smtClean="0"/>
              <a:t>人的听觉具有屏蔽效应</a:t>
            </a:r>
            <a:endParaRPr lang="en-US" altLang="zh-CN" dirty="0" smtClean="0"/>
          </a:p>
          <a:p>
            <a:pPr lvl="1"/>
            <a:r>
              <a:rPr lang="zh-CN" altLang="en-US" dirty="0" smtClean="0"/>
              <a:t>时域掩蔽（异时掩蔽）</a:t>
            </a:r>
            <a:endParaRPr lang="en-US" altLang="zh-CN" dirty="0" smtClean="0"/>
          </a:p>
          <a:p>
            <a:pPr lvl="1"/>
            <a:r>
              <a:rPr lang="zh-CN" altLang="en-US" dirty="0" smtClean="0"/>
              <a:t>频域掩蔽（同时掩蔽）</a:t>
            </a:r>
            <a:endParaRPr lang="en-US" altLang="zh-CN" dirty="0" smtClean="0"/>
          </a:p>
          <a:p>
            <a:r>
              <a:rPr lang="zh-CN" altLang="en-US" dirty="0" smtClean="0"/>
              <a:t>人耳对不同频段的声音的敏感程度不同</a:t>
            </a:r>
            <a:endParaRPr lang="en-US" altLang="zh-CN" dirty="0" smtClean="0"/>
          </a:p>
          <a:p>
            <a:pPr lvl="1"/>
            <a:r>
              <a:rPr lang="en-US" altLang="zh-CN" dirty="0" smtClean="0"/>
              <a:t>3-5kHz</a:t>
            </a:r>
            <a:r>
              <a:rPr lang="zh-CN" altLang="en-US" dirty="0" smtClean="0"/>
              <a:t>最敏感</a:t>
            </a:r>
            <a:endParaRPr lang="en-US" altLang="zh-CN" dirty="0" smtClean="0"/>
          </a:p>
          <a:p>
            <a:pPr lvl="1"/>
            <a:r>
              <a:rPr lang="zh-CN" altLang="zh-CN" dirty="0" smtClean="0"/>
              <a:t>人说话的声音频率通常为</a:t>
            </a:r>
            <a:r>
              <a:rPr lang="en-US" altLang="zh-CN" dirty="0" smtClean="0"/>
              <a:t>300Hz</a:t>
            </a:r>
            <a:r>
              <a:rPr lang="zh-CN" altLang="zh-CN" dirty="0" smtClean="0"/>
              <a:t>～</a:t>
            </a:r>
            <a:r>
              <a:rPr lang="en-US" altLang="zh-CN" dirty="0" smtClean="0"/>
              <a:t>3000 Hz</a:t>
            </a:r>
            <a:r>
              <a:rPr lang="zh-CN" altLang="zh-CN" dirty="0" smtClean="0"/>
              <a:t>（带宽约</a:t>
            </a:r>
            <a:r>
              <a:rPr lang="en-US" altLang="zh-CN" dirty="0" smtClean="0"/>
              <a:t>3kHz</a:t>
            </a:r>
            <a:r>
              <a:rPr lang="zh-CN" altLang="zh-CN" dirty="0" smtClean="0"/>
              <a:t>）</a:t>
            </a:r>
            <a:r>
              <a:rPr lang="zh-CN" altLang="en-US" dirty="0" smtClean="0"/>
              <a:t>，</a:t>
            </a:r>
            <a:r>
              <a:rPr lang="zh-CN" altLang="zh-CN" dirty="0" smtClean="0"/>
              <a:t>与近</a:t>
            </a:r>
            <a:r>
              <a:rPr lang="en-US" altLang="zh-CN" dirty="0" smtClean="0"/>
              <a:t>2</a:t>
            </a:r>
            <a:r>
              <a:rPr lang="zh-CN" altLang="zh-CN" dirty="0" smtClean="0"/>
              <a:t>万赫兹的宽带听觉相比，语音是一种窄带的声音</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zh-CN" altLang="en-US" smtClean="0">
                <a:ea typeface="宋体" pitchFamily="2" charset="-122"/>
              </a:rPr>
              <a:t>音频编码分类</a:t>
            </a:r>
          </a:p>
        </p:txBody>
      </p:sp>
      <p:sp>
        <p:nvSpPr>
          <p:cNvPr id="36867" name="内容占位符 2"/>
          <p:cNvSpPr>
            <a:spLocks noGrp="1"/>
          </p:cNvSpPr>
          <p:nvPr>
            <p:ph idx="1"/>
          </p:nvPr>
        </p:nvSpPr>
        <p:spPr>
          <a:xfrm>
            <a:off x="467544" y="1268760"/>
            <a:ext cx="8352928" cy="4824536"/>
          </a:xfrm>
        </p:spPr>
        <p:txBody>
          <a:bodyPr/>
          <a:lstStyle/>
          <a:p>
            <a:r>
              <a:rPr lang="zh-CN" altLang="en-US" sz="2800" dirty="0" smtClean="0">
                <a:ea typeface="宋体" pitchFamily="2" charset="-122"/>
              </a:rPr>
              <a:t>波形编译码器</a:t>
            </a:r>
            <a:endParaRPr lang="en-US" altLang="zh-CN" sz="2800" dirty="0" smtClean="0">
              <a:ea typeface="宋体" pitchFamily="2" charset="-122"/>
            </a:endParaRPr>
          </a:p>
          <a:p>
            <a:pPr lvl="1"/>
            <a:r>
              <a:rPr lang="zh-CN" altLang="zh-CN" sz="2400" dirty="0" smtClean="0"/>
              <a:t>不利用生成话音信号的任何知识而产生一种重构信号</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复杂度低，数据率较高，在</a:t>
            </a:r>
            <a:r>
              <a:rPr lang="en-US" altLang="zh-CN" sz="2400" dirty="0" smtClean="0">
                <a:latin typeface="Arial" pitchFamily="34" charset="0"/>
                <a:ea typeface="宋体" pitchFamily="2" charset="-122"/>
              </a:rPr>
              <a:t>16kb/s</a:t>
            </a:r>
            <a:r>
              <a:rPr lang="zh-CN" altLang="en-US" sz="2400" dirty="0" smtClean="0">
                <a:latin typeface="Arial" pitchFamily="34" charset="0"/>
                <a:ea typeface="宋体" pitchFamily="2" charset="-122"/>
              </a:rPr>
              <a:t>以上，话音质量高</a:t>
            </a:r>
            <a:endParaRPr lang="en-US" altLang="zh-CN" sz="2400" dirty="0" smtClean="0">
              <a:latin typeface="Arial" pitchFamily="34" charset="0"/>
              <a:ea typeface="宋体" pitchFamily="2" charset="-122"/>
            </a:endParaRPr>
          </a:p>
          <a:p>
            <a:r>
              <a:rPr lang="zh-CN" altLang="en-US" sz="2800" dirty="0" smtClean="0">
                <a:ea typeface="宋体" pitchFamily="2" charset="-122"/>
              </a:rPr>
              <a:t>音源</a:t>
            </a:r>
            <a:r>
              <a:rPr lang="en-US" altLang="zh-CN" sz="2800" dirty="0" smtClean="0">
                <a:ea typeface="宋体" pitchFamily="2" charset="-122"/>
              </a:rPr>
              <a:t>/</a:t>
            </a:r>
            <a:r>
              <a:rPr lang="zh-CN" altLang="en-US" sz="2800" dirty="0" smtClean="0">
                <a:ea typeface="宋体" pitchFamily="2" charset="-122"/>
              </a:rPr>
              <a:t>参数编译码器</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从波形信号中提取生成话音的参数，通过参数重构话音</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数据率低，在</a:t>
            </a:r>
            <a:r>
              <a:rPr lang="en-US" altLang="zh-CN" sz="2400" dirty="0" smtClean="0">
                <a:latin typeface="Arial" pitchFamily="34" charset="0"/>
                <a:ea typeface="宋体" pitchFamily="2" charset="-122"/>
              </a:rPr>
              <a:t>2.4kb/s</a:t>
            </a:r>
            <a:r>
              <a:rPr lang="zh-CN" altLang="en-US" sz="2400" dirty="0" smtClean="0">
                <a:latin typeface="Arial" pitchFamily="34" charset="0"/>
                <a:ea typeface="宋体" pitchFamily="2" charset="-122"/>
              </a:rPr>
              <a:t>左右</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还原原信号的质量较差，保密性好，用于军事上</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受话音生成模型的限制，增加数据率不能改善话音质量</a:t>
            </a:r>
            <a:endParaRPr lang="en-US" altLang="zh-CN" sz="2400" dirty="0" smtClean="0">
              <a:latin typeface="Arial" pitchFamily="34" charset="0"/>
              <a:ea typeface="宋体" pitchFamily="2" charset="-122"/>
            </a:endParaRPr>
          </a:p>
          <a:p>
            <a:r>
              <a:rPr lang="zh-CN" altLang="en-US" sz="2800" dirty="0" smtClean="0">
                <a:ea typeface="宋体" pitchFamily="2" charset="-122"/>
              </a:rPr>
              <a:t>混合编译码器</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在较低码率上得到较高的品质</a:t>
            </a:r>
            <a:endParaRPr lang="en-US" altLang="zh-CN" sz="2400" dirty="0" smtClean="0">
              <a:latin typeface="Arial" pitchFamily="34" charset="0"/>
              <a:ea typeface="宋体" pitchFamily="2" charset="-122"/>
            </a:endParaRPr>
          </a:p>
        </p:txBody>
      </p:sp>
      <p:sp>
        <p:nvSpPr>
          <p:cNvPr id="368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普通编译码器的音质与数据率</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1" descr="ch3_5"/>
          <p:cNvPicPr>
            <a:picLocks noChangeAspect="1" noChangeArrowheads="1"/>
          </p:cNvPicPr>
          <p:nvPr/>
        </p:nvPicPr>
        <p:blipFill>
          <a:blip r:embed="rId2" cstate="print"/>
          <a:srcRect/>
          <a:stretch>
            <a:fillRect/>
          </a:stretch>
        </p:blipFill>
        <p:spPr bwMode="auto">
          <a:xfrm>
            <a:off x="1691680" y="1628800"/>
            <a:ext cx="5976664" cy="4415412"/>
          </a:xfrm>
          <a:prstGeom prst="rect">
            <a:avLst/>
          </a:prstGeom>
          <a:noFill/>
          <a:ln w="9525">
            <a:noFill/>
            <a:miter lim="800000"/>
            <a:headEnd/>
            <a:tailEnd/>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en-US" altLang="zh-CN" smtClean="0">
                <a:ea typeface="宋体" pitchFamily="2" charset="-122"/>
              </a:rPr>
              <a:t>PCM</a:t>
            </a:r>
            <a:r>
              <a:rPr lang="zh-CN" altLang="en-US" smtClean="0">
                <a:ea typeface="宋体" pitchFamily="2" charset="-122"/>
              </a:rPr>
              <a:t>（脉冲编码调制）示意图</a:t>
            </a:r>
          </a:p>
        </p:txBody>
      </p:sp>
      <p:sp>
        <p:nvSpPr>
          <p:cNvPr id="4198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41988" name="Picture 5" descr="pcm.GIF (2832 bytes)"/>
          <p:cNvPicPr>
            <a:picLocks noChangeAspect="1" noChangeArrowheads="1"/>
          </p:cNvPicPr>
          <p:nvPr/>
        </p:nvPicPr>
        <p:blipFill>
          <a:blip r:embed="rId2" r:link="rId3" cstate="print">
            <a:lum contrast="30000"/>
            <a:grayscl/>
          </a:blip>
          <a:srcRect/>
          <a:stretch>
            <a:fillRect/>
          </a:stretch>
        </p:blipFill>
        <p:spPr bwMode="auto">
          <a:xfrm>
            <a:off x="1023938" y="1143000"/>
            <a:ext cx="5976937" cy="2574925"/>
          </a:xfrm>
          <a:prstGeom prst="rect">
            <a:avLst/>
          </a:prstGeom>
          <a:noFill/>
          <a:ln w="9525">
            <a:noFill/>
            <a:miter lim="800000"/>
            <a:headEnd/>
            <a:tailEnd/>
          </a:ln>
        </p:spPr>
      </p:pic>
      <p:pic>
        <p:nvPicPr>
          <p:cNvPr id="41989" name="Picture 6" descr="理解PCM、DPCM、APCM、ADPCM - chris - chris的博客"/>
          <p:cNvPicPr>
            <a:picLocks noChangeAspect="1" noChangeArrowheads="1"/>
          </p:cNvPicPr>
          <p:nvPr/>
        </p:nvPicPr>
        <p:blipFill>
          <a:blip r:embed="rId4" cstate="print"/>
          <a:srcRect/>
          <a:stretch>
            <a:fillRect/>
          </a:stretch>
        </p:blipFill>
        <p:spPr bwMode="auto">
          <a:xfrm>
            <a:off x="1143000" y="3857625"/>
            <a:ext cx="3143250" cy="2363788"/>
          </a:xfrm>
          <a:prstGeom prst="rect">
            <a:avLst/>
          </a:prstGeom>
          <a:noFill/>
          <a:ln w="9525">
            <a:noFill/>
            <a:miter lim="800000"/>
            <a:headEnd/>
            <a:tailEnd/>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en-US" altLang="zh-CN" smtClean="0">
                <a:ea typeface="宋体" pitchFamily="2" charset="-122"/>
              </a:rPr>
              <a:t>PCM</a:t>
            </a:r>
            <a:r>
              <a:rPr lang="zh-CN" altLang="en-US" smtClean="0">
                <a:ea typeface="宋体" pitchFamily="2" charset="-122"/>
              </a:rPr>
              <a:t>通信系统原理图</a:t>
            </a:r>
          </a:p>
        </p:txBody>
      </p:sp>
      <p:sp>
        <p:nvSpPr>
          <p:cNvPr id="4301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43012" name="Picture 4"/>
          <p:cNvPicPr>
            <a:picLocks noChangeAspect="1" noChangeArrowheads="1"/>
          </p:cNvPicPr>
          <p:nvPr/>
        </p:nvPicPr>
        <p:blipFill>
          <a:blip r:embed="rId2" cstate="print"/>
          <a:srcRect/>
          <a:stretch>
            <a:fillRect/>
          </a:stretch>
        </p:blipFill>
        <p:spPr bwMode="auto">
          <a:xfrm>
            <a:off x="468313" y="1987550"/>
            <a:ext cx="8058150" cy="2941638"/>
          </a:xfrm>
          <a:prstGeom prst="rect">
            <a:avLst/>
          </a:prstGeom>
          <a:noFill/>
          <a:ln w="9525">
            <a:noFill/>
            <a:miter lim="800000"/>
            <a:headEnd/>
            <a:tailEnd/>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en-US" altLang="zh-CN" smtClean="0">
                <a:ea typeface="宋体" pitchFamily="2" charset="-122"/>
              </a:rPr>
              <a:t>PCM</a:t>
            </a:r>
            <a:r>
              <a:rPr lang="zh-CN" altLang="en-US" smtClean="0">
                <a:ea typeface="宋体" pitchFamily="2" charset="-122"/>
              </a:rPr>
              <a:t>信号形成过程示意图</a:t>
            </a:r>
          </a:p>
        </p:txBody>
      </p:sp>
      <p:sp>
        <p:nvSpPr>
          <p:cNvPr id="4505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45060" name="Picture 4"/>
          <p:cNvPicPr>
            <a:picLocks noChangeAspect="1" noChangeArrowheads="1"/>
          </p:cNvPicPr>
          <p:nvPr/>
        </p:nvPicPr>
        <p:blipFill>
          <a:blip r:embed="rId2" cstate="print"/>
          <a:srcRect/>
          <a:stretch>
            <a:fillRect/>
          </a:stretch>
        </p:blipFill>
        <p:spPr bwMode="auto">
          <a:xfrm>
            <a:off x="1000125" y="1214438"/>
            <a:ext cx="6769100" cy="4664075"/>
          </a:xfrm>
          <a:prstGeom prst="rect">
            <a:avLst/>
          </a:prstGeom>
          <a:noFill/>
          <a:ln w="9525">
            <a:noFill/>
            <a:miter lim="800000"/>
            <a:headEnd/>
            <a:tailEnd/>
          </a:ln>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en-US" altLang="zh-CN" dirty="0" smtClean="0">
                <a:ea typeface="宋体" pitchFamily="2" charset="-122"/>
              </a:rPr>
              <a:t>PCM</a:t>
            </a:r>
            <a:r>
              <a:rPr lang="zh-CN" altLang="en-US" dirty="0" smtClean="0">
                <a:ea typeface="宋体" pitchFamily="2" charset="-122"/>
              </a:rPr>
              <a:t>编码举例</a:t>
            </a:r>
          </a:p>
        </p:txBody>
      </p:sp>
      <p:sp>
        <p:nvSpPr>
          <p:cNvPr id="440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 name="Picture 4"/>
          <p:cNvPicPr>
            <a:picLocks noGrp="1" noChangeAspect="1" noChangeArrowheads="1"/>
          </p:cNvPicPr>
          <p:nvPr>
            <p:ph idx="1"/>
          </p:nvPr>
        </p:nvPicPr>
        <p:blipFill>
          <a:blip r:embed="rId3" cstate="print"/>
          <a:srcRect/>
          <a:stretch>
            <a:fillRect/>
          </a:stretch>
        </p:blipFill>
        <p:spPr>
          <a:xfrm>
            <a:off x="468313" y="1628775"/>
            <a:ext cx="4751387" cy="4387850"/>
          </a:xfrm>
          <a:noFill/>
        </p:spPr>
      </p:pic>
      <p:sp>
        <p:nvSpPr>
          <p:cNvPr id="6" name="Rectangle 8"/>
          <p:cNvSpPr>
            <a:spLocks noChangeArrowheads="1"/>
          </p:cNvSpPr>
          <p:nvPr/>
        </p:nvSpPr>
        <p:spPr bwMode="auto">
          <a:xfrm>
            <a:off x="4644008" y="1871626"/>
            <a:ext cx="4176142" cy="2308324"/>
          </a:xfrm>
          <a:prstGeom prst="rect">
            <a:avLst/>
          </a:prstGeom>
          <a:noFill/>
          <a:ln w="9525">
            <a:noFill/>
            <a:miter lim="800000"/>
            <a:headEnd/>
            <a:tailEnd/>
          </a:ln>
        </p:spPr>
        <p:txBody>
          <a:bodyPr wrap="square" anchor="ctr">
            <a:spAutoFit/>
          </a:bodyPr>
          <a:lstStyle/>
          <a:p>
            <a:pPr indent="266700"/>
            <a:r>
              <a:rPr lang="zh-CN" altLang="en-US" sz="1800" dirty="0" smtClean="0"/>
              <a:t>采样：对于</a:t>
            </a:r>
            <a:r>
              <a:rPr lang="en-US" altLang="zh-CN" sz="1800" dirty="0" smtClean="0"/>
              <a:t>4 </a:t>
            </a:r>
            <a:r>
              <a:rPr lang="en-US" altLang="zh-CN" sz="1800" dirty="0"/>
              <a:t>kHz</a:t>
            </a:r>
            <a:r>
              <a:rPr lang="zh-CN" altLang="en-US" sz="1800" dirty="0" smtClean="0"/>
              <a:t>的模拟音频信号，采样频率和采样周期？</a:t>
            </a:r>
            <a:endParaRPr lang="zh-CN" altLang="en-US" sz="1800" dirty="0"/>
          </a:p>
          <a:p>
            <a:pPr indent="266700"/>
            <a:r>
              <a:rPr lang="zh-CN" altLang="en-US" sz="1800" dirty="0" smtClean="0"/>
              <a:t>量化：</a:t>
            </a:r>
            <a:r>
              <a:rPr lang="en-US" altLang="zh-CN" sz="1800" dirty="0" smtClean="0"/>
              <a:t>16</a:t>
            </a:r>
            <a:r>
              <a:rPr lang="zh-CN" altLang="en-US" sz="1800" dirty="0" smtClean="0"/>
              <a:t>级 ， 四舍五入的方法，量化误差为最大幅值的多少？</a:t>
            </a:r>
            <a:endParaRPr lang="zh-CN" altLang="en-US" sz="1800" dirty="0"/>
          </a:p>
          <a:p>
            <a:pPr indent="266700"/>
            <a:r>
              <a:rPr lang="zh-CN" altLang="en-US" sz="1800" dirty="0" smtClean="0"/>
              <a:t>编码：用</a:t>
            </a:r>
            <a:r>
              <a:rPr lang="en-US" altLang="zh-CN" sz="1800" dirty="0"/>
              <a:t>4</a:t>
            </a:r>
            <a:r>
              <a:rPr lang="zh-CN" altLang="en-US" sz="1800" dirty="0"/>
              <a:t>位二进制来</a:t>
            </a:r>
            <a:r>
              <a:rPr lang="zh-CN" altLang="en-US" sz="1800" dirty="0" smtClean="0"/>
              <a:t>编码</a:t>
            </a:r>
            <a:endParaRPr lang="en-US" altLang="zh-CN" sz="1800" dirty="0" smtClean="0"/>
          </a:p>
          <a:p>
            <a:pPr indent="266700"/>
            <a:r>
              <a:rPr lang="zh-CN" altLang="en-US" sz="1800" dirty="0" smtClean="0"/>
              <a:t>最后</a:t>
            </a:r>
            <a:r>
              <a:rPr lang="zh-CN" altLang="en-US" sz="1800" dirty="0"/>
              <a:t>得到的脉码为</a:t>
            </a:r>
          </a:p>
          <a:p>
            <a:pPr indent="266700"/>
            <a:r>
              <a:rPr lang="en-US" altLang="zh-CN" sz="1800" dirty="0"/>
              <a:t>00101000111111000101001101000101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Effect transition="in" filter="blinds(horizontal)">
                                      <p:cBhvr>
                                        <p:cTn id="12" dur="500"/>
                                        <p:tgtEl>
                                          <p:spTgt spid="6">
                                            <p:txEl>
                                              <p:pRg st="0" end="0"/>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animEffect transition="in" filter="blinds(horizontal)">
                                      <p:cBhvr>
                                        <p:cTn id="15" dur="500"/>
                                        <p:tgtEl>
                                          <p:spTgt spid="6">
                                            <p:txEl>
                                              <p:pRg st="1" end="1"/>
                                            </p:txEl>
                                          </p:spTgt>
                                        </p:tgtEl>
                                      </p:cBhvr>
                                    </p:animEffect>
                                  </p:childTnLst>
                                </p:cTn>
                              </p:par>
                              <p:par>
                                <p:cTn id="16" presetID="3" presetClass="entr" presetSubtype="10" fill="hold" nodeType="withEffect">
                                  <p:stCondLst>
                                    <p:cond delay="0"/>
                                  </p:stCondLst>
                                  <p:childTnLst>
                                    <p:set>
                                      <p:cBhvr>
                                        <p:cTn id="17" dur="1" fill="hold">
                                          <p:stCondLst>
                                            <p:cond delay="0"/>
                                          </p:stCondLst>
                                        </p:cTn>
                                        <p:tgtEl>
                                          <p:spTgt spid="6">
                                            <p:txEl>
                                              <p:pRg st="2" end="2"/>
                                            </p:txEl>
                                          </p:spTgt>
                                        </p:tgtEl>
                                        <p:attrNameLst>
                                          <p:attrName>style.visibility</p:attrName>
                                        </p:attrNameLst>
                                      </p:cBhvr>
                                      <p:to>
                                        <p:strVal val="visible"/>
                                      </p:to>
                                    </p:set>
                                    <p:animEffect transition="in" filter="blinds(horizontal)">
                                      <p:cBhvr>
                                        <p:cTn id="18" dur="500"/>
                                        <p:tgtEl>
                                          <p:spTgt spid="6">
                                            <p:txEl>
                                              <p:pRg st="2" end="2"/>
                                            </p:txEl>
                                          </p:spTgt>
                                        </p:tgtEl>
                                      </p:cBhvr>
                                    </p:animEffect>
                                  </p:childTnLst>
                                </p:cTn>
                              </p:par>
                              <p:par>
                                <p:cTn id="19" presetID="3" presetClass="entr" presetSubtype="1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Effect transition="in" filter="blinds(horizontal)">
                                      <p:cBhvr>
                                        <p:cTn id="21" dur="500"/>
                                        <p:tgtEl>
                                          <p:spTgt spid="6">
                                            <p:txEl>
                                              <p:pRg st="3" end="3"/>
                                            </p:txEl>
                                          </p:spTgt>
                                        </p:tgtEl>
                                      </p:cBhvr>
                                    </p:animEffect>
                                  </p:childTnLst>
                                </p:cTn>
                              </p:par>
                              <p:par>
                                <p:cTn id="22" presetID="3" presetClass="entr" presetSubtype="10" fill="hold" nodeType="withEffect">
                                  <p:stCondLst>
                                    <p:cond delay="0"/>
                                  </p:stCondLst>
                                  <p:childTnLst>
                                    <p:set>
                                      <p:cBhvr>
                                        <p:cTn id="23" dur="1" fill="hold">
                                          <p:stCondLst>
                                            <p:cond delay="0"/>
                                          </p:stCondLst>
                                        </p:cTn>
                                        <p:tgtEl>
                                          <p:spTgt spid="6">
                                            <p:txEl>
                                              <p:pRg st="4" end="4"/>
                                            </p:txEl>
                                          </p:spTgt>
                                        </p:tgtEl>
                                        <p:attrNameLst>
                                          <p:attrName>style.visibility</p:attrName>
                                        </p:attrNameLst>
                                      </p:cBhvr>
                                      <p:to>
                                        <p:strVal val="visible"/>
                                      </p:to>
                                    </p:set>
                                    <p:animEffect transition="in" filter="blinds(horizontal)">
                                      <p:cBhvr>
                                        <p:cTn id="24"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PCM</a:t>
            </a:r>
            <a:r>
              <a:rPr lang="zh-CN" altLang="en-US" dirty="0" smtClean="0"/>
              <a:t>系统的带宽</a:t>
            </a:r>
            <a:endParaRPr lang="zh-CN" altLang="en-US" dirty="0"/>
          </a:p>
        </p:txBody>
      </p:sp>
      <p:sp>
        <p:nvSpPr>
          <p:cNvPr id="3" name="内容占位符 2"/>
          <p:cNvSpPr>
            <a:spLocks noGrp="1"/>
          </p:cNvSpPr>
          <p:nvPr>
            <p:ph idx="1"/>
          </p:nvPr>
        </p:nvSpPr>
        <p:spPr>
          <a:xfrm>
            <a:off x="323528" y="1340768"/>
            <a:ext cx="8568952" cy="4536504"/>
          </a:xfrm>
        </p:spPr>
        <p:txBody>
          <a:bodyPr/>
          <a:lstStyle/>
          <a:p>
            <a:r>
              <a:rPr lang="zh-CN" altLang="en-US" sz="2800" dirty="0" smtClean="0"/>
              <a:t>设</a:t>
            </a:r>
            <a:r>
              <a:rPr lang="en-US" altLang="zh-CN" sz="2800" dirty="0" smtClean="0"/>
              <a:t>x(t)</a:t>
            </a:r>
            <a:r>
              <a:rPr lang="zh-CN" altLang="en-US" sz="2800" dirty="0" smtClean="0"/>
              <a:t>的最高频率为</a:t>
            </a:r>
            <a:r>
              <a:rPr lang="en-US" altLang="zh-CN" sz="2800" dirty="0" err="1" smtClean="0"/>
              <a:t>f</a:t>
            </a:r>
            <a:r>
              <a:rPr lang="en-US" altLang="zh-CN" sz="2800" baseline="-25000" dirty="0" err="1" smtClean="0"/>
              <a:t>h</a:t>
            </a:r>
            <a:r>
              <a:rPr lang="zh-CN" altLang="en-US" sz="2800" dirty="0" smtClean="0"/>
              <a:t>，抽样速率</a:t>
            </a:r>
            <a:r>
              <a:rPr lang="en-US" altLang="zh-CN" sz="2800" dirty="0" err="1" smtClean="0"/>
              <a:t>f</a:t>
            </a:r>
            <a:r>
              <a:rPr lang="en-US" altLang="zh-CN" sz="2800" baseline="-25000" dirty="0" err="1" smtClean="0"/>
              <a:t>s</a:t>
            </a:r>
            <a:r>
              <a:rPr lang="zh-CN" altLang="en-US" sz="2800" dirty="0" smtClean="0"/>
              <a:t>≥</a:t>
            </a:r>
            <a:r>
              <a:rPr lang="en-US" altLang="zh-CN" sz="2800" dirty="0" smtClean="0"/>
              <a:t>2 </a:t>
            </a:r>
            <a:r>
              <a:rPr lang="en-US" altLang="zh-CN" sz="2800" dirty="0" err="1" smtClean="0"/>
              <a:t>f</a:t>
            </a:r>
            <a:r>
              <a:rPr lang="en-US" altLang="zh-CN" sz="2800" baseline="-25000" dirty="0" err="1" smtClean="0"/>
              <a:t>h</a:t>
            </a:r>
            <a:r>
              <a:rPr lang="zh-CN" altLang="en-US" sz="2800" dirty="0" smtClean="0"/>
              <a:t>，如果量化电平数为</a:t>
            </a:r>
            <a:r>
              <a:rPr lang="en-US" altLang="zh-CN" sz="2800" dirty="0" smtClean="0"/>
              <a:t>M</a:t>
            </a:r>
            <a:r>
              <a:rPr lang="zh-CN" altLang="en-US" sz="2800" dirty="0" smtClean="0"/>
              <a:t>，若采用二进制代码，每个量化电平需要的代码数为</a:t>
            </a:r>
            <a:r>
              <a:rPr lang="en-US" altLang="zh-CN" sz="2800" dirty="0" smtClean="0"/>
              <a:t>N=log</a:t>
            </a:r>
            <a:r>
              <a:rPr lang="en-US" altLang="zh-CN" sz="2800" baseline="-25000" dirty="0" smtClean="0"/>
              <a:t>2</a:t>
            </a:r>
            <a:r>
              <a:rPr lang="en-US" altLang="zh-CN" sz="2800" dirty="0" smtClean="0"/>
              <a:t>M, </a:t>
            </a:r>
            <a:r>
              <a:rPr lang="zh-CN" altLang="en-US" sz="2800" dirty="0" smtClean="0"/>
              <a:t>码元速率为</a:t>
            </a:r>
            <a:r>
              <a:rPr lang="en-US" altLang="zh-CN" sz="2800" dirty="0" err="1" smtClean="0"/>
              <a:t>Nf</a:t>
            </a:r>
            <a:r>
              <a:rPr lang="en-US" altLang="zh-CN" sz="2800" baseline="-25000" dirty="0" err="1" smtClean="0"/>
              <a:t>s</a:t>
            </a:r>
            <a:r>
              <a:rPr lang="zh-CN" altLang="en-US" sz="2800" dirty="0" smtClean="0"/>
              <a:t>。传输</a:t>
            </a:r>
            <a:r>
              <a:rPr lang="en-US" altLang="zh-CN" sz="2800" dirty="0" smtClean="0"/>
              <a:t>PCM</a:t>
            </a:r>
            <a:r>
              <a:rPr lang="zh-CN" altLang="en-US" sz="2800" dirty="0" smtClean="0"/>
              <a:t>信号所需的系统带宽为</a:t>
            </a:r>
            <a:r>
              <a:rPr lang="en-US" altLang="zh-CN" sz="2800" dirty="0" err="1" smtClean="0"/>
              <a:t>Nf</a:t>
            </a:r>
            <a:r>
              <a:rPr lang="en-US" altLang="zh-CN" sz="2800" baseline="-25000" dirty="0" err="1" smtClean="0"/>
              <a:t>s</a:t>
            </a:r>
            <a:endParaRPr lang="en-US" altLang="zh-CN" sz="2800" dirty="0" smtClean="0"/>
          </a:p>
          <a:p>
            <a:pPr lvl="1"/>
            <a:r>
              <a:rPr lang="zh-CN" altLang="en-US" sz="2400" dirty="0" smtClean="0"/>
              <a:t>例：以常用的</a:t>
            </a:r>
            <a:r>
              <a:rPr lang="en-US" altLang="zh-CN" sz="2400" dirty="0" smtClean="0"/>
              <a:t>N=8</a:t>
            </a:r>
            <a:r>
              <a:rPr lang="zh-CN" altLang="en-US" sz="2400" dirty="0" smtClean="0"/>
              <a:t>，</a:t>
            </a:r>
            <a:r>
              <a:rPr lang="en-US" altLang="zh-CN" sz="2400" dirty="0" err="1" smtClean="0"/>
              <a:t>f</a:t>
            </a:r>
            <a:r>
              <a:rPr lang="en-US" altLang="zh-CN" sz="2400" baseline="-25000" dirty="0" err="1" smtClean="0"/>
              <a:t>s</a:t>
            </a:r>
            <a:r>
              <a:rPr lang="en-US" altLang="zh-CN" sz="2400" dirty="0" smtClean="0"/>
              <a:t>=8 kHz</a:t>
            </a:r>
            <a:r>
              <a:rPr lang="zh-CN" altLang="en-US" sz="2400" dirty="0" smtClean="0"/>
              <a:t>为例，系统所需的带宽为</a:t>
            </a:r>
            <a:r>
              <a:rPr lang="en-US" altLang="zh-CN" sz="2400" dirty="0" smtClean="0"/>
              <a:t>B</a:t>
            </a:r>
            <a:r>
              <a:rPr lang="en-US" altLang="zh-CN" sz="2400" baseline="-25000" dirty="0" smtClean="0"/>
              <a:t>PCM</a:t>
            </a:r>
            <a:r>
              <a:rPr lang="en-US" altLang="zh-CN" sz="2400" dirty="0" smtClean="0"/>
              <a:t>=8×8000=64kHz</a:t>
            </a:r>
            <a:endParaRPr lang="zh-CN" altLang="en-US" sz="2400" dirty="0" smtClean="0"/>
          </a:p>
          <a:p>
            <a:r>
              <a:rPr lang="zh-CN" altLang="en-US" sz="2800" dirty="0" smtClean="0"/>
              <a:t>由于</a:t>
            </a:r>
            <a:r>
              <a:rPr lang="en-US" altLang="zh-CN" sz="2800" dirty="0" smtClean="0"/>
              <a:t>PCM</a:t>
            </a:r>
            <a:r>
              <a:rPr lang="zh-CN" altLang="en-US" sz="2800" dirty="0" smtClean="0"/>
              <a:t>要用</a:t>
            </a:r>
            <a:r>
              <a:rPr lang="en-US" altLang="zh-CN" sz="2800" i="1" dirty="0" smtClean="0"/>
              <a:t>k</a:t>
            </a:r>
            <a:r>
              <a:rPr lang="zh-CN" altLang="en-US" sz="2800" dirty="0" smtClean="0"/>
              <a:t>位二进制代码表示一个抽样值，因此传输它需要的信道带宽将比原模拟信号</a:t>
            </a:r>
            <a:r>
              <a:rPr lang="en-US" altLang="zh-CN" sz="2800" dirty="0" smtClean="0"/>
              <a:t>x(t)</a:t>
            </a:r>
            <a:r>
              <a:rPr lang="zh-CN" altLang="en-US" sz="2800" dirty="0" smtClean="0"/>
              <a:t>的</a:t>
            </a:r>
            <a:r>
              <a:rPr lang="zh-CN" altLang="en-US" sz="2800" dirty="0" smtClean="0">
                <a:solidFill>
                  <a:srgbClr val="FF0000"/>
                </a:solidFill>
              </a:rPr>
              <a:t>带宽大得多</a:t>
            </a:r>
          </a:p>
          <a:p>
            <a:r>
              <a:rPr lang="zh-CN" altLang="en-US" sz="2800" dirty="0" smtClean="0"/>
              <a:t>设法减小传输带宽的办法之一就是</a:t>
            </a:r>
            <a:r>
              <a:rPr lang="zh-CN" altLang="en-US" sz="2800" dirty="0" smtClean="0">
                <a:solidFill>
                  <a:srgbClr val="FF0000"/>
                </a:solidFill>
              </a:rPr>
              <a:t>采用多电平信号</a:t>
            </a: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60648"/>
            <a:ext cx="7086600" cy="563563"/>
          </a:xfrm>
        </p:spPr>
        <p:txBody>
          <a:bodyPr/>
          <a:lstStyle/>
          <a:p>
            <a:r>
              <a:rPr lang="zh-CN" altLang="en-US" dirty="0" smtClean="0"/>
              <a:t>多电平信号举例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TextBox 4"/>
          <p:cNvSpPr txBox="1"/>
          <p:nvPr/>
        </p:nvSpPr>
        <p:spPr>
          <a:xfrm>
            <a:off x="395536" y="2852936"/>
            <a:ext cx="8496944" cy="1200329"/>
          </a:xfrm>
          <a:prstGeom prst="rect">
            <a:avLst/>
          </a:prstGeom>
          <a:noFill/>
        </p:spPr>
        <p:txBody>
          <a:bodyPr wrap="square" rtlCol="0">
            <a:spAutoFit/>
          </a:bodyPr>
          <a:lstStyle/>
          <a:p>
            <a:r>
              <a:rPr lang="en-US" altLang="zh-CN" dirty="0" smtClean="0"/>
              <a:t>1</a:t>
            </a:r>
            <a:r>
              <a:rPr lang="zh-CN" altLang="en-US" dirty="0" smtClean="0"/>
              <a:t>）假设系统的幅值进行了归一化处理，量化间隔为</a:t>
            </a:r>
            <a:r>
              <a:rPr lang="el-GR" altLang="zh-CN" dirty="0" smtClean="0"/>
              <a:t>Δ</a:t>
            </a:r>
            <a:r>
              <a:rPr lang="zh-CN" altLang="en-US" dirty="0" smtClean="0"/>
              <a:t>，量化级数为</a:t>
            </a:r>
            <a:r>
              <a:rPr lang="en-US" altLang="zh-CN" dirty="0" smtClean="0"/>
              <a:t>M</a:t>
            </a:r>
            <a:r>
              <a:rPr lang="zh-CN" altLang="en-US" dirty="0" smtClean="0"/>
              <a:t>，</a:t>
            </a:r>
            <a:r>
              <a:rPr lang="el-GR" altLang="zh-CN" dirty="0" smtClean="0"/>
              <a:t>Δ</a:t>
            </a:r>
            <a:r>
              <a:rPr lang="en-US" altLang="zh-CN" dirty="0" smtClean="0"/>
              <a:t>/2=(1/M) × 2≤1 ×1%</a:t>
            </a:r>
            <a:r>
              <a:rPr lang="zh-CN" altLang="en-US" dirty="0" smtClean="0"/>
              <a:t>，</a:t>
            </a:r>
            <a:r>
              <a:rPr lang="en-US" altLang="zh-CN" dirty="0" smtClean="0"/>
              <a:t>M=2</a:t>
            </a:r>
            <a:r>
              <a:rPr lang="en-US" altLang="zh-CN" baseline="30000" dirty="0" smtClean="0"/>
              <a:t>N</a:t>
            </a:r>
            <a:r>
              <a:rPr lang="en-US" altLang="zh-CN" dirty="0" smtClean="0"/>
              <a:t> ≥50</a:t>
            </a:r>
            <a:r>
              <a:rPr lang="zh-CN" altLang="en-US" dirty="0" smtClean="0"/>
              <a:t>，</a:t>
            </a:r>
            <a:r>
              <a:rPr lang="en-US" altLang="zh-CN" dirty="0" smtClean="0"/>
              <a:t>N=6bit</a:t>
            </a:r>
            <a:endParaRPr lang="zh-CN" altLang="en-US" dirty="0"/>
          </a:p>
        </p:txBody>
      </p:sp>
      <p:sp>
        <p:nvSpPr>
          <p:cNvPr id="6" name="TextBox 5"/>
          <p:cNvSpPr txBox="1"/>
          <p:nvPr/>
        </p:nvSpPr>
        <p:spPr>
          <a:xfrm>
            <a:off x="467544" y="4005064"/>
            <a:ext cx="7632848" cy="461665"/>
          </a:xfrm>
          <a:prstGeom prst="rect">
            <a:avLst/>
          </a:prstGeom>
          <a:noFill/>
        </p:spPr>
        <p:txBody>
          <a:bodyPr wrap="square" rtlCol="0">
            <a:spAutoFit/>
          </a:bodyPr>
          <a:lstStyle/>
          <a:p>
            <a:r>
              <a:rPr lang="en-US" altLang="zh-CN" dirty="0" smtClean="0"/>
              <a:t>2</a:t>
            </a:r>
            <a:r>
              <a:rPr lang="zh-CN" altLang="en-US" dirty="0" smtClean="0"/>
              <a:t>）采样速率最小</a:t>
            </a:r>
            <a:r>
              <a:rPr lang="en-US" altLang="zh-CN" dirty="0" smtClean="0"/>
              <a:t>6kHz</a:t>
            </a:r>
            <a:r>
              <a:rPr lang="zh-CN" altLang="en-US" dirty="0" smtClean="0"/>
              <a:t>，相应的比特率为</a:t>
            </a:r>
            <a:r>
              <a:rPr lang="en-US" altLang="zh-CN" dirty="0" smtClean="0"/>
              <a:t>36kbps</a:t>
            </a:r>
            <a:endParaRPr lang="zh-CN" altLang="en-US" dirty="0"/>
          </a:p>
        </p:txBody>
      </p:sp>
      <p:sp>
        <p:nvSpPr>
          <p:cNvPr id="7" name="TextBox 6"/>
          <p:cNvSpPr txBox="1"/>
          <p:nvPr/>
        </p:nvSpPr>
        <p:spPr>
          <a:xfrm>
            <a:off x="467544" y="4460919"/>
            <a:ext cx="8280920" cy="1200329"/>
          </a:xfrm>
          <a:prstGeom prst="rect">
            <a:avLst/>
          </a:prstGeom>
          <a:noFill/>
        </p:spPr>
        <p:txBody>
          <a:bodyPr wrap="square" rtlCol="0">
            <a:spAutoFit/>
          </a:bodyPr>
          <a:lstStyle/>
          <a:p>
            <a:r>
              <a:rPr lang="en-US" altLang="zh-CN" dirty="0" smtClean="0"/>
              <a:t>3</a:t>
            </a:r>
            <a:r>
              <a:rPr lang="zh-CN" altLang="en-US" dirty="0" smtClean="0"/>
              <a:t>）采用</a:t>
            </a:r>
            <a:r>
              <a:rPr lang="en-US" altLang="zh-CN" dirty="0" smtClean="0"/>
              <a:t>16</a:t>
            </a:r>
            <a:r>
              <a:rPr lang="zh-CN" altLang="en-US" dirty="0" smtClean="0"/>
              <a:t>进制的多电平传输，一个码元</a:t>
            </a:r>
            <a:r>
              <a:rPr lang="en-US" altLang="zh-CN" dirty="0" smtClean="0"/>
              <a:t>4bit</a:t>
            </a:r>
            <a:r>
              <a:rPr lang="zh-CN" altLang="en-US" dirty="0" smtClean="0"/>
              <a:t>，即每</a:t>
            </a:r>
            <a:r>
              <a:rPr lang="en-US" altLang="zh-CN" dirty="0" smtClean="0"/>
              <a:t>4bit</a:t>
            </a:r>
            <a:r>
              <a:rPr lang="zh-CN" altLang="en-US" dirty="0" smtClean="0"/>
              <a:t>分一组传输</a:t>
            </a:r>
            <a:r>
              <a:rPr lang="en-US" altLang="zh-CN" dirty="0" smtClean="0"/>
              <a:t>16</a:t>
            </a:r>
            <a:r>
              <a:rPr lang="zh-CN" altLang="en-US" dirty="0" smtClean="0"/>
              <a:t>种</a:t>
            </a:r>
            <a:r>
              <a:rPr lang="en-US" altLang="zh-CN" dirty="0" smtClean="0"/>
              <a:t>PAM</a:t>
            </a:r>
            <a:r>
              <a:rPr lang="zh-CN" altLang="en-US" dirty="0" smtClean="0"/>
              <a:t>电平信号，相应码元传输速率为</a:t>
            </a:r>
            <a:r>
              <a:rPr lang="en-US" altLang="zh-CN" dirty="0" smtClean="0"/>
              <a:t>36k/4=9kBaut</a:t>
            </a:r>
            <a:endParaRPr lang="zh-CN" altLang="en-US" dirty="0"/>
          </a:p>
        </p:txBody>
      </p:sp>
      <p:sp>
        <p:nvSpPr>
          <p:cNvPr id="9" name="TextBox 8"/>
          <p:cNvSpPr txBox="1"/>
          <p:nvPr/>
        </p:nvSpPr>
        <p:spPr>
          <a:xfrm>
            <a:off x="539552" y="908720"/>
            <a:ext cx="8280920" cy="1938992"/>
          </a:xfrm>
          <a:prstGeom prst="rect">
            <a:avLst/>
          </a:prstGeom>
          <a:noFill/>
        </p:spPr>
        <p:txBody>
          <a:bodyPr wrap="square" rtlCol="0">
            <a:spAutoFit/>
          </a:bodyPr>
          <a:lstStyle/>
          <a:p>
            <a:r>
              <a:rPr lang="zh-CN" altLang="en-US" dirty="0" smtClean="0"/>
              <a:t>一个模拟信号的最大频率</a:t>
            </a:r>
            <a:r>
              <a:rPr lang="en-US" altLang="zh-CN" dirty="0" smtClean="0"/>
              <a:t>f</a:t>
            </a:r>
            <a:r>
              <a:rPr lang="en-US" altLang="zh-CN" baseline="-25000" dirty="0" smtClean="0"/>
              <a:t>m</a:t>
            </a:r>
            <a:r>
              <a:rPr lang="zh-CN" altLang="en-US" dirty="0" smtClean="0"/>
              <a:t>＝</a:t>
            </a:r>
            <a:r>
              <a:rPr lang="en-US" altLang="zh-CN" dirty="0" smtClean="0"/>
              <a:t>3kHz</a:t>
            </a:r>
            <a:r>
              <a:rPr lang="zh-CN" altLang="en-US" dirty="0" smtClean="0"/>
              <a:t>，经</a:t>
            </a:r>
            <a:r>
              <a:rPr lang="en-US" altLang="zh-CN" dirty="0" smtClean="0"/>
              <a:t>Q</a:t>
            </a:r>
            <a:r>
              <a:rPr lang="zh-CN" altLang="en-US" dirty="0" smtClean="0"/>
              <a:t>进制</a:t>
            </a:r>
            <a:r>
              <a:rPr lang="en-US" altLang="zh-CN" dirty="0" smtClean="0"/>
              <a:t>PAM</a:t>
            </a:r>
            <a:r>
              <a:rPr lang="zh-CN" altLang="en-US" dirty="0" smtClean="0"/>
              <a:t>系统传输，其中</a:t>
            </a:r>
            <a:r>
              <a:rPr lang="en-US" altLang="zh-CN" dirty="0" smtClean="0"/>
              <a:t>Q=16</a:t>
            </a:r>
            <a:r>
              <a:rPr lang="zh-CN" altLang="en-US" dirty="0" smtClean="0"/>
              <a:t>，设量化失真不超过模拟信号峰－峰值的</a:t>
            </a:r>
            <a:r>
              <a:rPr lang="en-US" altLang="zh-CN" dirty="0" smtClean="0"/>
              <a:t>±1</a:t>
            </a:r>
            <a:r>
              <a:rPr lang="zh-CN" altLang="en-US" dirty="0" smtClean="0"/>
              <a:t>％，</a:t>
            </a:r>
            <a:r>
              <a:rPr lang="en-US" altLang="zh-CN" dirty="0" smtClean="0"/>
              <a:t>1</a:t>
            </a:r>
            <a:r>
              <a:rPr lang="zh-CN" altLang="en-US" dirty="0" smtClean="0"/>
              <a:t>）将该模拟波形数字化时，每个样值或</a:t>
            </a:r>
            <a:r>
              <a:rPr lang="en-US" altLang="zh-CN" dirty="0" smtClean="0"/>
              <a:t>PCM</a:t>
            </a:r>
            <a:r>
              <a:rPr lang="zh-CN" altLang="en-US" dirty="0" smtClean="0"/>
              <a:t>码字最少为几个比特？</a:t>
            </a:r>
            <a:r>
              <a:rPr lang="en-US" altLang="zh-CN" dirty="0" smtClean="0"/>
              <a:t>2</a:t>
            </a:r>
            <a:r>
              <a:rPr lang="zh-CN" altLang="en-US" dirty="0" smtClean="0"/>
              <a:t>）采样速率最小为多少？相应的比特传输速率为多少？</a:t>
            </a:r>
            <a:r>
              <a:rPr lang="en-US" altLang="zh-CN" dirty="0" smtClean="0"/>
              <a:t>3</a:t>
            </a:r>
            <a:r>
              <a:rPr lang="zh-CN" altLang="en-US" dirty="0" smtClean="0"/>
              <a:t>）</a:t>
            </a:r>
            <a:r>
              <a:rPr lang="en-US" altLang="zh-CN" dirty="0" smtClean="0"/>
              <a:t>PAM</a:t>
            </a:r>
            <a:r>
              <a:rPr lang="zh-CN" altLang="en-US" dirty="0" smtClean="0"/>
              <a:t>脉冲或码元的传输速率为多少？</a:t>
            </a:r>
            <a:endParaRPr lang="zh-CN" altLang="en-US" dirty="0"/>
          </a:p>
        </p:txBody>
      </p:sp>
      <p:sp>
        <p:nvSpPr>
          <p:cNvPr id="10" name="TextBox 9"/>
          <p:cNvSpPr txBox="1"/>
          <p:nvPr/>
        </p:nvSpPr>
        <p:spPr>
          <a:xfrm>
            <a:off x="467544" y="5661248"/>
            <a:ext cx="8208911" cy="830997"/>
          </a:xfrm>
          <a:prstGeom prst="rect">
            <a:avLst/>
          </a:prstGeom>
          <a:noFill/>
        </p:spPr>
        <p:txBody>
          <a:bodyPr wrap="square" rtlCol="0">
            <a:spAutoFit/>
          </a:bodyPr>
          <a:lstStyle/>
          <a:p>
            <a:r>
              <a:rPr lang="en-US" altLang="zh-CN" dirty="0" smtClean="0">
                <a:solidFill>
                  <a:srgbClr val="FF0000"/>
                </a:solidFill>
              </a:rPr>
              <a:t>Q&gt;2</a:t>
            </a:r>
            <a:r>
              <a:rPr lang="zh-CN" altLang="en-US" dirty="0" smtClean="0">
                <a:solidFill>
                  <a:srgbClr val="FF0000"/>
                </a:solidFill>
              </a:rPr>
              <a:t>的多电平信号每秒传输的码元数减少</a:t>
            </a:r>
            <a:r>
              <a:rPr lang="en-US" altLang="zh-CN" dirty="0" smtClean="0">
                <a:solidFill>
                  <a:srgbClr val="FF0000"/>
                </a:solidFill>
              </a:rPr>
              <a:t>,</a:t>
            </a:r>
            <a:r>
              <a:rPr lang="zh-CN" altLang="en-US" dirty="0" smtClean="0">
                <a:solidFill>
                  <a:srgbClr val="FF0000"/>
                </a:solidFill>
              </a:rPr>
              <a:t>因此传输所需的信道传输带宽减小</a:t>
            </a:r>
            <a:endParaRPr lang="zh-CN" altLang="en-US"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ox(in)">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checkerboard(across)">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checkerboard(across)">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checkerboard(across)">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checkerboard(across)">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P spid="9" grpId="0"/>
      <p:bldP spid="10" grpId="0"/>
    </p:bldLst>
  </p:timing>
</p:sld>
</file>

<file path=ppt/theme/theme1.xml><?xml version="1.0" encoding="utf-8"?>
<a:theme xmlns:a="http://schemas.openxmlformats.org/drawingml/2006/main" name="234TGp_report_light_v2">
  <a:themeElements>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234TGp_report_light_v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defRPr kumimoji="0" lang="en-US" sz="24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defRPr kumimoji="0" lang="en-US" sz="24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34TGp_report_light_v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234TGp_report_light_v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234TGp_report_light_v2</Template>
  <TotalTime>18264</TotalTime>
  <Words>11523</Words>
  <Application>Microsoft Office PowerPoint</Application>
  <PresentationFormat>全屏显示(4:3)</PresentationFormat>
  <Paragraphs>1742</Paragraphs>
  <Slides>174</Slides>
  <Notes>27</Notes>
  <HiddenSlides>0</HiddenSlides>
  <MMClips>0</MMClips>
  <ScaleCrop>false</ScaleCrop>
  <HeadingPairs>
    <vt:vector size="6" baseType="variant">
      <vt:variant>
        <vt:lpstr>主题</vt:lpstr>
      </vt:variant>
      <vt:variant>
        <vt:i4>1</vt:i4>
      </vt:variant>
      <vt:variant>
        <vt:lpstr>嵌入 OLE 服务器</vt:lpstr>
      </vt:variant>
      <vt:variant>
        <vt:i4>11</vt:i4>
      </vt:variant>
      <vt:variant>
        <vt:lpstr>幻灯片标题</vt:lpstr>
      </vt:variant>
      <vt:variant>
        <vt:i4>174</vt:i4>
      </vt:variant>
    </vt:vector>
  </HeadingPairs>
  <TitlesOfParts>
    <vt:vector size="186" baseType="lpstr">
      <vt:lpstr>234TGp_report_light_v2</vt:lpstr>
      <vt:lpstr>Image</vt:lpstr>
      <vt:lpstr>图片</vt:lpstr>
      <vt:lpstr>公式</vt:lpstr>
      <vt:lpstr>位图图像</vt:lpstr>
      <vt:lpstr>Microsoft 公式 3.0</vt:lpstr>
      <vt:lpstr>Equation</vt:lpstr>
      <vt:lpstr>Visio</vt:lpstr>
      <vt:lpstr>Microsoft Office Visio 绘图</vt:lpstr>
      <vt:lpstr>剪辑</vt:lpstr>
      <vt:lpstr>VISIO</vt:lpstr>
      <vt:lpstr>Picture</vt:lpstr>
      <vt:lpstr>音频信息的获取与处理  </vt:lpstr>
      <vt:lpstr>学习内容</vt:lpstr>
      <vt:lpstr>前言</vt:lpstr>
      <vt:lpstr>人机交互角度的音频信号处理</vt:lpstr>
      <vt:lpstr>音频信号的特点</vt:lpstr>
      <vt:lpstr>音频信号分类</vt:lpstr>
      <vt:lpstr>声音的基本概念</vt:lpstr>
      <vt:lpstr>模拟音频</vt:lpstr>
      <vt:lpstr>频域分析——付立叶变换</vt:lpstr>
      <vt:lpstr>付立叶变换的系数</vt:lpstr>
      <vt:lpstr>频谱</vt:lpstr>
      <vt:lpstr>周期信号的频谱特点</vt:lpstr>
      <vt:lpstr>非周期信号的频谱特点</vt:lpstr>
      <vt:lpstr>周期增加时周期矩形波的频谱</vt:lpstr>
      <vt:lpstr>傅立叶变换的几种形式（1）</vt:lpstr>
      <vt:lpstr>傅立叶变换的几种形式（2）</vt:lpstr>
      <vt:lpstr>傅立叶变换的几种形式（3）</vt:lpstr>
      <vt:lpstr>傅立叶变换的几种形式（4）</vt:lpstr>
      <vt:lpstr>傅立叶级数的举例</vt:lpstr>
      <vt:lpstr>傅立叶级数的部分和</vt:lpstr>
      <vt:lpstr>音强</vt:lpstr>
      <vt:lpstr>常见的分贝数量</vt:lpstr>
      <vt:lpstr>声音的三要素——响度</vt:lpstr>
      <vt:lpstr>等响曲线</vt:lpstr>
      <vt:lpstr>对等响曲线的理解</vt:lpstr>
      <vt:lpstr>声音的三要素——音调</vt:lpstr>
      <vt:lpstr>音高-频率曲线</vt:lpstr>
      <vt:lpstr>声音的三要素——音色</vt:lpstr>
      <vt:lpstr>复音的基频与谐频</vt:lpstr>
      <vt:lpstr>掩蔽效应</vt:lpstr>
      <vt:lpstr>频域掩蔽效应示意图</vt:lpstr>
      <vt:lpstr>不同纯音的掩蔽效应</vt:lpstr>
      <vt:lpstr>时域掩蔽效应示意图</vt:lpstr>
      <vt:lpstr>声音心理学与实际物理量的关系</vt:lpstr>
      <vt:lpstr>模拟与数字信号</vt:lpstr>
      <vt:lpstr>判断模拟与数字信号的方法</vt:lpstr>
      <vt:lpstr>音频数字化</vt:lpstr>
      <vt:lpstr>数字化方法（三步曲）</vt:lpstr>
      <vt:lpstr>采样、量化、编码的示意图</vt:lpstr>
      <vt:lpstr>音频数字化的步骤—采样</vt:lpstr>
      <vt:lpstr>采样定理说明——采样信号的频谱</vt:lpstr>
      <vt:lpstr>采样定理说明——混频现象</vt:lpstr>
      <vt:lpstr>采样定理说明——时域角度</vt:lpstr>
      <vt:lpstr>音频数字化的步骤—量化</vt:lpstr>
      <vt:lpstr>量化的各个物理量含义</vt:lpstr>
      <vt:lpstr>衡量量化器的指标</vt:lpstr>
      <vt:lpstr>均匀量化</vt:lpstr>
      <vt:lpstr>量化误差与输入电压之间的关系</vt:lpstr>
      <vt:lpstr>均匀量化器</vt:lpstr>
      <vt:lpstr>均匀量化信噪比</vt:lpstr>
      <vt:lpstr>均匀分布信号通过均匀量化器</vt:lpstr>
      <vt:lpstr>对量化噪声的讨论</vt:lpstr>
      <vt:lpstr>非均匀量化</vt:lpstr>
      <vt:lpstr>语音信号的非均匀量化</vt:lpstr>
      <vt:lpstr>压缩器与扩张器</vt:lpstr>
      <vt:lpstr>非均匀量化的实现</vt:lpstr>
      <vt:lpstr>压扩特性的数学分析（1）</vt:lpstr>
      <vt:lpstr>压扩特性的数学分析（2）</vt:lpstr>
      <vt:lpstr>非均匀量化的压扩特性</vt:lpstr>
      <vt:lpstr>μ律对数压扩特性</vt:lpstr>
      <vt:lpstr>μ律信噪比改善举例</vt:lpstr>
      <vt:lpstr>μ =100时信噪比的改善程度</vt:lpstr>
      <vt:lpstr>A律对数压扩特性</vt:lpstr>
      <vt:lpstr>广泛采用的对数压扩律</vt:lpstr>
      <vt:lpstr>13折线法近似实现A律压扩</vt:lpstr>
      <vt:lpstr>完整的13折线特性</vt:lpstr>
      <vt:lpstr>13折线近似A律压缩特性</vt:lpstr>
      <vt:lpstr>A=87.6与 13 折线压缩特性的比较</vt:lpstr>
      <vt:lpstr>A律13折线的码字安排</vt:lpstr>
      <vt:lpstr>折叠二进制码</vt:lpstr>
      <vt:lpstr>13折线的量化间隔</vt:lpstr>
      <vt:lpstr>A律特性简化</vt:lpstr>
      <vt:lpstr>15折线法近似实现μ律压扩</vt:lpstr>
      <vt:lpstr>15折线近似实现μ律</vt:lpstr>
      <vt:lpstr>13折线和15折线对比</vt:lpstr>
      <vt:lpstr>非均匀量化和均匀量化</vt:lpstr>
      <vt:lpstr>采样与量化常用的参数</vt:lpstr>
      <vt:lpstr>采样量化举例</vt:lpstr>
      <vt:lpstr>重构后的信号</vt:lpstr>
      <vt:lpstr>减小失真的措施</vt:lpstr>
      <vt:lpstr>采样保持电路及其信号波形</vt:lpstr>
      <vt:lpstr>并联比较型A/D转换器</vt:lpstr>
      <vt:lpstr>并联比较型A/D转换器的转换关系 </vt:lpstr>
      <vt:lpstr>并联比较型A/D转换器的优缺点</vt:lpstr>
      <vt:lpstr>逐次渐进型A/D转换器电路原理图</vt:lpstr>
      <vt:lpstr>权电阻网络D/A转换器</vt:lpstr>
      <vt:lpstr>数字音频的存储</vt:lpstr>
      <vt:lpstr>音频数字化的步骤—编码</vt:lpstr>
      <vt:lpstr>时域信息的冗余</vt:lpstr>
      <vt:lpstr>频域信息的冗余</vt:lpstr>
      <vt:lpstr>人的听觉感知机理</vt:lpstr>
      <vt:lpstr>音频编码分类</vt:lpstr>
      <vt:lpstr>普通编译码器的音质与数据率</vt:lpstr>
      <vt:lpstr>PCM（脉冲编码调制）示意图</vt:lpstr>
      <vt:lpstr>PCM通信系统原理图</vt:lpstr>
      <vt:lpstr>PCM信号形成过程示意图</vt:lpstr>
      <vt:lpstr>PCM编码举例</vt:lpstr>
      <vt:lpstr>PCM系统的带宽</vt:lpstr>
      <vt:lpstr>多电平信号举例</vt:lpstr>
      <vt:lpstr>PCM系统的噪声</vt:lpstr>
      <vt:lpstr>PCM系统的量化噪声</vt:lpstr>
      <vt:lpstr>PCM系统的加性噪声</vt:lpstr>
      <vt:lpstr>对PCM系统噪声的讨论</vt:lpstr>
      <vt:lpstr>PCM在通信中的应用</vt:lpstr>
      <vt:lpstr>频分复用举例</vt:lpstr>
      <vt:lpstr>时分复用举例—北美的T1信道</vt:lpstr>
      <vt:lpstr>T1载波的帧结构</vt:lpstr>
      <vt:lpstr>时分复用举例—欧洲的E1标准</vt:lpstr>
      <vt:lpstr>E1载波的帧结构</vt:lpstr>
      <vt:lpstr>多次复用的数据传输率</vt:lpstr>
      <vt:lpstr>DM（增量调制）</vt:lpstr>
      <vt:lpstr>增量调制的工作过程</vt:lpstr>
      <vt:lpstr>增量调制的具体实现</vt:lpstr>
      <vt:lpstr>增量调制器原理框图</vt:lpstr>
      <vt:lpstr>增量调制器各处波形示意图（1）</vt:lpstr>
      <vt:lpstr>增量调制器各处波形示意图（2）</vt:lpstr>
      <vt:lpstr>增量调制解调器原理框图及各处波形</vt:lpstr>
      <vt:lpstr>增量调制中存在的问题—斜率过载</vt:lpstr>
      <vt:lpstr>增量调制中存在的问题—粒状噪声</vt:lpstr>
      <vt:lpstr>增量调制的量化噪声</vt:lpstr>
      <vt:lpstr>减小量化噪声的讨论</vt:lpstr>
      <vt:lpstr>斜率过载的例题</vt:lpstr>
      <vt:lpstr>增量调制的相关讨论（1）</vt:lpstr>
      <vt:lpstr>增量调制的相关讨论（2）</vt:lpstr>
      <vt:lpstr>增量调制的相关讨论（3）</vt:lpstr>
      <vt:lpstr>DPCM（差分脉冲编码调制）</vt:lpstr>
      <vt:lpstr>DPCM原理图</vt:lpstr>
      <vt:lpstr>DPCM的信噪比（1）</vt:lpstr>
      <vt:lpstr>DPCM的信噪比（2）</vt:lpstr>
      <vt:lpstr>APCM（自适应脉冲编码调制）</vt:lpstr>
      <vt:lpstr>APCM原理图</vt:lpstr>
      <vt:lpstr>ADPCM（自适应差分脉冲编码调制）</vt:lpstr>
      <vt:lpstr>幻灯片 133</vt:lpstr>
      <vt:lpstr>音源编译码器—线性预测编码（LPC）</vt:lpstr>
      <vt:lpstr>话音生成模型</vt:lpstr>
      <vt:lpstr>LPC的预测误差</vt:lpstr>
      <vt:lpstr>混合编译码器—Abs编译码器</vt:lpstr>
      <vt:lpstr>Abs编译码器的结构</vt:lpstr>
      <vt:lpstr>幻灯片 139</vt:lpstr>
      <vt:lpstr>音频编码标准</vt:lpstr>
      <vt:lpstr>音频编码标准—G.722</vt:lpstr>
      <vt:lpstr>G.722 SB-ADPCM原理图</vt:lpstr>
      <vt:lpstr>声音质量的评价（1）</vt:lpstr>
      <vt:lpstr>声音质量的评价（2）</vt:lpstr>
      <vt:lpstr>声音质量的评价（3）</vt:lpstr>
      <vt:lpstr>wave（.wav）</vt:lpstr>
      <vt:lpstr>wav文件结构</vt:lpstr>
      <vt:lpstr>wav音频文件的读取</vt:lpstr>
      <vt:lpstr>wav音频文件的读取</vt:lpstr>
      <vt:lpstr>ape(.ape, .mac)</vt:lpstr>
      <vt:lpstr>mp3（.mp3）</vt:lpstr>
      <vt:lpstr>au（.au）</vt:lpstr>
      <vt:lpstr>wma （.wma）</vt:lpstr>
      <vt:lpstr>Real audio （.ra，.rm）</vt:lpstr>
      <vt:lpstr>AC-3（Adaptive Transform Coder 3）</vt:lpstr>
      <vt:lpstr>DTS（Digital Theater System）</vt:lpstr>
      <vt:lpstr>AAC（Advanced Audio Coding）</vt:lpstr>
      <vt:lpstr>音频卡的功能</vt:lpstr>
      <vt:lpstr>音频卡的工作原理</vt:lpstr>
      <vt:lpstr>幻灯片 160</vt:lpstr>
      <vt:lpstr>MIDI介绍</vt:lpstr>
      <vt:lpstr>FM生成乐音的基本原理</vt:lpstr>
      <vt:lpstr>乐音样本合成的基本原理</vt:lpstr>
      <vt:lpstr>MIDI数据流</vt:lpstr>
      <vt:lpstr>MIDI消息组成</vt:lpstr>
      <vt:lpstr>MIDI通道号码</vt:lpstr>
      <vt:lpstr>简单MIDI系统组成</vt:lpstr>
      <vt:lpstr>复杂MIDI系统组成</vt:lpstr>
      <vt:lpstr>PC构造的MIDI系统</vt:lpstr>
      <vt:lpstr>语音识别技术</vt:lpstr>
      <vt:lpstr>语音识别的基本原理</vt:lpstr>
      <vt:lpstr>语音识别的基本原理解释</vt:lpstr>
      <vt:lpstr>语音识别系统的类型</vt:lpstr>
      <vt:lpstr>语音识别的应用</vt:lpstr>
    </vt:vector>
  </TitlesOfParts>
  <Company>SS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Alex.Chen</dc:creator>
  <cp:lastModifiedBy>Liuxin</cp:lastModifiedBy>
  <cp:revision>1537</cp:revision>
  <dcterms:created xsi:type="dcterms:W3CDTF">2007-11-04T08:07:40Z</dcterms:created>
  <dcterms:modified xsi:type="dcterms:W3CDTF">2011-09-14T23:06:15Z</dcterms:modified>
</cp:coreProperties>
</file>